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1"/>
  </p:notesMasterIdLst>
  <p:sldIdLst>
    <p:sldId id="390" r:id="rId5"/>
    <p:sldId id="391" r:id="rId6"/>
    <p:sldId id="392" r:id="rId7"/>
    <p:sldId id="393" r:id="rId8"/>
    <p:sldId id="394" r:id="rId9"/>
    <p:sldId id="389"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7981"/>
    <a:srgbClr val="314C57"/>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4EE78C-BA92-4BBF-A03A-BD9F994BC205}" v="3" dt="2026-02-03T19:10:35.0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80680" autoAdjust="0"/>
  </p:normalViewPr>
  <p:slideViewPr>
    <p:cSldViewPr snapToGrid="0">
      <p:cViewPr varScale="1">
        <p:scale>
          <a:sx n="85" d="100"/>
          <a:sy n="85" d="100"/>
        </p:scale>
        <p:origin x="144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D1DABF91-8A1E-44B5-98BB-89C8F4D43237}" type="datetimeFigureOut">
              <a:rPr lang="en-US" smtClean="0"/>
              <a:t>2/3/2026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82F58FB8-D195-429B-80BF-D50BAE9A4053}" type="slidenum">
              <a:rPr lang="en-US" smtClean="0"/>
              <a:t>‹#›</a:t>
            </a:fld>
            <a:endParaRPr lang="en-US"/>
          </a:p>
        </p:txBody>
      </p:sp>
    </p:spTree>
    <p:extLst>
      <p:ext uri="{BB962C8B-B14F-4D97-AF65-F5344CB8AC3E}">
        <p14:creationId xmlns:p14="http://schemas.microsoft.com/office/powerpoint/2010/main" val="4006324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881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Indifference curves show combinations of goods that provide an equal amount of utility, or satisfaction.</a:t>
            </a:r>
          </a:p>
          <a:p>
            <a:endParaRPr lang="en-US" sz="1200" dirty="0">
              <a:solidFill>
                <a:schemeClr val="tx1"/>
              </a:solidFill>
            </a:endParaRPr>
          </a:p>
          <a:p>
            <a:r>
              <a:rPr lang="en-US" sz="1200" dirty="0">
                <a:solidFill>
                  <a:schemeClr val="tx1"/>
                </a:solidFill>
              </a:rPr>
              <a:t>Lily receives equal amounts of satisfaction from the combinations of doughnuts and books A, B, C, and D on indifference curve U</a:t>
            </a:r>
            <a:r>
              <a:rPr lang="en-US" sz="1200" baseline="-25000" dirty="0">
                <a:solidFill>
                  <a:schemeClr val="tx1"/>
                </a:solidFill>
              </a:rPr>
              <a:t>M.</a:t>
            </a:r>
            <a:endParaRPr lang="en-US" sz="1200" dirty="0">
              <a:solidFill>
                <a:schemeClr val="tx1"/>
              </a:solidFill>
            </a:endParaRP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12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Similarly</a:t>
            </a:r>
            <a:r>
              <a:rPr lang="en-US" sz="1200" dirty="0">
                <a:solidFill>
                  <a:prstClr val="white"/>
                </a:solidFill>
                <a:latin typeface="Calibri" panose="020F0502020204030204"/>
              </a:rPr>
              <a:t>, a</a:t>
            </a:r>
            <a:r>
              <a:rPr kumimoji="0" lang="en-US" sz="1200" b="0" i="0" u="none" strike="noStrike" kern="1200" cap="none" spc="0" normalizeH="0" baseline="0" noProof="0" dirty="0" err="1">
                <a:ln>
                  <a:noFill/>
                </a:ln>
                <a:solidFill>
                  <a:prstClr val="white"/>
                </a:solidFill>
                <a:effectLst/>
                <a:uLnTx/>
                <a:uFillTx/>
                <a:latin typeface="Calibri" panose="020F0502020204030204"/>
                <a:ea typeface="+mn-ea"/>
                <a:cs typeface="+mn-cs"/>
              </a:rPr>
              <a:t>ny</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l</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542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All indifference curves are downward sloping and convex to the origin.</a:t>
            </a:r>
          </a:p>
          <a:p>
            <a:endParaRPr lang="en-US" sz="1200" dirty="0">
              <a:solidFill>
                <a:schemeClr val="tx1"/>
              </a:solidFill>
            </a:endParaRPr>
          </a:p>
          <a:p>
            <a:r>
              <a:rPr lang="en-US" sz="1200" dirty="0">
                <a:solidFill>
                  <a:schemeClr val="tx1"/>
                </a:solidFill>
              </a:rPr>
              <a:t>The slope of the indifference curve reflects the marginal rate of substitution, which is the rate at which Lilly will trade one good for another, keeping utility the same</a:t>
            </a:r>
          </a:p>
          <a:p>
            <a:r>
              <a:rPr lang="en-US" sz="1200" dirty="0">
                <a:solidFill>
                  <a:schemeClr val="tx1"/>
                </a:solidFill>
              </a:rPr>
              <a:t>Indifference curves reflect diminishing marginal utility.  </a:t>
            </a:r>
          </a:p>
          <a:p>
            <a:endParaRPr lang="en-US" sz="120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1200" b="0" i="1"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a:p>
            <a:endParaRPr lang="en-US" sz="1200" dirty="0">
              <a:solidFill>
                <a:schemeClr val="tx1"/>
              </a:solidFill>
            </a:endParaRPr>
          </a:p>
          <a:p>
            <a:r>
              <a:rPr lang="en-US" sz="1200" dirty="0">
                <a:solidFill>
                  <a:schemeClr val="tx1"/>
                </a:solidFill>
              </a:rPr>
              <a:t>The slope of an indifference curve will be steeper at the top and flatter at the bottom because of diminishing marginal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53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Each indifference curve shows choices that provide a single level of utility to a specific person. </a:t>
            </a:r>
          </a:p>
          <a:p>
            <a:endParaRPr lang="en-US" sz="1200" dirty="0">
              <a:solidFill>
                <a:schemeClr val="tx1"/>
              </a:solidFill>
            </a:endParaRPr>
          </a:p>
          <a:p>
            <a:r>
              <a:rPr lang="en-US" sz="1200" dirty="0">
                <a:solidFill>
                  <a:schemeClr val="tx1"/>
                </a:solidFill>
              </a:rPr>
              <a:t>Indifference curves further from the origin represent more utility.</a:t>
            </a:r>
          </a:p>
          <a:p>
            <a:endParaRPr lang="en-US" sz="1200" dirty="0">
              <a:solidFill>
                <a:schemeClr val="tx1"/>
              </a:solidFill>
            </a:endParaRPr>
          </a:p>
          <a:p>
            <a:r>
              <a:rPr lang="en-US" sz="1200" dirty="0">
                <a:solidFill>
                  <a:schemeClr val="tx1"/>
                </a:solidFill>
              </a:rPr>
              <a:t>Indifference curve U</a:t>
            </a:r>
            <a:r>
              <a:rPr lang="en-US" sz="1200" baseline="-25000" dirty="0">
                <a:solidFill>
                  <a:schemeClr val="tx1"/>
                </a:solidFill>
              </a:rPr>
              <a:t>h</a:t>
            </a:r>
            <a:r>
              <a:rPr lang="en-US" sz="1200" dirty="0">
                <a:solidFill>
                  <a:schemeClr val="tx1"/>
                </a:solidFill>
              </a:rPr>
              <a:t> represents more utility than U</a:t>
            </a:r>
            <a:r>
              <a:rPr lang="en-US" sz="1200" baseline="-25000" dirty="0">
                <a:solidFill>
                  <a:schemeClr val="tx1"/>
                </a:solidFill>
              </a:rPr>
              <a:t>m</a:t>
            </a:r>
            <a:r>
              <a:rPr lang="en-US" sz="1200" dirty="0">
                <a:solidFill>
                  <a:schemeClr val="tx1"/>
                </a:solidFill>
              </a:rPr>
              <a:t> and </a:t>
            </a:r>
            <a:r>
              <a:rPr lang="en-US" sz="1200" dirty="0" err="1">
                <a:solidFill>
                  <a:schemeClr val="tx1"/>
                </a:solidFill>
              </a:rPr>
              <a:t>U</a:t>
            </a:r>
            <a:r>
              <a:rPr lang="en-US" sz="1200" baseline="-25000" dirty="0" err="1">
                <a:solidFill>
                  <a:schemeClr val="tx1"/>
                </a:solidFill>
              </a:rPr>
              <a:t>l</a:t>
            </a:r>
            <a:r>
              <a:rPr lang="en-US" sz="1200" dirty="0">
                <a:solidFill>
                  <a:schemeClr val="tx1"/>
                </a:solidFill>
              </a:rPr>
              <a:t>.  Indifference curve U</a:t>
            </a:r>
            <a:r>
              <a:rPr lang="en-US" sz="1200" baseline="-25000" dirty="0">
                <a:solidFill>
                  <a:schemeClr val="tx1"/>
                </a:solidFill>
              </a:rPr>
              <a:t>m</a:t>
            </a:r>
            <a:r>
              <a:rPr lang="en-US" sz="1200" dirty="0">
                <a:solidFill>
                  <a:schemeClr val="tx1"/>
                </a:solidFill>
              </a:rPr>
              <a:t> shows more utility than </a:t>
            </a:r>
            <a:r>
              <a:rPr lang="en-US" sz="1200" dirty="0" err="1">
                <a:solidFill>
                  <a:schemeClr val="tx1"/>
                </a:solidFill>
              </a:rPr>
              <a:t>U</a:t>
            </a:r>
            <a:r>
              <a:rPr lang="en-US" sz="1200" baseline="-25000" dirty="0" err="1">
                <a:solidFill>
                  <a:schemeClr val="tx1"/>
                </a:solidFill>
              </a:rPr>
              <a:t>l</a:t>
            </a:r>
            <a:r>
              <a:rPr lang="en-US" sz="1200" dirty="0">
                <a:solidFill>
                  <a:schemeClr val="tx1"/>
                </a:solidFill>
              </a:rPr>
              <a:t>.</a:t>
            </a:r>
          </a:p>
          <a:p>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700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People want to maximize their utility, which means they want to be on the highest possible indifference curve.</a:t>
            </a:r>
          </a:p>
          <a:p>
            <a:endParaRPr lang="en-US" sz="1200" dirty="0">
              <a:solidFill>
                <a:schemeClr val="tx1"/>
              </a:solidFill>
            </a:endParaRPr>
          </a:p>
          <a:p>
            <a:r>
              <a:rPr lang="en-US" sz="1200" dirty="0">
                <a:solidFill>
                  <a:schemeClr val="tx1"/>
                </a:solidFill>
              </a:rPr>
              <a:t>If Lilly has $120 to spend on doughnuts and books, and doughnuts cost $1 each and books cost $12 each, the straight line is Lilly’s budget constraint.</a:t>
            </a:r>
          </a:p>
          <a:p>
            <a:endParaRPr lang="en-US" sz="1200" dirty="0">
              <a:solidFill>
                <a:schemeClr val="tx1"/>
              </a:solidFill>
            </a:endParaRPr>
          </a:p>
          <a:p>
            <a:r>
              <a:rPr lang="en-US" sz="1200" dirty="0">
                <a:solidFill>
                  <a:schemeClr val="tx1"/>
                </a:solidFill>
              </a:rPr>
              <a:t>Lilly maximizes utility at point B, which is on the budget constraint, so she can afford the 3 books and 84 doughnuts with $120.  </a:t>
            </a:r>
          </a:p>
          <a:p>
            <a:endParaRPr lang="en-US" sz="1200" dirty="0">
              <a:solidFill>
                <a:schemeClr val="tx1"/>
              </a:solidFill>
            </a:endParaRPr>
          </a:p>
          <a:p>
            <a:r>
              <a:rPr lang="en-US" sz="1200" dirty="0">
                <a:solidFill>
                  <a:schemeClr val="tx1"/>
                </a:solidFill>
              </a:rPr>
              <a:t>She would prefer point A or F, but points beyond the budget constraint are unaffordable.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2012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1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Utility-Maximizing with Indifference Curves</a:t>
            </a:r>
          </a:p>
        </p:txBody>
      </p:sp>
      <p:cxnSp>
        <p:nvCxnSpPr>
          <p:cNvPr id="14" name="Straight Connector 13">
            <a:extLst>
              <a:ext uri="{C183D7F6-B498-43B3-948B-1728B52AA6E4}">
                <adec:decorative xmlns:adec="http://schemas.microsoft.com/office/drawing/2017/decorative" val="1"/>
              </a:ext>
            </a:extLst>
          </p:cNvPr>
          <p:cNvCxnSpPr/>
          <p:nvPr/>
        </p:nvCxnSpPr>
        <p:spPr>
          <a:xfrm>
            <a:off x="2863342" y="472398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23648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Indifference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Indifference curves show combinations of goods that provide an equal amount of utility, or satisfaction."/>
          <p:cNvGrpSpPr/>
          <p:nvPr/>
        </p:nvGrpSpPr>
        <p:grpSpPr>
          <a:xfrm>
            <a:off x="730004" y="1345503"/>
            <a:ext cx="4642882" cy="1085156"/>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68212" y="1755971"/>
              <a:ext cx="7807571" cy="535059"/>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show combinations of goods that provide an equal amount of utility, or satisfaction.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730003" y="2531688"/>
            <a:ext cx="4642882" cy="138446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Lily receives equal amounts of satisfaction from the combinations of doughnuts and books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on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8" name="Rectangle 7">
            <a:extLst>
              <a:ext uri="{FF2B5EF4-FFF2-40B4-BE49-F238E27FC236}">
                <a16:creationId xmlns:a16="http://schemas.microsoft.com/office/drawing/2014/main" id="{C60888ED-C89C-721C-19D4-76F24E6B136B}"/>
              </a:ext>
            </a:extLst>
          </p:cNvPr>
          <p:cNvSpPr/>
          <p:nvPr/>
        </p:nvSpPr>
        <p:spPr>
          <a:xfrm>
            <a:off x="730003" y="4045513"/>
            <a:ext cx="4642882" cy="117214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9" name="Rectangle 8">
            <a:extLst>
              <a:ext uri="{FF2B5EF4-FFF2-40B4-BE49-F238E27FC236}">
                <a16:creationId xmlns:a16="http://schemas.microsoft.com/office/drawing/2014/main" id="{5370344D-F514-7601-D2C1-C4AB4FCF2B6E}"/>
              </a:ext>
            </a:extLst>
          </p:cNvPr>
          <p:cNvSpPr/>
          <p:nvPr/>
        </p:nvSpPr>
        <p:spPr>
          <a:xfrm>
            <a:off x="730002" y="5347410"/>
            <a:ext cx="4642882" cy="132366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Similarly, any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7" name="Picture 6" descr="A graph with three indifference curves">
            <a:extLst>
              <a:ext uri="{FF2B5EF4-FFF2-40B4-BE49-F238E27FC236}">
                <a16:creationId xmlns:a16="http://schemas.microsoft.com/office/drawing/2014/main" id="{13AD2B0E-39E8-A416-BC89-6CF95D92B915}"/>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3385422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Shape of an Indifference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All indifference curves are downward-sloping and convex to the origin."/>
          <p:cNvGrpSpPr/>
          <p:nvPr/>
        </p:nvGrpSpPr>
        <p:grpSpPr>
          <a:xfrm>
            <a:off x="525610" y="1503529"/>
            <a:ext cx="5048387" cy="974872"/>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585942"/>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indifference curves are downward-sloping and convex to the origin.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09" y="2609823"/>
            <a:ext cx="5048386" cy="1619617"/>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slope of the indifference curve reflects the marginal rate of substitution, which is the rate at which Lilly will trade one good for another, keeping utility the same.</a:t>
            </a:r>
          </a:p>
        </p:txBody>
      </p:sp>
      <p:sp>
        <p:nvSpPr>
          <p:cNvPr id="6" name="Rectangle 5">
            <a:extLst>
              <a:ext uri="{FF2B5EF4-FFF2-40B4-BE49-F238E27FC236}">
                <a16:creationId xmlns:a16="http://schemas.microsoft.com/office/drawing/2014/main" id="{AF07DD37-D9BA-DE7D-4909-EA70652BE88F}"/>
              </a:ext>
            </a:extLst>
          </p:cNvPr>
          <p:cNvSpPr/>
          <p:nvPr/>
        </p:nvSpPr>
        <p:spPr>
          <a:xfrm>
            <a:off x="525610" y="4360862"/>
            <a:ext cx="5048385" cy="217361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3516942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Field of Indifference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Each indifference curve shows choices that provide a single level of utility to a specific person. Indifference curves further from the origin represent more utility."/>
          <p:cNvGrpSpPr/>
          <p:nvPr/>
        </p:nvGrpSpPr>
        <p:grpSpPr>
          <a:xfrm>
            <a:off x="525610" y="1503529"/>
            <a:ext cx="5048387" cy="1619616"/>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109545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indifference curve shows choices that provide a single level of utility to a specific person. Indifference curves further from the origin represent more utility.</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1" y="3287373"/>
            <a:ext cx="5048386" cy="123517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more utility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more utility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5" name="Rectangle 4">
            <a:extLst>
              <a:ext uri="{FF2B5EF4-FFF2-40B4-BE49-F238E27FC236}">
                <a16:creationId xmlns:a16="http://schemas.microsoft.com/office/drawing/2014/main" id="{3D78BFC2-8D84-9D65-1EAA-A712BA8976B5}"/>
              </a:ext>
            </a:extLst>
          </p:cNvPr>
          <p:cNvSpPr/>
          <p:nvPr/>
        </p:nvSpPr>
        <p:spPr>
          <a:xfrm>
            <a:off x="525611" y="4686780"/>
            <a:ext cx="5048386" cy="198429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176215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075765" y="338445"/>
            <a:ext cx="9592236"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Maximizing Utility at the Highest Indifference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People want to maximize their utility, which means they want to be on the highest possible indifference curve."/>
          <p:cNvGrpSpPr/>
          <p:nvPr/>
        </p:nvGrpSpPr>
        <p:grpSpPr>
          <a:xfrm>
            <a:off x="525610" y="1503529"/>
            <a:ext cx="5048387" cy="1258783"/>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39920"/>
              <a:ext cx="8058152" cy="1081688"/>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want to maximize their utility, which means they want to be on the highest possible indifference curve.</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0" y="2891448"/>
            <a:ext cx="5048386" cy="14582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Lilly has $120 to spend on doughnuts and books, and doughnuts cost $1 each and books cost $12 each, the straight line is Lilly’s budget constraint.</a:t>
            </a:r>
          </a:p>
        </p:txBody>
      </p:sp>
      <p:sp>
        <p:nvSpPr>
          <p:cNvPr id="5" name="Rectangle 4">
            <a:extLst>
              <a:ext uri="{FF2B5EF4-FFF2-40B4-BE49-F238E27FC236}">
                <a16:creationId xmlns:a16="http://schemas.microsoft.com/office/drawing/2014/main" id="{3D78BFC2-8D84-9D65-1EAA-A712BA8976B5}"/>
              </a:ext>
            </a:extLst>
          </p:cNvPr>
          <p:cNvSpPr/>
          <p:nvPr/>
        </p:nvSpPr>
        <p:spPr>
          <a:xfrm>
            <a:off x="525610" y="4478820"/>
            <a:ext cx="5048386" cy="1791961"/>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Lilly maximizes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on the budget constraint, so she can afford the 3 books and 84 doughnuts with $120. She would prefer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but points beyond the budget constraint are unaffordable.</a:t>
            </a:r>
          </a:p>
        </p:txBody>
      </p:sp>
      <p:pic>
        <p:nvPicPr>
          <p:cNvPr id="8" name="Picture 7" descr="A graph with three indifference curves and a budget constraint">
            <a:extLst>
              <a:ext uri="{FF2B5EF4-FFF2-40B4-BE49-F238E27FC236}">
                <a16:creationId xmlns:a16="http://schemas.microsoft.com/office/drawing/2014/main" id="{EA2C8801-8849-5D93-9DCB-DE5BED35879C}"/>
              </a:ext>
            </a:extLst>
          </p:cNvPr>
          <p:cNvPicPr>
            <a:picLocks noChangeAspect="1"/>
          </p:cNvPicPr>
          <p:nvPr/>
        </p:nvPicPr>
        <p:blipFill>
          <a:blip r:embed="rId3"/>
          <a:stretch>
            <a:fillRect/>
          </a:stretch>
        </p:blipFill>
        <p:spPr>
          <a:xfrm>
            <a:off x="5724321" y="1525045"/>
            <a:ext cx="5248975" cy="4745736"/>
          </a:xfrm>
          <a:prstGeom prst="rect">
            <a:avLst/>
          </a:prstGeom>
        </p:spPr>
      </p:pic>
    </p:spTree>
    <p:extLst>
      <p:ext uri="{BB962C8B-B14F-4D97-AF65-F5344CB8AC3E}">
        <p14:creationId xmlns:p14="http://schemas.microsoft.com/office/powerpoint/2010/main" val="1693329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9896819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C32CD3-B285-48EE-BB7B-063664F1C084}">
  <ds:schemaRefs>
    <ds:schemaRef ds:uri="http://schemas.microsoft.com/sharepoint/v3/contenttype/forms"/>
  </ds:schemaRefs>
</ds:datastoreItem>
</file>

<file path=customXml/itemProps2.xml><?xml version="1.0" encoding="utf-8"?>
<ds:datastoreItem xmlns:ds="http://schemas.openxmlformats.org/officeDocument/2006/customXml" ds:itemID="{BEA25381-3D61-4EEB-BABF-870636D480A4}">
  <ds:schemaRefs>
    <ds:schemaRef ds:uri="http://schemas.microsoft.com/office/2006/documentManagement/type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fdab59f7-c3a7-48e5-acd8-618ce834776e"/>
    <ds:schemaRef ds:uri="06d9c582-05c2-476b-83d2-72ab8b1380b2"/>
    <ds:schemaRef ds:uri="http://www.w3.org/XML/1998/namespace"/>
    <ds:schemaRef ds:uri="http://purl.org/dc/elements/1.1/"/>
  </ds:schemaRefs>
</ds:datastoreItem>
</file>

<file path=customXml/itemProps3.xml><?xml version="1.0" encoding="utf-8"?>
<ds:datastoreItem xmlns:ds="http://schemas.openxmlformats.org/officeDocument/2006/customXml" ds:itemID="{B5A4904C-8CCC-4371-9CB0-20A193AD0C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1909</TotalTime>
  <Words>812</Words>
  <Application>Microsoft Office PowerPoint</Application>
  <PresentationFormat>Widescreen</PresentationFormat>
  <Paragraphs>55</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Utility-Maximizing with Indifference Curves</vt:lpstr>
      <vt:lpstr>Indifference Curves</vt:lpstr>
      <vt:lpstr>The Shape of an Indifference Curve</vt:lpstr>
      <vt:lpstr>The Field of Indifference Curves</vt:lpstr>
      <vt:lpstr>Maximizing Utility at the Highest Indifference Curve</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137</cp:revision>
  <cp:lastPrinted>2023-05-08T17:37:06Z</cp:lastPrinted>
  <dcterms:created xsi:type="dcterms:W3CDTF">2014-11-06T15:36:04Z</dcterms:created>
  <dcterms:modified xsi:type="dcterms:W3CDTF">2026-02-03T19:10:45Z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