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3"/>
  </p:notesMasterIdLst>
  <p:sldIdLst>
    <p:sldId id="293" r:id="rId5"/>
    <p:sldId id="383" r:id="rId6"/>
    <p:sldId id="384" r:id="rId7"/>
    <p:sldId id="387" r:id="rId8"/>
    <p:sldId id="388" r:id="rId9"/>
    <p:sldId id="389" r:id="rId10"/>
    <p:sldId id="380" r:id="rId11"/>
    <p:sldId id="390" r:id="rId12"/>
    <p:sldId id="385" r:id="rId13"/>
    <p:sldId id="386" r:id="rId14"/>
    <p:sldId id="391" r:id="rId15"/>
    <p:sldId id="392" r:id="rId16"/>
    <p:sldId id="393" r:id="rId17"/>
    <p:sldId id="394" r:id="rId18"/>
    <p:sldId id="395" r:id="rId19"/>
    <p:sldId id="396" r:id="rId20"/>
    <p:sldId id="397" r:id="rId21"/>
    <p:sldId id="340" r:id="rId22"/>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7B045A-0818-D692-AD59-0FA04F19CCBD}" name="Liz Fore" initials="LF" userId="S::efore@hawkeslearning.com::95371efa-4e6a-4b62-8da4-c4b42a86c1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7981"/>
    <a:srgbClr val="314C57"/>
    <a:srgbClr val="386546"/>
    <a:srgbClr val="627981"/>
    <a:srgbClr val="C7D4CB"/>
    <a:srgbClr val="F3EDE7"/>
    <a:srgbClr val="CCA49C"/>
    <a:srgbClr val="F2E2D2"/>
    <a:srgbClr val="318295"/>
    <a:srgbClr val="5A7E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ACF88A-703B-4B47-AFC0-331CF76D27C2}" v="3" dt="2026-02-03T19:09:34.5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86" autoAdjust="0"/>
    <p:restoredTop sz="80680" autoAdjust="0"/>
  </p:normalViewPr>
  <p:slideViewPr>
    <p:cSldViewPr snapToGrid="0">
      <p:cViewPr varScale="1">
        <p:scale>
          <a:sx n="85" d="100"/>
          <a:sy n="85" d="100"/>
        </p:scale>
        <p:origin x="1440"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1DABF91-8A1E-44B5-98BB-89C8F4D43237}" type="datetimeFigureOut">
              <a:rPr lang="en-US" smtClean="0"/>
              <a:t>2/3/2026</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82F58FB8-D195-429B-80BF-D50BAE9A4053}" type="slidenum">
              <a:rPr lang="en-US" smtClean="0"/>
              <a:t>‹#›</a:t>
            </a:fld>
            <a:endParaRPr lang="en-US"/>
          </a:p>
        </p:txBody>
      </p:sp>
    </p:spTree>
    <p:extLst>
      <p:ext uri="{BB962C8B-B14F-4D97-AF65-F5344CB8AC3E}">
        <p14:creationId xmlns:p14="http://schemas.microsoft.com/office/powerpoint/2010/main" val="4006324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F58FB8-D195-429B-80BF-D50BAE9A4053}" type="slidenum">
              <a:rPr lang="en-US" smtClean="0"/>
              <a:t>1</a:t>
            </a:fld>
            <a:endParaRPr lang="en-US"/>
          </a:p>
        </p:txBody>
      </p:sp>
    </p:spTree>
    <p:extLst>
      <p:ext uri="{BB962C8B-B14F-4D97-AF65-F5344CB8AC3E}">
        <p14:creationId xmlns:p14="http://schemas.microsoft.com/office/powerpoint/2010/main" val="2458810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increase in the price of haircuts decreases the purchasing power of the $120 of income</a:t>
            </a:r>
          </a:p>
          <a:p>
            <a:endParaRPr lang="en-US" dirty="0">
              <a:solidFill>
                <a:schemeClr val="tx1"/>
              </a:solidFill>
            </a:endParaRPr>
          </a:p>
          <a:p>
            <a:r>
              <a:rPr lang="en-US" dirty="0">
                <a:solidFill>
                  <a:schemeClr val="tx1"/>
                </a:solidFill>
              </a:rPr>
              <a:t>The decrease in purchasing power causes the consumption of both goods, as well as utility, to decrease.</a:t>
            </a:r>
          </a:p>
          <a:p>
            <a:endParaRPr lang="en-US" dirty="0">
              <a:solidFill>
                <a:schemeClr val="tx1"/>
              </a:solidFill>
            </a:endParaRPr>
          </a:p>
          <a:p>
            <a:r>
              <a:rPr lang="en-US" dirty="0">
                <a:solidFill>
                  <a:schemeClr val="tx1"/>
                </a:solidFill>
              </a:rPr>
              <a:t>The change in consumption from Point C to Point B represents the income effect.</a:t>
            </a:r>
          </a:p>
          <a:p>
            <a:endParaRPr lang="en-US" dirty="0">
              <a:solidFill>
                <a:schemeClr val="tx1"/>
              </a:solidFill>
            </a:endParaRPr>
          </a:p>
          <a:p>
            <a:r>
              <a:rPr lang="en-US" sz="1200" dirty="0">
                <a:solidFill>
                  <a:schemeClr val="tx1"/>
                </a:solidFill>
              </a:rPr>
              <a:t>The income effect is the difference in the combination of haircuts and pizzas after the price increase compared to the combination that would be purchased at the new relative prices if the purchasing power of income could be held constant.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5278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use indifference curves and budget constraints to explain the choice between labor and leisure. </a:t>
            </a:r>
          </a:p>
          <a:p>
            <a:endParaRPr lang="en-US" dirty="0"/>
          </a:p>
          <a:p>
            <a:r>
              <a:rPr lang="en-US" dirty="0"/>
              <a:t>We will also use the indifference curves and budget constraints to explain intertemporal choices, which is the choice between present and future consumption.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BF5C74-EEC7-450A-A5E6-37B424F972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76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Petunia has 80 hours a week available for leisure and work, where she initially makes $12 per hour. At $12 per hour, she maximizes her utility at Point A, working 50 hours to earn 50 x $12 = $600, leaving 30 hours for leisure.</a:t>
            </a:r>
          </a:p>
          <a:p>
            <a:endParaRPr lang="en-US" dirty="0">
              <a:solidFill>
                <a:schemeClr val="tx1"/>
              </a:solidFill>
            </a:endParaRPr>
          </a:p>
          <a:p>
            <a:r>
              <a:rPr lang="en-US" dirty="0">
                <a:solidFill>
                  <a:schemeClr val="tx1"/>
                </a:solidFill>
              </a:rPr>
              <a:t>Petunia gets a raise at work to $20 an hour, which rotates her budget constraint to the right so that the vertical intercept, which is the maximum amount she could earn for 80 hours of work, is 80 x $20 = $1600, </a:t>
            </a:r>
            <a:r>
              <a:rPr lang="en-US" sz="1200" dirty="0">
                <a:solidFill>
                  <a:schemeClr val="tx1"/>
                </a:solidFill>
              </a:rPr>
              <a:t>compared to a maximum of $960 before her raise.</a:t>
            </a:r>
            <a:endParaRPr lang="en-US" dirty="0">
              <a:solidFill>
                <a:schemeClr val="tx1"/>
              </a:solidFill>
            </a:endParaRPr>
          </a:p>
          <a:p>
            <a:endParaRPr lang="en-US" dirty="0">
              <a:solidFill>
                <a:schemeClr val="tx1"/>
              </a:solidFill>
            </a:endParaRPr>
          </a:p>
          <a:p>
            <a:r>
              <a:rPr lang="en-US" dirty="0">
                <a:solidFill>
                  <a:schemeClr val="tx1"/>
                </a:solidFill>
              </a:rPr>
              <a:t>After her raise, Petunia will maximize her utility at Point B on a higher indifference curve, working 40 hours at $20 per hour to earn $800, and taking 40 hours of leisure.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increase in her wage from $12 to $20 per hour increases Petunia’s opportunity cost of leisure.</a:t>
            </a:r>
          </a:p>
          <a:p>
            <a:endParaRPr lang="en-US" dirty="0">
              <a:solidFill>
                <a:schemeClr val="tx1"/>
              </a:solidFill>
            </a:endParaRPr>
          </a:p>
          <a:p>
            <a:r>
              <a:rPr lang="en-US" sz="1200" dirty="0">
                <a:solidFill>
                  <a:schemeClr val="bg1"/>
                </a:solidFill>
              </a:rPr>
              <a:t>Since leisure is more expensive, the hours of work increase, and the hours of leisure decrease, so Petunia moves from Point </a:t>
            </a:r>
            <a:r>
              <a:rPr lang="en-US" sz="1200" i="1" dirty="0">
                <a:solidFill>
                  <a:schemeClr val="bg1"/>
                </a:solidFill>
              </a:rPr>
              <a:t>A</a:t>
            </a:r>
            <a:r>
              <a:rPr lang="en-US" sz="1200" dirty="0">
                <a:solidFill>
                  <a:schemeClr val="bg1"/>
                </a:solidFill>
              </a:rPr>
              <a:t> to Point </a:t>
            </a:r>
            <a:r>
              <a:rPr lang="en-US" sz="1200" i="1" dirty="0">
                <a:solidFill>
                  <a:schemeClr val="bg1"/>
                </a:solidFill>
              </a:rPr>
              <a:t>C</a:t>
            </a:r>
            <a:r>
              <a:rPr lang="en-US" sz="1200" dirty="0">
                <a:solidFill>
                  <a:schemeClr val="bg1"/>
                </a:solidFill>
              </a:rPr>
              <a:t> due to the substitution effect.</a:t>
            </a:r>
          </a:p>
          <a:p>
            <a:endParaRPr lang="en-US" dirty="0">
              <a:solidFill>
                <a:schemeClr val="tx1"/>
              </a:solidFill>
            </a:endParaRPr>
          </a:p>
          <a:p>
            <a:r>
              <a:rPr lang="en-US" sz="1200" dirty="0">
                <a:solidFill>
                  <a:schemeClr val="bg1"/>
                </a:solidFill>
              </a:rPr>
              <a:t>To find the substitution effect, construct the dotted budget line, which shows the change in the wage rate, but keeps purchasing power and utility constant.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the substitution effect, Petunia is working more and enjoying less leisure at Point </a:t>
            </a:r>
            <a:r>
              <a:rPr lang="en-US" sz="1200" i="1" dirty="0">
                <a:solidFill>
                  <a:schemeClr val="bg1"/>
                </a:solidFill>
              </a:rPr>
              <a:t>C</a:t>
            </a:r>
            <a:r>
              <a:rPr lang="en-US" sz="1200" dirty="0">
                <a:solidFill>
                  <a:schemeClr val="bg1"/>
                </a:solidFill>
              </a:rPr>
              <a:t>.</a:t>
            </a:r>
          </a:p>
          <a:p>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1589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increase in her wage from $12 to $20 per hour increases Petunia’s buying power of an hour at work.</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increase in purchasing power causes the consumption of both work and leisure to increase.</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income effect of the wage increase will increase utility so that Petunia will be on a higher indifference curve </a:t>
            </a:r>
            <a:r>
              <a:rPr lang="en-US" sz="1200" i="1" dirty="0">
                <a:solidFill>
                  <a:schemeClr val="bg1"/>
                </a:solidFill>
              </a:rPr>
              <a:t>U</a:t>
            </a:r>
            <a:r>
              <a:rPr lang="en-US" sz="1200" baseline="-25000" dirty="0">
                <a:solidFill>
                  <a:schemeClr val="bg1"/>
                </a:solidFill>
              </a:rPr>
              <a:t>h</a:t>
            </a:r>
            <a:r>
              <a:rPr lang="en-US" sz="1200" dirty="0">
                <a:solidFill>
                  <a:schemeClr val="bg1"/>
                </a:solidFill>
              </a:rPr>
              <a:t>.</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both the substitution and income effects, Petunia is maximizing utility at Point </a:t>
            </a:r>
            <a:r>
              <a:rPr lang="en-US" sz="1200" i="1" dirty="0">
                <a:solidFill>
                  <a:schemeClr val="bg1"/>
                </a:solidFill>
              </a:rPr>
              <a:t>B</a:t>
            </a:r>
            <a:r>
              <a:rPr lang="en-US" sz="1200" dirty="0">
                <a:solidFill>
                  <a:schemeClr val="bg1"/>
                </a:solidFill>
              </a:rPr>
              <a:t>, working 40 hours. She earns 40 x $20 = $800 and enjoys 40 hours of leisure.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8716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Quentin has saved $10,000, and he is trying to decide how much he wants to spend on a vacation now and how much he wants to save for the next 5 years. He expects to earn 80% on his savings.</a:t>
            </a:r>
          </a:p>
          <a:p>
            <a:endParaRPr lang="en-US" sz="1200" dirty="0">
              <a:solidFill>
                <a:schemeClr val="tx1"/>
              </a:solidFill>
            </a:endParaRPr>
          </a:p>
          <a:p>
            <a:r>
              <a:rPr lang="en-US" sz="1200" dirty="0">
                <a:solidFill>
                  <a:schemeClr val="tx1"/>
                </a:solidFill>
              </a:rPr>
              <a:t>Initially Quentin is maximizing utility at Point A, spending $6000 now and saving $4000, which will generate $4000 x 1.8 = $7200 for future consumption in 5 years.</a:t>
            </a:r>
          </a:p>
          <a:p>
            <a:endParaRPr lang="en-US" sz="1200" dirty="0">
              <a:solidFill>
                <a:schemeClr val="tx1"/>
              </a:solidFill>
            </a:endParaRPr>
          </a:p>
          <a:p>
            <a:r>
              <a:rPr lang="en-US" sz="1200" dirty="0">
                <a:solidFill>
                  <a:schemeClr val="tx1"/>
                </a:solidFill>
              </a:rPr>
              <a:t>Quentin revises his estimate of his return on saving from 80% to 30% for the 5-year period. </a:t>
            </a:r>
          </a:p>
          <a:p>
            <a:endParaRPr lang="en-US" sz="1200" dirty="0">
              <a:solidFill>
                <a:schemeClr val="tx1"/>
              </a:solidFill>
            </a:endParaRPr>
          </a:p>
          <a:p>
            <a:r>
              <a:rPr lang="en-US" sz="1200" dirty="0">
                <a:solidFill>
                  <a:schemeClr val="tx1"/>
                </a:solidFill>
              </a:rPr>
              <a:t>This rotates his budget line downward, giving him less future ($3900) and more current consumption ($7000) when he maximizes his utility.</a:t>
            </a:r>
          </a:p>
          <a:p>
            <a:endParaRPr lang="en-US" dirty="0">
              <a:solidFill>
                <a:schemeClr val="tx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6102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The decrease in the rate of return from 80% to 30% makes present consumption less expensive and future consumption relatively more expensive.</a:t>
            </a:r>
          </a:p>
          <a:p>
            <a:endParaRPr lang="en-US" sz="1200" dirty="0">
              <a:solidFill>
                <a:schemeClr val="tx1"/>
              </a:solidFill>
            </a:endParaRPr>
          </a:p>
          <a:p>
            <a:r>
              <a:rPr lang="en-US" sz="1200" dirty="0">
                <a:solidFill>
                  <a:schemeClr val="tx1"/>
                </a:solidFill>
              </a:rPr>
              <a:t>Since the cost of present consumption is less, present consumption increases and future consumption decreases</a:t>
            </a:r>
          </a:p>
          <a:p>
            <a:endParaRPr lang="en-US" sz="1200" dirty="0">
              <a:solidFill>
                <a:schemeClr val="tx1"/>
              </a:solidFill>
            </a:endParaRPr>
          </a:p>
          <a:p>
            <a:r>
              <a:rPr lang="en-US" sz="1200" dirty="0">
                <a:solidFill>
                  <a:schemeClr val="bg1"/>
                </a:solidFill>
              </a:rPr>
              <a:t>The substitution effect is the combination of present and future consumption that Quentin chooses after the change in the rate of return from 80% to 30%, but with purchasing power and utility held constant.</a:t>
            </a:r>
          </a:p>
          <a:p>
            <a:endParaRPr lang="en-US" sz="1200" dirty="0">
              <a:solidFill>
                <a:schemeClr val="bg1"/>
              </a:solidFill>
            </a:endParaRPr>
          </a:p>
          <a:p>
            <a:r>
              <a:rPr lang="en-US" sz="1200" dirty="0">
                <a:solidFill>
                  <a:schemeClr val="bg1"/>
                </a:solidFill>
              </a:rPr>
              <a:t>The substitution effect is the movement from Point A to Point C.</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525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The income effect of the decrease in the rate of return will decrease both present and future consumption.</a:t>
            </a:r>
          </a:p>
          <a:p>
            <a:endParaRPr lang="en-US" sz="1200" dirty="0">
              <a:solidFill>
                <a:schemeClr val="tx1"/>
              </a:solidFill>
            </a:endParaRPr>
          </a:p>
          <a:p>
            <a:r>
              <a:rPr lang="en-US" sz="1200" dirty="0">
                <a:solidFill>
                  <a:schemeClr val="tx1"/>
                </a:solidFill>
              </a:rPr>
              <a:t>The income effect of the decrease in the rate of return will also decrease the level of utility </a:t>
            </a:r>
            <a:r>
              <a:rPr lang="en-US" sz="1200" dirty="0">
                <a:solidFill>
                  <a:schemeClr val="bg1"/>
                </a:solidFill>
              </a:rPr>
              <a:t>from </a:t>
            </a:r>
            <a:r>
              <a:rPr lang="en-US" sz="1200" i="1" dirty="0" err="1">
                <a:solidFill>
                  <a:schemeClr val="bg1"/>
                </a:solidFill>
              </a:rPr>
              <a:t>U</a:t>
            </a:r>
            <a:r>
              <a:rPr lang="en-US" sz="1200" baseline="-25000" dirty="0" err="1">
                <a:solidFill>
                  <a:schemeClr val="bg1"/>
                </a:solidFill>
              </a:rPr>
              <a:t>l</a:t>
            </a:r>
            <a:r>
              <a:rPr lang="en-US" sz="1200" baseline="-25000" dirty="0">
                <a:solidFill>
                  <a:schemeClr val="bg1"/>
                </a:solidFill>
              </a:rPr>
              <a:t> </a:t>
            </a:r>
            <a:r>
              <a:rPr lang="en-US" sz="1200" dirty="0">
                <a:solidFill>
                  <a:schemeClr val="bg1"/>
                </a:solidFill>
              </a:rPr>
              <a:t>to </a:t>
            </a:r>
            <a:r>
              <a:rPr lang="en-US" sz="1200" i="1" dirty="0">
                <a:solidFill>
                  <a:schemeClr val="bg1"/>
                </a:solidFill>
              </a:rPr>
              <a:t>U</a:t>
            </a:r>
            <a:r>
              <a:rPr lang="en-US" sz="1200" baseline="-25000" dirty="0">
                <a:solidFill>
                  <a:schemeClr val="bg1"/>
                </a:solidFill>
              </a:rPr>
              <a:t>h</a:t>
            </a:r>
            <a:r>
              <a:rPr lang="en-US" sz="1200" dirty="0">
                <a:solidFill>
                  <a:schemeClr val="bg1"/>
                </a:solidFill>
              </a:rPr>
              <a:t>.</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income effect is the movement from Point </a:t>
            </a:r>
            <a:r>
              <a:rPr lang="en-US" sz="1200" i="1" dirty="0">
                <a:solidFill>
                  <a:schemeClr val="bg1"/>
                </a:solidFill>
              </a:rPr>
              <a:t>C</a:t>
            </a:r>
            <a:r>
              <a:rPr lang="en-US" sz="1200" dirty="0">
                <a:solidFill>
                  <a:schemeClr val="bg1"/>
                </a:solidFill>
              </a:rPr>
              <a:t> to Point </a:t>
            </a:r>
            <a:r>
              <a:rPr lang="en-US" sz="1200" i="1" dirty="0">
                <a:solidFill>
                  <a:schemeClr val="bg1"/>
                </a:solidFill>
              </a:rPr>
              <a:t>B</a:t>
            </a:r>
            <a:r>
              <a:rPr lang="en-US" sz="1200" dirty="0">
                <a:solidFill>
                  <a:schemeClr val="bg1"/>
                </a:solidFill>
              </a:rPr>
              <a:t>.</a:t>
            </a:r>
            <a:endParaRPr lang="en-US" sz="1200" dirty="0">
              <a:solidFill>
                <a:schemeClr val="tx1"/>
              </a:solidFill>
            </a:endParaRPr>
          </a:p>
          <a:p>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After both the substitution and income effects, Quentin is maximizing utility by spending $7000 now and saving $3000, which grows to $3000 x 1.3 = $3900 for future consumption.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1013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F58FB8-D195-429B-80BF-D50BAE9A4053}" type="slidenum">
              <a:rPr lang="en-US" smtClean="0"/>
              <a:t>18</a:t>
            </a:fld>
            <a:endParaRPr lang="en-US"/>
          </a:p>
        </p:txBody>
      </p:sp>
    </p:spTree>
    <p:extLst>
      <p:ext uri="{BB962C8B-B14F-4D97-AF65-F5344CB8AC3E}">
        <p14:creationId xmlns:p14="http://schemas.microsoft.com/office/powerpoint/2010/main" val="99031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Indifference curves show combinations of goods that provide an equal amount of utility, or satisfaction.</a:t>
            </a:r>
          </a:p>
          <a:p>
            <a:endParaRPr lang="en-US" sz="1200" dirty="0">
              <a:solidFill>
                <a:schemeClr val="tx1"/>
              </a:solidFill>
            </a:endParaRPr>
          </a:p>
          <a:p>
            <a:r>
              <a:rPr lang="en-US" sz="1200" dirty="0">
                <a:solidFill>
                  <a:schemeClr val="tx1"/>
                </a:solidFill>
              </a:rPr>
              <a:t>Lily receives equal amounts of satisfaction from the combinations of doughnuts and books A, B, C, and D on indifference curve U</a:t>
            </a:r>
            <a:r>
              <a:rPr lang="en-US" sz="1200" baseline="-25000" dirty="0">
                <a:solidFill>
                  <a:schemeClr val="tx1"/>
                </a:solidFill>
              </a:rPr>
              <a:t>M.</a:t>
            </a:r>
            <a:endParaRPr lang="en-US" sz="1200" dirty="0">
              <a:solidFill>
                <a:schemeClr val="tx1"/>
              </a:solidFill>
            </a:endParaRP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Any point on the highest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12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middle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m</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Similarly</a:t>
            </a:r>
            <a:r>
              <a:rPr lang="en-US" sz="1200" dirty="0">
                <a:solidFill>
                  <a:prstClr val="white"/>
                </a:solidFill>
                <a:latin typeface="Calibri" panose="020F0502020204030204"/>
              </a:rPr>
              <a:t>, a</a:t>
            </a:r>
            <a:r>
              <a:rPr kumimoji="0" lang="en-US" sz="1200" b="0" i="0" u="none" strike="noStrike" kern="1200" cap="none" spc="0" normalizeH="0" baseline="0" noProof="0" dirty="0" err="1">
                <a:ln>
                  <a:noFill/>
                </a:ln>
                <a:solidFill>
                  <a:prstClr val="white"/>
                </a:solidFill>
                <a:effectLst/>
                <a:uLnTx/>
                <a:uFillTx/>
                <a:latin typeface="Calibri" panose="020F0502020204030204"/>
                <a:ea typeface="+mn-ea"/>
                <a:cs typeface="+mn-cs"/>
              </a:rPr>
              <a:t>ny</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point on the middle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m</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lowest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l</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5428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All indifference curves are downward sloping and convex to the origin.</a:t>
            </a:r>
          </a:p>
          <a:p>
            <a:endParaRPr lang="en-US" sz="1200" dirty="0">
              <a:solidFill>
                <a:schemeClr val="tx1"/>
              </a:solidFill>
            </a:endParaRPr>
          </a:p>
          <a:p>
            <a:r>
              <a:rPr lang="en-US" sz="1200" dirty="0">
                <a:solidFill>
                  <a:schemeClr val="tx1"/>
                </a:solidFill>
              </a:rPr>
              <a:t>The slope of the indifference curve reflects the marginal rate of substitution, which is the rate at which Lilly will trade one good for another, keeping utility the same</a:t>
            </a:r>
          </a:p>
          <a:p>
            <a:r>
              <a:rPr lang="en-US" sz="1200" dirty="0">
                <a:solidFill>
                  <a:schemeClr val="tx1"/>
                </a:solidFill>
              </a:rPr>
              <a:t>Indifference curves reflect diminishing marginal utility.  </a:t>
            </a:r>
          </a:p>
          <a:p>
            <a:endParaRPr lang="en-US" sz="120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reflect diminishing marginal utility. If Lilly moves from Point </a:t>
            </a:r>
            <a:r>
              <a:rPr kumimoji="0" lang="en-US" sz="1200" b="0" i="1"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she is willing to give up 36 doughnuts to get one more book, but from Point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she is only willing to give up 4 doughnuts to get one more book.</a:t>
            </a:r>
          </a:p>
          <a:p>
            <a:endParaRPr lang="en-US" sz="1200" dirty="0">
              <a:solidFill>
                <a:schemeClr val="tx1"/>
              </a:solidFill>
            </a:endParaRPr>
          </a:p>
          <a:p>
            <a:r>
              <a:rPr lang="en-US" sz="1200" dirty="0">
                <a:solidFill>
                  <a:schemeClr val="tx1"/>
                </a:solidFill>
              </a:rPr>
              <a:t>The slope of an indifference curve will be steeper at the top and flatter at the bottom because of diminishing marginal utility.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Each indifference curve shows choices that provide a single level of utility to a specific person. </a:t>
            </a:r>
          </a:p>
          <a:p>
            <a:endParaRPr lang="en-US" sz="1200" dirty="0">
              <a:solidFill>
                <a:schemeClr val="tx1"/>
              </a:solidFill>
            </a:endParaRPr>
          </a:p>
          <a:p>
            <a:r>
              <a:rPr lang="en-US" sz="1200" dirty="0">
                <a:solidFill>
                  <a:schemeClr val="tx1"/>
                </a:solidFill>
              </a:rPr>
              <a:t>Indifference curves further from the origin represent more utility.</a:t>
            </a:r>
          </a:p>
          <a:p>
            <a:endParaRPr lang="en-US" sz="1200" dirty="0">
              <a:solidFill>
                <a:schemeClr val="tx1"/>
              </a:solidFill>
            </a:endParaRPr>
          </a:p>
          <a:p>
            <a:r>
              <a:rPr lang="en-US" sz="1200" dirty="0">
                <a:solidFill>
                  <a:schemeClr val="tx1"/>
                </a:solidFill>
              </a:rPr>
              <a:t>Indifference curve U</a:t>
            </a:r>
            <a:r>
              <a:rPr lang="en-US" sz="1200" baseline="-25000" dirty="0">
                <a:solidFill>
                  <a:schemeClr val="tx1"/>
                </a:solidFill>
              </a:rPr>
              <a:t>h</a:t>
            </a:r>
            <a:r>
              <a:rPr lang="en-US" sz="1200" dirty="0">
                <a:solidFill>
                  <a:schemeClr val="tx1"/>
                </a:solidFill>
              </a:rPr>
              <a:t> represents more utility than U</a:t>
            </a:r>
            <a:r>
              <a:rPr lang="en-US" sz="1200" baseline="-25000" dirty="0">
                <a:solidFill>
                  <a:schemeClr val="tx1"/>
                </a:solidFill>
              </a:rPr>
              <a:t>m</a:t>
            </a:r>
            <a:r>
              <a:rPr lang="en-US" sz="1200" dirty="0">
                <a:solidFill>
                  <a:schemeClr val="tx1"/>
                </a:solidFill>
              </a:rPr>
              <a:t> and </a:t>
            </a:r>
            <a:r>
              <a:rPr lang="en-US" sz="1200" dirty="0" err="1">
                <a:solidFill>
                  <a:schemeClr val="tx1"/>
                </a:solidFill>
              </a:rPr>
              <a:t>U</a:t>
            </a:r>
            <a:r>
              <a:rPr lang="en-US" sz="1200" baseline="-25000" dirty="0" err="1">
                <a:solidFill>
                  <a:schemeClr val="tx1"/>
                </a:solidFill>
              </a:rPr>
              <a:t>l</a:t>
            </a:r>
            <a:r>
              <a:rPr lang="en-US" sz="1200" dirty="0">
                <a:solidFill>
                  <a:schemeClr val="tx1"/>
                </a:solidFill>
              </a:rPr>
              <a:t>.  Indifference curve U</a:t>
            </a:r>
            <a:r>
              <a:rPr lang="en-US" sz="1200" baseline="-25000" dirty="0">
                <a:solidFill>
                  <a:schemeClr val="tx1"/>
                </a:solidFill>
              </a:rPr>
              <a:t>m</a:t>
            </a:r>
            <a:r>
              <a:rPr lang="en-US" sz="1200" dirty="0">
                <a:solidFill>
                  <a:schemeClr val="tx1"/>
                </a:solidFill>
              </a:rPr>
              <a:t> shows more utility than </a:t>
            </a:r>
            <a:r>
              <a:rPr lang="en-US" sz="1200" dirty="0" err="1">
                <a:solidFill>
                  <a:schemeClr val="tx1"/>
                </a:solidFill>
              </a:rPr>
              <a:t>U</a:t>
            </a:r>
            <a:r>
              <a:rPr lang="en-US" sz="1200" baseline="-25000" dirty="0" err="1">
                <a:solidFill>
                  <a:schemeClr val="tx1"/>
                </a:solidFill>
              </a:rPr>
              <a:t>l</a:t>
            </a:r>
            <a:r>
              <a:rPr lang="en-US" sz="1200" dirty="0">
                <a:solidFill>
                  <a:schemeClr val="tx1"/>
                </a:solidFill>
              </a:rPr>
              <a:t>.</a:t>
            </a:r>
          </a:p>
          <a:p>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Every level of utility will have its own indifference curve. Lilly’s preferences will include an infinite number of indifference curves. The graph only displays three indifference curves, representing three levels of utility.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00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People want to maximize their utility, which means they want to be on the highest possible indifference curve.</a:t>
            </a:r>
          </a:p>
          <a:p>
            <a:endParaRPr lang="en-US" sz="1200" dirty="0">
              <a:solidFill>
                <a:schemeClr val="tx1"/>
              </a:solidFill>
            </a:endParaRPr>
          </a:p>
          <a:p>
            <a:r>
              <a:rPr lang="en-US" sz="1200" dirty="0">
                <a:solidFill>
                  <a:schemeClr val="tx1"/>
                </a:solidFill>
              </a:rPr>
              <a:t>If Lilly has $120 to spend on doughnuts and books, and doughnuts cost $1 each and books cost $12 each, the straight line is Lilly’s budget constraint.</a:t>
            </a:r>
          </a:p>
          <a:p>
            <a:endParaRPr lang="en-US" sz="1200" dirty="0">
              <a:solidFill>
                <a:schemeClr val="tx1"/>
              </a:solidFill>
            </a:endParaRPr>
          </a:p>
          <a:p>
            <a:r>
              <a:rPr lang="en-US" sz="1200" dirty="0">
                <a:solidFill>
                  <a:schemeClr val="tx1"/>
                </a:solidFill>
              </a:rPr>
              <a:t>Lilly maximizes utility at point B, which is on the budget constraint, so she can afford the 3 books and 84 doughnuts with $120.  </a:t>
            </a:r>
          </a:p>
          <a:p>
            <a:endParaRPr lang="en-US" sz="1200" dirty="0">
              <a:solidFill>
                <a:schemeClr val="tx1"/>
              </a:solidFill>
            </a:endParaRPr>
          </a:p>
          <a:p>
            <a:r>
              <a:rPr lang="en-US" sz="1200" dirty="0">
                <a:solidFill>
                  <a:schemeClr val="tx1"/>
                </a:solidFill>
              </a:rPr>
              <a:t>She would prefer point A or F, but points beyond the budget constraint are unaffordable.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2012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use indifference curves to analyze how consumers react to changes in income and prices. </a:t>
            </a:r>
          </a:p>
          <a:p>
            <a:endParaRPr lang="en-US" dirty="0"/>
          </a:p>
          <a:p>
            <a:r>
              <a:rPr lang="en-US" dirty="0"/>
              <a:t>For price changes, we will identify and explain the substitution and income effects.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F83A6C5-6EEA-4FB1-BD40-7E88591A19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16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Manuel initially has $80 to spend on yogurt, which costs $2 each, and sandwiches, which cost $8 each. Manuel maximizes his utility at Point W, buying 3 sandwiches and 28 yogurts.</a:t>
            </a:r>
          </a:p>
          <a:p>
            <a:endParaRPr lang="en-US" dirty="0"/>
          </a:p>
          <a:p>
            <a:r>
              <a:rPr lang="en-US" dirty="0"/>
              <a:t>If Manuel’s income increases to $120, his budget line shifts out because he can afford more of both goods, and he will buy more of both goods if they are normal goods.</a:t>
            </a:r>
          </a:p>
          <a:p>
            <a:endParaRPr lang="en-US" dirty="0"/>
          </a:p>
          <a:p>
            <a:r>
              <a:rPr lang="en-US" dirty="0"/>
              <a:t>With the $40 increase in income, Manuel will maximize his utility at Point X, buying 7 sandwiches and 32 yogurts.</a:t>
            </a:r>
          </a:p>
          <a:p>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Ogden has $120 to spend on haircuts, which cost $20 each, and pizzas, which cost $6 each. </a:t>
            </a:r>
          </a:p>
          <a:p>
            <a:endParaRPr lang="en-US" dirty="0"/>
          </a:p>
          <a:p>
            <a:r>
              <a:rPr lang="en-US" dirty="0"/>
              <a:t>Ogden maximizes his utility at Point A, buying 3 haircuts and 10 pizzas.</a:t>
            </a:r>
          </a:p>
          <a:p>
            <a:endParaRPr lang="en-US" dirty="0"/>
          </a:p>
          <a:p>
            <a:r>
              <a:rPr lang="en-US" dirty="0"/>
              <a:t>If the price of haircuts increases to $30, his budget constraint rotates to the left, indicating a change in the relative prices of haircuts and pizza and showing that he can only afford 4 haircuts if he buys only haircuts. Before the price increase, his $120 would buy 6 haircuts.</a:t>
            </a:r>
          </a:p>
          <a:p>
            <a:endParaRPr lang="en-US" dirty="0"/>
          </a:p>
          <a:p>
            <a:r>
              <a:rPr lang="en-US" dirty="0"/>
              <a:t>After the price increase, Ogden maximizes utility at Point B, buying 2 haircuts and 10 pizzas. He buys fewer of the more expensive haircuts and the same amount of pizza.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8853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increase in the price of haircuts from $20 to $30 changes relative prices, making pizza less expensive, which results in an increase in pizza and a decrease in haircuts purchased.</a:t>
            </a:r>
          </a:p>
          <a:p>
            <a:endParaRPr lang="en-US" dirty="0"/>
          </a:p>
          <a:p>
            <a:r>
              <a:rPr lang="en-US" dirty="0"/>
              <a:t>The move along the original indifference curve from Point A to Point C is the substitution effect due to the change in relative prices of the two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dashed budget constraint shows the change in relative prices but keeps buying power constant. </a:t>
            </a:r>
            <a:endParaRPr lang="en-US" dirty="0"/>
          </a:p>
          <a:p>
            <a:r>
              <a:rPr lang="en-US" dirty="0"/>
              <a:t>The substitution effect is the difference in the new utility-maximizing combination of haircuts and pizzas on the original indifference curve and the initial utility-maximizing combination before the price change.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169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Utility-Maximizing with Indifference Curves</a:t>
            </a:r>
          </a:p>
        </p:txBody>
      </p:sp>
      <p:cxnSp>
        <p:nvCxnSpPr>
          <p:cNvPr id="14" name="Straight Connector 13">
            <a:extLst>
              <a:ext uri="{C183D7F6-B498-43B3-948B-1728B52AA6E4}">
                <adec:decorative xmlns:adec="http://schemas.microsoft.com/office/drawing/2017/decorative" val="1"/>
              </a:ext>
            </a:extLst>
          </p:cNvPr>
          <p:cNvCxnSpPr/>
          <p:nvPr/>
        </p:nvCxnSpPr>
        <p:spPr>
          <a:xfrm>
            <a:off x="2863342" y="472398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950976" y="1537262"/>
            <a:ext cx="590092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the price of haircuts from $20 to $30 decreases the purchasing power of the $120 of income.</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2674337"/>
            <a:ext cx="5900928" cy="101498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decrease in purchasing power causes the consumption of both goods, as well as utility, to decrease.</a:t>
            </a:r>
          </a:p>
        </p:txBody>
      </p:sp>
      <p:sp>
        <p:nvSpPr>
          <p:cNvPr id="2" name="Rectangle 1">
            <a:extLst>
              <a:ext uri="{FF2B5EF4-FFF2-40B4-BE49-F238E27FC236}">
                <a16:creationId xmlns:a16="http://schemas.microsoft.com/office/drawing/2014/main" id="{8D07BA0A-8A3B-0164-459E-95C3EBC3674E}"/>
              </a:ext>
            </a:extLst>
          </p:cNvPr>
          <p:cNvSpPr/>
          <p:nvPr/>
        </p:nvSpPr>
        <p:spPr>
          <a:xfrm>
            <a:off x="956488" y="3810733"/>
            <a:ext cx="5900928" cy="82905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change in consumption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represents the income effect.</a:t>
            </a:r>
          </a:p>
        </p:txBody>
      </p:sp>
      <p:sp>
        <p:nvSpPr>
          <p:cNvPr id="6" name="Rectangle 5">
            <a:extLst>
              <a:ext uri="{FF2B5EF4-FFF2-40B4-BE49-F238E27FC236}">
                <a16:creationId xmlns:a16="http://schemas.microsoft.com/office/drawing/2014/main" id="{AF07DD37-D9BA-DE7D-4909-EA70652BE88F}"/>
              </a:ext>
            </a:extLst>
          </p:cNvPr>
          <p:cNvSpPr/>
          <p:nvPr/>
        </p:nvSpPr>
        <p:spPr>
          <a:xfrm>
            <a:off x="950976" y="4761199"/>
            <a:ext cx="5900928" cy="174929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is the difference in the combination of haircuts and pizzas after the price increase compared to the combination that would be purchased at the new relative prices if the purchasing power of income could be held constant.</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2973702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Indifference Curves with Labor-Leisure and Intertemporal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2913792" y="553748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159752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496435"/>
            <a:ext cx="578821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Petunia has 80 hours a week available for leisure and work, where she initially makes $12 per hour. At $12 per hour, she maximizes her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working 50 hours to earn $600, leaving 30 hours for leisure.</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985552"/>
            <a:ext cx="5788216" cy="172467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Petunia gets a raise at work to $20 an hour, which rotates her budget constraint to the right so that the vertical intercept, which is the maximum amount she could earn for 80 hours of work, is 80 </a:t>
            </a:r>
            <a:r>
              <a:rPr lang="en-US" dirty="0"/>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$20 = $1,600, compared to a maximum of $960 before her raise. </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872977"/>
            <a:ext cx="5788216" cy="137160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her raise, Petunia will maximize her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a higher indifference curve, working 40 hours at $20 per hour to earn $800, and taking 40 hours of leisure.</a:t>
            </a: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2621390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 Substitution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3" y="1550375"/>
            <a:ext cx="5788218" cy="886968"/>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her wage from $12 to $20 per hour increases Petunia’s opportunity cost of leisure.</a:t>
            </a:r>
          </a:p>
        </p:txBody>
      </p:sp>
      <p:sp>
        <p:nvSpPr>
          <p:cNvPr id="3" name="Rectangle 2">
            <a:extLst>
              <a:ext uri="{FF2B5EF4-FFF2-40B4-BE49-F238E27FC236}">
                <a16:creationId xmlns:a16="http://schemas.microsoft.com/office/drawing/2014/main" id="{F4AB9CB1-A0ED-F0A7-CA1F-A5153FEDF6BC}"/>
              </a:ext>
            </a:extLst>
          </p:cNvPr>
          <p:cNvSpPr/>
          <p:nvPr/>
        </p:nvSpPr>
        <p:spPr>
          <a:xfrm>
            <a:off x="923583" y="2555689"/>
            <a:ext cx="5788216" cy="137160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leisure is more expensive, the hours of work increase, and the hours of leisure decrease, so Petunia moves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to the substitution effect.</a:t>
            </a:r>
          </a:p>
        </p:txBody>
      </p:sp>
      <p:sp>
        <p:nvSpPr>
          <p:cNvPr id="5" name="Rectangle 4">
            <a:extLst>
              <a:ext uri="{FF2B5EF4-FFF2-40B4-BE49-F238E27FC236}">
                <a16:creationId xmlns:a16="http://schemas.microsoft.com/office/drawing/2014/main" id="{8B740E8E-D696-1CA7-2616-C2300353B6E4}"/>
              </a:ext>
            </a:extLst>
          </p:cNvPr>
          <p:cNvSpPr/>
          <p:nvPr/>
        </p:nvSpPr>
        <p:spPr>
          <a:xfrm>
            <a:off x="923583" y="4045636"/>
            <a:ext cx="5788216" cy="116840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find the substitution effect, construct the dotted budget line, which shows the change in the wage rate, but keeps purchasing power and utility constant.</a:t>
            </a:r>
          </a:p>
        </p:txBody>
      </p:sp>
      <p:sp>
        <p:nvSpPr>
          <p:cNvPr id="6" name="Rectangle 5">
            <a:extLst>
              <a:ext uri="{FF2B5EF4-FFF2-40B4-BE49-F238E27FC236}">
                <a16:creationId xmlns:a16="http://schemas.microsoft.com/office/drawing/2014/main" id="{AF07DD37-D9BA-DE7D-4909-EA70652BE88F}"/>
              </a:ext>
            </a:extLst>
          </p:cNvPr>
          <p:cNvSpPr/>
          <p:nvPr/>
        </p:nvSpPr>
        <p:spPr>
          <a:xfrm>
            <a:off x="923583" y="5332383"/>
            <a:ext cx="5788216" cy="88810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substitution effect, Petunia is working more and enjoying less leisure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3355804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F861283-B4CD-24D3-E1B1-B90D4BE7F2AE}"/>
              </a:ext>
            </a:extLst>
          </p:cNvPr>
          <p:cNvSpPr txBox="1"/>
          <p:nvPr/>
        </p:nvSpPr>
        <p:spPr>
          <a:xfrm>
            <a:off x="1056295" y="1668721"/>
            <a:ext cx="5751200" cy="707886"/>
          </a:xfrm>
          <a:prstGeom prst="rect">
            <a:avLst/>
          </a:prstGeom>
          <a:solidFill>
            <a:srgbClr val="63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her wage from $12 to $20 per hour increases Petunia’s buying power of an hour at work.</a:t>
            </a:r>
          </a:p>
        </p:txBody>
      </p:sp>
      <p:sp>
        <p:nvSpPr>
          <p:cNvPr id="4" name="Rectangle 3">
            <a:extLst>
              <a:ext uri="{FF2B5EF4-FFF2-40B4-BE49-F238E27FC236}">
                <a16:creationId xmlns:a16="http://schemas.microsoft.com/office/drawing/2014/main" id="{D040C32D-5CE1-98EB-8D45-8A47F6F8D8F1}"/>
              </a:ext>
            </a:extLst>
          </p:cNvPr>
          <p:cNvSpPr/>
          <p:nvPr/>
        </p:nvSpPr>
        <p:spPr>
          <a:xfrm>
            <a:off x="1055919" y="2519096"/>
            <a:ext cx="5751576" cy="70788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purchasing power causes the consumption of both work and leisure to increase.</a:t>
            </a:r>
          </a:p>
        </p:txBody>
      </p:sp>
      <p:sp>
        <p:nvSpPr>
          <p:cNvPr id="9" name="Rectangle 8">
            <a:extLst>
              <a:ext uri="{FF2B5EF4-FFF2-40B4-BE49-F238E27FC236}">
                <a16:creationId xmlns:a16="http://schemas.microsoft.com/office/drawing/2014/main" id="{BDCB5DDE-023D-DCCB-40E7-55E808C39D03}"/>
              </a:ext>
            </a:extLst>
          </p:cNvPr>
          <p:cNvSpPr/>
          <p:nvPr/>
        </p:nvSpPr>
        <p:spPr>
          <a:xfrm>
            <a:off x="1055919" y="3377699"/>
            <a:ext cx="5751576" cy="109728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wage increase will increase utility so that Petunia will be on a higher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10" name="TextBox 9">
            <a:extLst>
              <a:ext uri="{FF2B5EF4-FFF2-40B4-BE49-F238E27FC236}">
                <a16:creationId xmlns:a16="http://schemas.microsoft.com/office/drawing/2014/main" id="{89156DE8-D31B-B52C-1663-FAB607984ECA}"/>
              </a:ext>
            </a:extLst>
          </p:cNvPr>
          <p:cNvSpPr txBox="1"/>
          <p:nvPr/>
        </p:nvSpPr>
        <p:spPr>
          <a:xfrm>
            <a:off x="1055919" y="4625695"/>
            <a:ext cx="5751576" cy="1323439"/>
          </a:xfrm>
          <a:prstGeom prst="rect">
            <a:avLst/>
          </a:prstGeom>
          <a:solidFill>
            <a:srgbClr val="637981"/>
          </a:solidFill>
        </p:spPr>
        <p:txBody>
          <a:bodyPr wrap="square" rtlCol="0">
            <a:spAutoFit/>
          </a:bodyP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both the substitution and income effects, Petunia is maximizing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working 40 hours. She earns 40 </a:t>
            </a:r>
            <a:r>
              <a:rPr lang="en-US" sz="2000" dirty="0">
                <a:solidFill>
                  <a:schemeClr val="bg1"/>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$20 = $800 and enjoys 40 hours of leisure.</a:t>
            </a: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2051896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496435"/>
            <a:ext cx="578821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Quentin has saved $10,000, and he is trying to decide how much he wants to spend on a vacation now and how much he wants to save for the next 5 years. He expects to earn 80% on his savings.</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985552"/>
            <a:ext cx="5788216" cy="132588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Initially Quentin is maximizing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spending $6,000 now and saving $4,000, which will generate $4,000 </a:t>
            </a:r>
            <a:r>
              <a:rPr lang="en-US" sz="2000" dirty="0">
                <a:solidFill>
                  <a:schemeClr val="bg1"/>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1.8 = $7,200 for future consumption in 5 years.</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477110"/>
            <a:ext cx="5788216" cy="176746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Quentin revises his estimate of his return on saving from 80% to 30% for the 5-year period. This rotates his budget line downward, giving him less future consumption ($3,900) and more current consumption ($7,000) when he maximizes his utility.</a:t>
            </a: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2813105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 Substitution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650323"/>
            <a:ext cx="578821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decrease in the rate of return from 80% to 30% makes present consumption less expensive and future consumption relatively more expensive.</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828000"/>
            <a:ext cx="5788216" cy="101498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 of present consumption is less, present consumption increases and future consumption decreases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004998"/>
            <a:ext cx="5788216" cy="152197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effect is the combination of present and future consumption that Quentin chooses after the change in the rate of return from 80% to 30%, but with purchasing power and utility held constant.</a:t>
            </a:r>
          </a:p>
        </p:txBody>
      </p:sp>
      <p:sp>
        <p:nvSpPr>
          <p:cNvPr id="2" name="Rectangle 1">
            <a:extLst>
              <a:ext uri="{FF2B5EF4-FFF2-40B4-BE49-F238E27FC236}">
                <a16:creationId xmlns:a16="http://schemas.microsoft.com/office/drawing/2014/main" id="{FB4FB1D9-6BA6-A2D0-876F-B0D9F760192F}"/>
              </a:ext>
            </a:extLst>
          </p:cNvPr>
          <p:cNvSpPr/>
          <p:nvPr/>
        </p:nvSpPr>
        <p:spPr>
          <a:xfrm>
            <a:off x="923585" y="5688982"/>
            <a:ext cx="5788216" cy="7337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effect is the movement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2412258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650323"/>
            <a:ext cx="578821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decrease in the rate of return will decrease both present and future consumption.</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828000"/>
            <a:ext cx="5788216" cy="74066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decrease in the rate of return will decrease the level of utility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l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2" name="Rectangle 1">
            <a:extLst>
              <a:ext uri="{FF2B5EF4-FFF2-40B4-BE49-F238E27FC236}">
                <a16:creationId xmlns:a16="http://schemas.microsoft.com/office/drawing/2014/main" id="{FB4FB1D9-6BA6-A2D0-876F-B0D9F760192F}"/>
              </a:ext>
            </a:extLst>
          </p:cNvPr>
          <p:cNvSpPr/>
          <p:nvPr/>
        </p:nvSpPr>
        <p:spPr>
          <a:xfrm>
            <a:off x="923585" y="3726543"/>
            <a:ext cx="5788216" cy="7337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is the movement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618184"/>
            <a:ext cx="5788216" cy="152197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both the substitution and income effects, Quentin is maximizing utility by spending $7,000 now and saving $3,000, which grows to $3,000 </a:t>
            </a:r>
            <a:r>
              <a:rPr lang="en-US" sz="2000" dirty="0">
                <a:solidFill>
                  <a:schemeClr val="bg1"/>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1.3 = $3,900 for future consumption.</a:t>
            </a: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1763068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Indifference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Indifference curves show combinations of goods that provide an equal amount of utility, or satisfaction."/>
          <p:cNvGrpSpPr/>
          <p:nvPr/>
        </p:nvGrpSpPr>
        <p:grpSpPr>
          <a:xfrm>
            <a:off x="730004" y="1345503"/>
            <a:ext cx="4642882" cy="1085156"/>
            <a:chOff x="542923" y="1736761"/>
            <a:chExt cx="8058154" cy="806935"/>
          </a:xfrm>
          <a:solidFill>
            <a:srgbClr val="63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668212" y="1755971"/>
              <a:ext cx="7807571" cy="535059"/>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show combinations of goods that provide an equal amount of utility, or satisfaction.</a:t>
              </a:r>
            </a:p>
          </p:txBody>
        </p:sp>
      </p:grpSp>
      <p:sp>
        <p:nvSpPr>
          <p:cNvPr id="3" name="Rectangle 2">
            <a:extLst>
              <a:ext uri="{FF2B5EF4-FFF2-40B4-BE49-F238E27FC236}">
                <a16:creationId xmlns:a16="http://schemas.microsoft.com/office/drawing/2014/main" id="{F4AB9CB1-A0ED-F0A7-CA1F-A5153FEDF6BC}"/>
              </a:ext>
            </a:extLst>
          </p:cNvPr>
          <p:cNvSpPr/>
          <p:nvPr/>
        </p:nvSpPr>
        <p:spPr>
          <a:xfrm>
            <a:off x="730003" y="2531688"/>
            <a:ext cx="4642882" cy="138446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Lily receives equal amounts of satisfaction from the combinations of doughnuts and books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p>
        </p:txBody>
      </p:sp>
      <p:sp>
        <p:nvSpPr>
          <p:cNvPr id="8" name="Rectangle 7">
            <a:extLst>
              <a:ext uri="{FF2B5EF4-FFF2-40B4-BE49-F238E27FC236}">
                <a16:creationId xmlns:a16="http://schemas.microsoft.com/office/drawing/2014/main" id="{C60888ED-C89C-721C-19D4-76F24E6B136B}"/>
              </a:ext>
            </a:extLst>
          </p:cNvPr>
          <p:cNvSpPr/>
          <p:nvPr/>
        </p:nvSpPr>
        <p:spPr>
          <a:xfrm>
            <a:off x="730003" y="4045513"/>
            <a:ext cx="4642882" cy="117214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Any point on the highest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middle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lang="en-US" sz="2000" baseline="-25000" dirty="0">
                <a:solidFill>
                  <a:prstClr val="white"/>
                </a:solidFill>
                <a:latin typeface="Calibri" panose="020F0502020204030204"/>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9" name="Rectangle 8">
            <a:extLst>
              <a:ext uri="{FF2B5EF4-FFF2-40B4-BE49-F238E27FC236}">
                <a16:creationId xmlns:a16="http://schemas.microsoft.com/office/drawing/2014/main" id="{5370344D-F514-7601-D2C1-C4AB4FCF2B6E}"/>
              </a:ext>
            </a:extLst>
          </p:cNvPr>
          <p:cNvSpPr/>
          <p:nvPr/>
        </p:nvSpPr>
        <p:spPr>
          <a:xfrm>
            <a:off x="730002" y="5347410"/>
            <a:ext cx="4642882" cy="132366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Similarly</a:t>
            </a:r>
            <a:r>
              <a:rPr lang="en-US" sz="2000" dirty="0">
                <a:solidFill>
                  <a:prstClr val="white"/>
                </a:solidFill>
                <a:latin typeface="Calibri" panose="020F0502020204030204"/>
              </a:rPr>
              <a:t>, any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point on the middle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lang="en-US" sz="2000" baseline="-25000" dirty="0">
                <a:solidFill>
                  <a:prstClr val="white"/>
                </a:solidFill>
                <a:latin typeface="Calibri" panose="020F0502020204030204"/>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lowest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lang="en-US" sz="2000" baseline="-25000" dirty="0">
                <a:solidFill>
                  <a:prstClr val="white"/>
                </a:solidFill>
                <a:latin typeface="Calibri" panose="020F0502020204030204"/>
              </a:rPr>
              <a:t>l</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7" name="Picture 6" descr="A graph with three indifference curves">
            <a:extLst>
              <a:ext uri="{FF2B5EF4-FFF2-40B4-BE49-F238E27FC236}">
                <a16:creationId xmlns:a16="http://schemas.microsoft.com/office/drawing/2014/main" id="{13AD2B0E-39E8-A416-BC89-6CF95D92B915}"/>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38277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Shape of an Indifference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ll indifference curves are downward-sloping and convex to the origin."/>
          <p:cNvGrpSpPr/>
          <p:nvPr/>
        </p:nvGrpSpPr>
        <p:grpSpPr>
          <a:xfrm>
            <a:off x="525610" y="1503529"/>
            <a:ext cx="5048387" cy="974872"/>
            <a:chOff x="542923" y="1736761"/>
            <a:chExt cx="8058154" cy="806935"/>
          </a:xfrm>
          <a:solidFill>
            <a:srgbClr val="63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72698"/>
              <a:ext cx="7807571" cy="585942"/>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indifference curves are downward-sloping and convex to the origin.</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09" y="2609823"/>
            <a:ext cx="5048386" cy="161961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of the indifference curve reflects the marginal rate of substitution, which is the rate at which Lilly will trade one good for another, keeping utility the same.</a:t>
            </a:r>
          </a:p>
        </p:txBody>
      </p:sp>
      <p:sp>
        <p:nvSpPr>
          <p:cNvPr id="6" name="Rectangle 5">
            <a:extLst>
              <a:ext uri="{FF2B5EF4-FFF2-40B4-BE49-F238E27FC236}">
                <a16:creationId xmlns:a16="http://schemas.microsoft.com/office/drawing/2014/main" id="{AF07DD37-D9BA-DE7D-4909-EA70652BE88F}"/>
              </a:ext>
            </a:extLst>
          </p:cNvPr>
          <p:cNvSpPr/>
          <p:nvPr/>
        </p:nvSpPr>
        <p:spPr>
          <a:xfrm>
            <a:off x="525610" y="4360862"/>
            <a:ext cx="5048385" cy="217361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reflect diminishing marginal utility. If Lilly moves from Point </a:t>
            </a:r>
            <a:r>
              <a:rPr kumimoji="0" lang="en-US" sz="2000" b="0" i="1"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she is willing to give up 36 doughnuts to get one more book, but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she is only willing to give up 4 doughnuts to get one more book.</a:t>
            </a:r>
          </a:p>
        </p:txBody>
      </p:sp>
      <p:pic>
        <p:nvPicPr>
          <p:cNvPr id="7" name="Picture 6" descr="A graph with three indifference curves">
            <a:extLst>
              <a:ext uri="{FF2B5EF4-FFF2-40B4-BE49-F238E27FC236}">
                <a16:creationId xmlns:a16="http://schemas.microsoft.com/office/drawing/2014/main" id="{72802475-2EDD-EE27-4129-767B9583D863}"/>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433621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Field of Indifference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Each indifference curve shows choices that provide a single level of utility to a specific person. Indifference curves further from the origin represent more utility."/>
          <p:cNvGrpSpPr/>
          <p:nvPr/>
        </p:nvGrpSpPr>
        <p:grpSpPr>
          <a:xfrm>
            <a:off x="525610" y="1503529"/>
            <a:ext cx="5048387" cy="1619616"/>
            <a:chOff x="542923" y="1736761"/>
            <a:chExt cx="8058154" cy="1340612"/>
          </a:xfrm>
          <a:solidFill>
            <a:srgbClr val="637981"/>
          </a:solidFill>
        </p:grpSpPr>
        <p:sp>
          <p:nvSpPr>
            <p:cNvPr id="35" name="Rectangle 34"/>
            <p:cNvSpPr/>
            <p:nvPr/>
          </p:nvSpPr>
          <p:spPr>
            <a:xfrm>
              <a:off x="542923" y="1736761"/>
              <a:ext cx="8058154" cy="13406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72698"/>
              <a:ext cx="7807571" cy="1095456"/>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indifference curve shows choices that provide a single level of utility to a specific person. Indifference curves further from the origin represent more utility.</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11" y="3287373"/>
            <a:ext cx="5048386" cy="1235179"/>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represents more utility than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shows more utility than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5" name="Rectangle 4">
            <a:extLst>
              <a:ext uri="{FF2B5EF4-FFF2-40B4-BE49-F238E27FC236}">
                <a16:creationId xmlns:a16="http://schemas.microsoft.com/office/drawing/2014/main" id="{3D78BFC2-8D84-9D65-1EAA-A712BA8976B5}"/>
              </a:ext>
            </a:extLst>
          </p:cNvPr>
          <p:cNvSpPr/>
          <p:nvPr/>
        </p:nvSpPr>
        <p:spPr>
          <a:xfrm>
            <a:off x="525611" y="4686780"/>
            <a:ext cx="5048386" cy="198429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Every level of utility will have its own indifference curve. Lilly’s preferences will include an infinite number of indifference curves. The graph only displays three indifference curves, representing three levels of utility.</a:t>
            </a:r>
          </a:p>
        </p:txBody>
      </p:sp>
      <p:pic>
        <p:nvPicPr>
          <p:cNvPr id="7" name="Picture 6" descr="A graph with three indifference curves">
            <a:extLst>
              <a:ext uri="{FF2B5EF4-FFF2-40B4-BE49-F238E27FC236}">
                <a16:creationId xmlns:a16="http://schemas.microsoft.com/office/drawing/2014/main" id="{72802475-2EDD-EE27-4129-767B9583D863}"/>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1792919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075765" y="338445"/>
            <a:ext cx="9592236"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Maximizing Utility at the Highest Indifference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People want to maximize their utility, which means they want to be on the highest possible indifference curve."/>
          <p:cNvGrpSpPr/>
          <p:nvPr/>
        </p:nvGrpSpPr>
        <p:grpSpPr>
          <a:xfrm>
            <a:off x="525610" y="1503529"/>
            <a:ext cx="5048387" cy="1258783"/>
            <a:chOff x="542923" y="1736761"/>
            <a:chExt cx="8058154" cy="1340612"/>
          </a:xfrm>
          <a:solidFill>
            <a:srgbClr val="637981"/>
          </a:solidFill>
        </p:grpSpPr>
        <p:sp>
          <p:nvSpPr>
            <p:cNvPr id="35" name="Rectangle 34"/>
            <p:cNvSpPr/>
            <p:nvPr/>
          </p:nvSpPr>
          <p:spPr>
            <a:xfrm>
              <a:off x="542923" y="1736761"/>
              <a:ext cx="8058154" cy="13406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39920"/>
              <a:ext cx="8058152" cy="1081688"/>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want to maximize their utility, which means they want to be on the highest possible indifference curve.</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10" y="2891448"/>
            <a:ext cx="5048386" cy="1458236"/>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Lilly has $120 to spend on doughnuts and books, and doughnuts cost $1 each and books cost $12 each, the straight line is Lilly’s budget constraint.</a:t>
            </a:r>
          </a:p>
        </p:txBody>
      </p:sp>
      <p:sp>
        <p:nvSpPr>
          <p:cNvPr id="5" name="Rectangle 4">
            <a:extLst>
              <a:ext uri="{FF2B5EF4-FFF2-40B4-BE49-F238E27FC236}">
                <a16:creationId xmlns:a16="http://schemas.microsoft.com/office/drawing/2014/main" id="{3D78BFC2-8D84-9D65-1EAA-A712BA8976B5}"/>
              </a:ext>
            </a:extLst>
          </p:cNvPr>
          <p:cNvSpPr/>
          <p:nvPr/>
        </p:nvSpPr>
        <p:spPr>
          <a:xfrm>
            <a:off x="525610" y="4478820"/>
            <a:ext cx="5048386" cy="17919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Lilly maximizes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on the budget constraint, so she can afford the 3 books and 84 doughnuts with $120. She would prefer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but points beyond the budget constraint are unaffordable.</a:t>
            </a:r>
          </a:p>
        </p:txBody>
      </p:sp>
      <p:pic>
        <p:nvPicPr>
          <p:cNvPr id="8" name="Picture 7" descr="A graph with three indifference curves and a budget constraint">
            <a:extLst>
              <a:ext uri="{FF2B5EF4-FFF2-40B4-BE49-F238E27FC236}">
                <a16:creationId xmlns:a16="http://schemas.microsoft.com/office/drawing/2014/main" id="{EA2C8801-8849-5D93-9DCB-DE5BED35879C}"/>
              </a:ext>
            </a:extLst>
          </p:cNvPr>
          <p:cNvPicPr>
            <a:picLocks noChangeAspect="1"/>
          </p:cNvPicPr>
          <p:nvPr/>
        </p:nvPicPr>
        <p:blipFill>
          <a:blip r:embed="rId3"/>
          <a:stretch>
            <a:fillRect/>
          </a:stretch>
        </p:blipFill>
        <p:spPr>
          <a:xfrm>
            <a:off x="5724321" y="1525045"/>
            <a:ext cx="5248975" cy="4745736"/>
          </a:xfrm>
          <a:prstGeom prst="rect">
            <a:avLst/>
          </a:prstGeom>
        </p:spPr>
      </p:pic>
    </p:spTree>
    <p:extLst>
      <p:ext uri="{BB962C8B-B14F-4D97-AF65-F5344CB8AC3E}">
        <p14:creationId xmlns:p14="http://schemas.microsoft.com/office/powerpoint/2010/main" val="3657051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Responses to Changes in Income and Prices</a:t>
            </a:r>
          </a:p>
        </p:txBody>
      </p:sp>
      <p:cxnSp>
        <p:nvCxnSpPr>
          <p:cNvPr id="14" name="Straight Connector 13">
            <a:extLst>
              <a:ext uri="{C183D7F6-B498-43B3-948B-1728B52AA6E4}">
                <adec:decorative xmlns:adec="http://schemas.microsoft.com/office/drawing/2017/decorative" val="1"/>
              </a:ext>
            </a:extLst>
          </p:cNvPr>
          <p:cNvCxnSpPr/>
          <p:nvPr/>
        </p:nvCxnSpPr>
        <p:spPr>
          <a:xfrm>
            <a:off x="2989466" y="46924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77069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Changes in Income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1595241" y="1462750"/>
            <a:ext cx="4776059" cy="1755648"/>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Manuel initially has $80 to spend on yogurt, which costs $2 each, and sandwiches, which cost $8 each. Manuel maximizes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3 sandwiches and 28 yogurts.</a:t>
            </a:r>
          </a:p>
        </p:txBody>
      </p:sp>
      <p:sp>
        <p:nvSpPr>
          <p:cNvPr id="9" name="Rectangle 8">
            <a:extLst>
              <a:ext uri="{FF2B5EF4-FFF2-40B4-BE49-F238E27FC236}">
                <a16:creationId xmlns:a16="http://schemas.microsoft.com/office/drawing/2014/main" id="{8B6994E2-2D15-2222-22E2-75CB6823664C}"/>
              </a:ext>
            </a:extLst>
          </p:cNvPr>
          <p:cNvSpPr/>
          <p:nvPr/>
        </p:nvSpPr>
        <p:spPr>
          <a:xfrm>
            <a:off x="1595240" y="3383689"/>
            <a:ext cx="4776059" cy="158027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Manuel’s income increases to $120, his budget line shifts out because he can afford more of both goods, and he will buy more of both goods if they are normal goods.</a:t>
            </a:r>
          </a:p>
        </p:txBody>
      </p:sp>
      <p:sp>
        <p:nvSpPr>
          <p:cNvPr id="6" name="Rectangle 5">
            <a:extLst>
              <a:ext uri="{FF2B5EF4-FFF2-40B4-BE49-F238E27FC236}">
                <a16:creationId xmlns:a16="http://schemas.microsoft.com/office/drawing/2014/main" id="{AF07DD37-D9BA-DE7D-4909-EA70652BE88F}"/>
              </a:ext>
            </a:extLst>
          </p:cNvPr>
          <p:cNvSpPr/>
          <p:nvPr/>
        </p:nvSpPr>
        <p:spPr>
          <a:xfrm>
            <a:off x="1598131" y="5129253"/>
            <a:ext cx="4773168" cy="1231242"/>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the $40 increase in income, Manuel will maximize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7 sandwiches and 32 yogurts.</a:t>
            </a:r>
          </a:p>
        </p:txBody>
      </p:sp>
      <p:pic>
        <p:nvPicPr>
          <p:cNvPr id="10" name="Picture 9" descr="A graph with two indifference curves and two budget constraints">
            <a:extLst>
              <a:ext uri="{FF2B5EF4-FFF2-40B4-BE49-F238E27FC236}">
                <a16:creationId xmlns:a16="http://schemas.microsoft.com/office/drawing/2014/main" id="{D5639CF3-1D54-AFEA-2117-24F861D0E7BC}"/>
              </a:ext>
            </a:extLst>
          </p:cNvPr>
          <p:cNvPicPr>
            <a:picLocks noChangeAspect="1"/>
          </p:cNvPicPr>
          <p:nvPr/>
        </p:nvPicPr>
        <p:blipFill>
          <a:blip r:embed="rId3"/>
          <a:stretch>
            <a:fillRect/>
          </a:stretch>
        </p:blipFill>
        <p:spPr>
          <a:xfrm>
            <a:off x="6739537" y="1418822"/>
            <a:ext cx="4554765" cy="5016725"/>
          </a:xfrm>
          <a:prstGeom prst="rect">
            <a:avLst/>
          </a:prstGeom>
        </p:spPr>
      </p:pic>
    </p:spTree>
    <p:extLst>
      <p:ext uri="{BB962C8B-B14F-4D97-AF65-F5344CB8AC3E}">
        <p14:creationId xmlns:p14="http://schemas.microsoft.com/office/powerpoint/2010/main" val="375910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Responses to Changes in Prices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950976" y="1533390"/>
            <a:ext cx="590092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Ogden has $120 to spend on haircuts, which cost $20 each, and pizzas, which cost $6 each. Ogden maximizes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3 haircuts and 10 pizzas.</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3040159"/>
            <a:ext cx="5900928" cy="192202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price of haircuts increases to $30, his budget constraint rotates to the left, indicating a change in the relative prices of haircuts and pizza and showing that he can only afford 4 haircuts if he buys only haircuts. Before the price increase, his $120 would buy 6 haircuts.</a:t>
            </a:r>
          </a:p>
        </p:txBody>
      </p:sp>
      <p:sp>
        <p:nvSpPr>
          <p:cNvPr id="6" name="Rectangle 5">
            <a:extLst>
              <a:ext uri="{FF2B5EF4-FFF2-40B4-BE49-F238E27FC236}">
                <a16:creationId xmlns:a16="http://schemas.microsoft.com/office/drawing/2014/main" id="{AF07DD37-D9BA-DE7D-4909-EA70652BE88F}"/>
              </a:ext>
            </a:extLst>
          </p:cNvPr>
          <p:cNvSpPr/>
          <p:nvPr/>
        </p:nvSpPr>
        <p:spPr>
          <a:xfrm>
            <a:off x="950976" y="5104470"/>
            <a:ext cx="5900928" cy="132071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price increase, Ogden maximizes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2 haircuts and 10 pizzas. He buys fewer of the more expensive haircuts and the same amount of pizza. </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2352122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Substitution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950976" y="1383374"/>
            <a:ext cx="590092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the price of haircuts from $20 to $30 changes relative prices, making pizza less expensive, which results in an increase in pizza and a decrease in haircuts purchased.</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2852055"/>
            <a:ext cx="5900928" cy="1153889"/>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move along the original indifference curve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the substitution effect due to the change in relative prices of the two goods.</a:t>
            </a:r>
          </a:p>
        </p:txBody>
      </p:sp>
      <p:sp>
        <p:nvSpPr>
          <p:cNvPr id="6" name="Rectangle 5">
            <a:extLst>
              <a:ext uri="{FF2B5EF4-FFF2-40B4-BE49-F238E27FC236}">
                <a16:creationId xmlns:a16="http://schemas.microsoft.com/office/drawing/2014/main" id="{AF07DD37-D9BA-DE7D-4909-EA70652BE88F}"/>
              </a:ext>
            </a:extLst>
          </p:cNvPr>
          <p:cNvSpPr/>
          <p:nvPr/>
        </p:nvSpPr>
        <p:spPr>
          <a:xfrm>
            <a:off x="950976" y="4151186"/>
            <a:ext cx="5900928" cy="2121336"/>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dashed budget constraint shows the change in relative prices but keeps buying power constant. The substitution effect is the difference in the new utility-maximizing combination of haircuts and pizzas on the original indifference curve and the initial utility-maximizing combination before the price change.</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36336890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499DFF-19E4-4F0A-8057-828B2F4E75F5}">
  <ds:schemaRefs>
    <ds:schemaRef ds:uri="http://schemas.openxmlformats.org/package/2006/metadata/core-properties"/>
    <ds:schemaRef ds:uri="06d9c582-05c2-476b-83d2-72ab8b1380b2"/>
    <ds:schemaRef ds:uri="http://www.w3.org/XML/1998/namespace"/>
    <ds:schemaRef ds:uri="fdab59f7-c3a7-48e5-acd8-618ce834776e"/>
    <ds:schemaRef ds:uri="http://schemas.microsoft.com/office/2006/metadata/properties"/>
    <ds:schemaRef ds:uri="http://purl.org/dc/elements/1.1/"/>
    <ds:schemaRef ds:uri="http://schemas.microsoft.com/office/2006/documentManagement/types"/>
    <ds:schemaRef ds:uri="http://schemas.microsoft.com/office/infopath/2007/PartnerControls"/>
    <ds:schemaRef ds:uri="http://purl.org/dc/dcmitype/"/>
    <ds:schemaRef ds:uri="http://purl.org/dc/terms/"/>
  </ds:schemaRefs>
</ds:datastoreItem>
</file>

<file path=customXml/itemProps2.xml><?xml version="1.0" encoding="utf-8"?>
<ds:datastoreItem xmlns:ds="http://schemas.openxmlformats.org/officeDocument/2006/customXml" ds:itemID="{48CFB358-609A-4E7B-A9F8-D02AC40797DE}">
  <ds:schemaRefs>
    <ds:schemaRef ds:uri="http://schemas.microsoft.com/sharepoint/v3/contenttype/forms"/>
  </ds:schemaRefs>
</ds:datastoreItem>
</file>

<file path=customXml/itemProps3.xml><?xml version="1.0" encoding="utf-8"?>
<ds:datastoreItem xmlns:ds="http://schemas.openxmlformats.org/officeDocument/2006/customXml" ds:itemID="{5B45CE25-49C9-4E87-A2DA-6BF6669621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2001</TotalTime>
  <Words>3157</Words>
  <Application>Microsoft Office PowerPoint</Application>
  <PresentationFormat>Widescreen</PresentationFormat>
  <Paragraphs>187</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Century Gothic</vt:lpstr>
      <vt:lpstr>Office Theme</vt:lpstr>
      <vt:lpstr>Utility-Maximizing with Indifference Curves</vt:lpstr>
      <vt:lpstr>Indifference Curves</vt:lpstr>
      <vt:lpstr>The Shape of an Indifference Curve</vt:lpstr>
      <vt:lpstr>The Field of Indifference Curves</vt:lpstr>
      <vt:lpstr>Maximizing Utility at the Highest Indifference Curve</vt:lpstr>
      <vt:lpstr>Responses to Changes in Income and Prices</vt:lpstr>
      <vt:lpstr>Changes in Income</vt:lpstr>
      <vt:lpstr>Responses to Changes in Prices</vt:lpstr>
      <vt:lpstr>The Substitution Effect</vt:lpstr>
      <vt:lpstr>The Income Effect</vt:lpstr>
      <vt:lpstr>Indifference Curves with Labor-Leisure and Intertemporal Choices</vt:lpstr>
      <vt:lpstr>Labor-Leisure Choice</vt:lpstr>
      <vt:lpstr>Labor-Leisure Choice: Substitution Effect</vt:lpstr>
      <vt:lpstr>Labor-Leisure Choice: Income Effect</vt:lpstr>
      <vt:lpstr>Intertemporal Choice</vt:lpstr>
      <vt:lpstr>Intertemporal Choice: Substitution Effect</vt:lpstr>
      <vt:lpstr>Intertemporal Choice: Income Effect</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138</cp:revision>
  <cp:lastPrinted>2023-05-08T17:37:06Z</cp:lastPrinted>
  <dcterms:created xsi:type="dcterms:W3CDTF">2014-11-06T15:36:04Z</dcterms:created>
  <dcterms:modified xsi:type="dcterms:W3CDTF">2026-02-03T19:09:34Z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