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87" r:id="rId6"/>
    <p:sldId id="388" r:id="rId7"/>
    <p:sldId id="389" r:id="rId8"/>
    <p:sldId id="390" r:id="rId9"/>
    <p:sldId id="391" r:id="rId10"/>
    <p:sldId id="392" r:id="rId11"/>
    <p:sldId id="393" r:id="rId12"/>
    <p:sldId id="394" r:id="rId13"/>
    <p:sldId id="395" r:id="rId14"/>
    <p:sldId id="3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85FD2B-062B-4A8B-AFF7-2F534A3AF018}" v="3" dt="2026-02-03T19:06:50.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traditional economic models assume </a:t>
            </a:r>
            <a:r>
              <a:rPr lang="en-US" sz="1200" b="1" kern="1200" dirty="0">
                <a:solidFill>
                  <a:schemeClr val="tx1"/>
                </a:solidFill>
                <a:effectLst/>
                <a:latin typeface="+mn-lt"/>
                <a:ea typeface="+mn-ea"/>
                <a:cs typeface="+mn-cs"/>
              </a:rPr>
              <a:t>rationality</a:t>
            </a:r>
            <a:r>
              <a:rPr lang="en-US" sz="1200" kern="1200" dirty="0">
                <a:solidFill>
                  <a:schemeClr val="tx1"/>
                </a:solidFill>
                <a:effectLst/>
                <a:latin typeface="+mn-lt"/>
                <a:ea typeface="+mn-ea"/>
                <a:cs typeface="+mn-cs"/>
              </a:rPr>
              <a:t>, which means that people take all available information and make consistent and informed decisions that are in their best interest. However, some economists believe that a traditional look at this study negates one important factor: the human state of mind.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aims at understanding decision-making by integrating psychology into economics. It considers how given dollar amounts can mean different things to individuals in different situations.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sometimes make decisions that </a:t>
            </a:r>
            <a:r>
              <a:rPr lang="en-US" sz="1200" kern="1200">
                <a:solidFill>
                  <a:schemeClr val="tx1"/>
                </a:solidFill>
                <a:effectLst/>
                <a:latin typeface="+mn-lt"/>
                <a:ea typeface="+mn-ea"/>
                <a:cs typeface="+mn-cs"/>
              </a:rPr>
              <a:t>seem irrational </a:t>
            </a:r>
            <a:r>
              <a:rPr lang="en-US" sz="1200" kern="1200" dirty="0">
                <a:solidFill>
                  <a:schemeClr val="tx1"/>
                </a:solidFill>
                <a:effectLst/>
                <a:latin typeface="+mn-lt"/>
                <a:ea typeface="+mn-ea"/>
                <a:cs typeface="+mn-cs"/>
              </a:rPr>
              <a:t>and not in their best interest. Their decisions can seem inconsistent from one day to another, and sometimes, people deliberately ignore ways to save money and time. Traditional economics assumes that that people take all available information and make decisions that are in their best interest. Behavioral economists argue that the traditional method omits something important: people's state of mind. Behavioral economics seeks to enrich our understanding of decision-making by integrating the insights of psychology into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Behavioral economics investigates how given dollar amounts can mean different things to individuals depending on the situation. Traditional economics holds that if you lose a $10 bill today and also receive an extra $10 in your paycheck, you should feel perfectly neutral. Behavioral economics holds that if you lose a $10 bill today and also receive an extra $10 in your paycheck, you will still feel negative emotion. Behavioral economists believe we tend to focus more on the loss than the 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Mental accounting refers the process of putting dollars in different mental categories where they take different values. Economists typically consider dollars to be fungible, or having equal value to the individual, regardless of the situation. Dollars, however, are not always fungible, as you may think of $25 you found in the street differently than $25 you earned from working. You might treat the street money as "mad money," with little rational regard to getting the best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42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the question becomes: which view of economics is more accurate? While both have some merit, at the least, behavioral economists have tried to identify and understand decisions that traditional economics have historically deemed irrational. People regularly make decisions that seem less than rational. This is because traditional theory ignores people’s state of mind or feelings, which can strongly influence behavior.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58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U</a:t>
            </a:r>
            <a:r>
              <a:rPr lang="en-US" sz="1200" kern="1200" dirty="0">
                <a:solidFill>
                  <a:schemeClr val="bg1"/>
                </a:solidFill>
                <a:effectLst/>
                <a:latin typeface="+mn-lt"/>
                <a:ea typeface="+mn-ea"/>
                <a:cs typeface="+mn-cs"/>
              </a:rPr>
              <a:t>nemployment spiked </a:t>
            </a:r>
            <a:r>
              <a:rPr lang="en-US" sz="1200" dirty="0">
                <a:solidFill>
                  <a:schemeClr val="bg1"/>
                </a:solidFill>
              </a:rPr>
              <a:t>d</a:t>
            </a:r>
            <a:r>
              <a:rPr lang="en-US" sz="1200" kern="1200" dirty="0">
                <a:solidFill>
                  <a:schemeClr val="bg1"/>
                </a:solidFill>
                <a:effectLst/>
                <a:latin typeface="+mn-lt"/>
                <a:ea typeface="+mn-ea"/>
                <a:cs typeface="+mn-cs"/>
              </a:rPr>
              <a:t>uring the COVID-19 pandemic. How do you think this impacted the demand for higher education compared to when the economy is not in a recession?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011144"/>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Behavioral Economics: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An Alternative Framework for Consumer Choices</a:t>
            </a:r>
          </a:p>
        </p:txBody>
      </p:sp>
      <p:cxnSp>
        <p:nvCxnSpPr>
          <p:cNvPr id="14" name="Straight Connector 13">
            <a:extLst>
              <a:ext uri="{C183D7F6-B498-43B3-948B-1728B52AA6E4}">
                <adec:decorative xmlns:adec="http://schemas.microsoft.com/office/drawing/2017/decorative" val="1"/>
              </a:ext>
            </a:extLst>
          </p:cNvPr>
          <p:cNvCxnSpPr/>
          <p:nvPr/>
        </p:nvCxnSpPr>
        <p:spPr>
          <a:xfrm>
            <a:off x="3071446" y="480557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p:cNvSpPr>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985981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11074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Traditional Economics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231D2D-431A-4C7F-B497-15185B0761E6}"/>
              </a:ext>
            </a:extLst>
          </p:cNvPr>
          <p:cNvSpPr txBox="1"/>
          <p:nvPr/>
        </p:nvSpPr>
        <p:spPr>
          <a:xfrm>
            <a:off x="2412131" y="2141366"/>
            <a:ext cx="2192139" cy="646331"/>
          </a:xfrm>
          <a:prstGeom prst="rect">
            <a:avLst/>
          </a:prstGeom>
          <a:solidFill>
            <a:srgbClr val="62798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Rationality</a:t>
            </a:r>
          </a:p>
        </p:txBody>
      </p:sp>
      <p:cxnSp>
        <p:nvCxnSpPr>
          <p:cNvPr id="4" name="Straight Arrow Connector 3" descr="is">
            <a:extLst>
              <a:ext uri="{FF2B5EF4-FFF2-40B4-BE49-F238E27FC236}">
                <a16:creationId xmlns:a16="http://schemas.microsoft.com/office/drawing/2014/main" id="{2F1189C4-A91E-4A2E-9837-7956D810A37A}"/>
              </a:ext>
            </a:extLst>
          </p:cNvPr>
          <p:cNvCxnSpPr>
            <a:cxnSpLocks/>
            <a:stCxn id="2" idx="3"/>
            <a:endCxn id="5" idx="1"/>
          </p:cNvCxnSpPr>
          <p:nvPr/>
        </p:nvCxnSpPr>
        <p:spPr>
          <a:xfrm>
            <a:off x="4604270" y="2464532"/>
            <a:ext cx="1398326" cy="0"/>
          </a:xfrm>
          <a:prstGeom prst="straightConnector1">
            <a:avLst/>
          </a:prstGeom>
          <a:ln w="762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B45357E-8C9A-40BE-BE71-C6651097943E}"/>
              </a:ext>
            </a:extLst>
          </p:cNvPr>
          <p:cNvSpPr txBox="1"/>
          <p:nvPr/>
        </p:nvSpPr>
        <p:spPr>
          <a:xfrm>
            <a:off x="6002596" y="1679702"/>
            <a:ext cx="4213122" cy="1569660"/>
          </a:xfrm>
          <a:prstGeom prst="rect">
            <a:avLst/>
          </a:prstGeom>
          <a:solidFill>
            <a:srgbClr val="62798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consistent and informed decisions that are in people’s best interest</a:t>
            </a:r>
          </a:p>
        </p:txBody>
      </p:sp>
      <p:pic>
        <p:nvPicPr>
          <p:cNvPr id="7" name="Graphic 6">
            <a:extLst>
              <a:ext uri="{FF2B5EF4-FFF2-40B4-BE49-F238E27FC236}">
                <a16:creationId xmlns:a16="http://schemas.microsoft.com/office/drawing/2014/main" id="{C1EAE5EF-A104-461C-BB18-328C7ACEA9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002161" y="3572528"/>
            <a:ext cx="2187677" cy="2187677"/>
          </a:xfrm>
          <a:prstGeom prst="rect">
            <a:avLst/>
          </a:prstGeom>
        </p:spPr>
      </p:pic>
    </p:spTree>
    <p:extLst>
      <p:ext uri="{BB962C8B-B14F-4D97-AF65-F5344CB8AC3E}">
        <p14:creationId xmlns:p14="http://schemas.microsoft.com/office/powerpoint/2010/main" val="135346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Economics + Psychology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141D261-B373-4463-8845-63CA1D733C64}"/>
              </a:ext>
            </a:extLst>
          </p:cNvPr>
          <p:cNvSpPr/>
          <p:nvPr/>
        </p:nvSpPr>
        <p:spPr>
          <a:xfrm>
            <a:off x="1135892" y="1700669"/>
            <a:ext cx="9920216" cy="584775"/>
          </a:xfrm>
          <a:prstGeom prst="rect">
            <a:avLst/>
          </a:prstGeom>
          <a:solidFill>
            <a:srgbClr val="62798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Understanding decision-making by integrating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psychology</a:t>
            </a:r>
          </a:p>
        </p:txBody>
      </p:sp>
      <p:pic>
        <p:nvPicPr>
          <p:cNvPr id="6" name="Graphic 5">
            <a:extLst>
              <a:ext uri="{FF2B5EF4-FFF2-40B4-BE49-F238E27FC236}">
                <a16:creationId xmlns:a16="http://schemas.microsoft.com/office/drawing/2014/main" id="{9BAC7CFB-0076-410C-A7BF-521AC84F96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7905" y="3089212"/>
            <a:ext cx="1966335" cy="1966335"/>
          </a:xfrm>
          <a:prstGeom prst="rect">
            <a:avLst/>
          </a:prstGeom>
        </p:spPr>
      </p:pic>
      <p:pic>
        <p:nvPicPr>
          <p:cNvPr id="4" name="Graphic 3">
            <a:extLst>
              <a:ext uri="{FF2B5EF4-FFF2-40B4-BE49-F238E27FC236}">
                <a16:creationId xmlns:a16="http://schemas.microsoft.com/office/drawing/2014/main" id="{D55C854C-6E74-4EE0-9FC6-0B4B1FB2EBF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2328" y="2848204"/>
            <a:ext cx="2207343" cy="2207343"/>
          </a:xfrm>
          <a:prstGeom prst="rect">
            <a:avLst/>
          </a:prstGeom>
        </p:spPr>
      </p:pic>
      <p:pic>
        <p:nvPicPr>
          <p:cNvPr id="8" name="Graphic 7">
            <a:extLst>
              <a:ext uri="{FF2B5EF4-FFF2-40B4-BE49-F238E27FC236}">
                <a16:creationId xmlns:a16="http://schemas.microsoft.com/office/drawing/2014/main" id="{26A6211E-7B7A-4B42-BC9E-D4584D0A2EE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7760" y="3089212"/>
            <a:ext cx="1966335" cy="1966335"/>
          </a:xfrm>
          <a:prstGeom prst="rect">
            <a:avLst/>
          </a:prstGeom>
        </p:spPr>
      </p:pic>
    </p:spTree>
    <p:extLst>
      <p:ext uri="{BB962C8B-B14F-4D97-AF65-F5344CB8AC3E}">
        <p14:creationId xmlns:p14="http://schemas.microsoft.com/office/powerpoint/2010/main" val="301747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Behavioral 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eople sometimes make decisions that seem irrational and not in their best interest.">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People sometimes make decisions that seem irrational and not in their best interest. </a:t>
              </a:r>
            </a:p>
          </p:txBody>
        </p:sp>
      </p:grpSp>
      <p:grpSp>
        <p:nvGrpSpPr>
          <p:cNvPr id="12" name="Group 11" descr="Their decisions can seem inconsistent from one day to another, and sometimes, people deliberately ignore ways to save money and time.">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Their decisions can seem inconsistent from one day to another, and sometimes, people deliberately ignore ways to save money and time.</a:t>
              </a:r>
            </a:p>
          </p:txBody>
        </p:sp>
      </p:grpSp>
      <p:grpSp>
        <p:nvGrpSpPr>
          <p:cNvPr id="24" name="Group 23" descr="Traditional economics assumes that people take all available information and make decisions that are in their best interest.">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Traditional economics assumes that people take all available information and make decisions that are in their best interest.</a:t>
              </a:r>
            </a:p>
          </p:txBody>
        </p:sp>
      </p:grpSp>
      <p:grpSp>
        <p:nvGrpSpPr>
          <p:cNvPr id="21" name="Group 20" descr="Behavioral economists argue that the traditional method omits something important: people's state of mind.">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Behavioral economists argue that the traditional method omits something important: people's state of mind.</a:t>
              </a:r>
            </a:p>
          </p:txBody>
        </p:sp>
      </p:grpSp>
      <p:grpSp>
        <p:nvGrpSpPr>
          <p:cNvPr id="16" name="Group 15" descr="Behavioral economics seeks to enrich our understanding of decision-making by integrating the insights of psychology into economics.">
            <a:extLst>
              <a:ext uri="{FF2B5EF4-FFF2-40B4-BE49-F238E27FC236}">
                <a16:creationId xmlns:a16="http://schemas.microsoft.com/office/drawing/2014/main" id="{215F5484-2D80-4977-9B7B-3DFC9CDFA62B}"/>
              </a:ext>
            </a:extLst>
          </p:cNvPr>
          <p:cNvGrpSpPr/>
          <p:nvPr/>
        </p:nvGrpSpPr>
        <p:grpSpPr>
          <a:xfrm>
            <a:off x="2066922" y="527815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0C7C61B3-B053-4591-94DF-77078EFEF2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CEB34EA-40C8-41DE-94B0-1D9B650374C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Behavioral economics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seeks to enrich our understanding of decision-making by integrating the insights of psychology into economics.</a:t>
              </a:r>
            </a:p>
          </p:txBody>
        </p:sp>
      </p:grpSp>
    </p:spTree>
    <p:extLst>
      <p:ext uri="{BB962C8B-B14F-4D97-AF65-F5344CB8AC3E}">
        <p14:creationId xmlns:p14="http://schemas.microsoft.com/office/powerpoint/2010/main" val="84154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Behavioral Economics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BF70A03-4914-4569-B5A2-16B268E67C59}"/>
              </a:ext>
              <a:ext uri="{C183D7F6-B498-43B3-948B-1728B52AA6E4}">
                <adec:decorative xmlns:adec="http://schemas.microsoft.com/office/drawing/2017/decorative" val="1"/>
              </a:ext>
            </a:extLst>
          </p:cNvPr>
          <p:cNvSpPr/>
          <p:nvPr/>
        </p:nvSpPr>
        <p:spPr>
          <a:xfrm>
            <a:off x="2066922" y="1580912"/>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2FC9855-1125-4A7B-8BB1-E729FD237B29}"/>
              </a:ext>
            </a:extLst>
          </p:cNvPr>
          <p:cNvSpPr txBox="1"/>
          <p:nvPr/>
        </p:nvSpPr>
        <p:spPr>
          <a:xfrm>
            <a:off x="2192212" y="1614500"/>
            <a:ext cx="7807571" cy="707886"/>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Behavioral economics investigates how given dollar amounts can mean different things to individuals depending on the situation.</a:t>
            </a:r>
          </a:p>
        </p:txBody>
      </p:sp>
      <p:sp>
        <p:nvSpPr>
          <p:cNvPr id="3" name="Rectangle 2">
            <a:extLst>
              <a:ext uri="{FF2B5EF4-FFF2-40B4-BE49-F238E27FC236}">
                <a16:creationId xmlns:a16="http://schemas.microsoft.com/office/drawing/2014/main" id="{FE4CA1C1-7B97-426E-9695-F8785C077EB0}"/>
              </a:ext>
            </a:extLst>
          </p:cNvPr>
          <p:cNvSpPr/>
          <p:nvPr/>
        </p:nvSpPr>
        <p:spPr>
          <a:xfrm>
            <a:off x="2066922" y="2498986"/>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Traditional Economics</a:t>
            </a:r>
          </a:p>
        </p:txBody>
      </p:sp>
      <p:grpSp>
        <p:nvGrpSpPr>
          <p:cNvPr id="14" name="Group 13" descr="If you lose a $10 bill today and also receive an extra $10 in your paycheck, you should feel perfectly neutral.">
            <a:extLst>
              <a:ext uri="{FF2B5EF4-FFF2-40B4-BE49-F238E27FC236}">
                <a16:creationId xmlns:a16="http://schemas.microsoft.com/office/drawing/2014/main" id="{E9A98924-2AE1-43B7-8938-B04B88613A45}"/>
              </a:ext>
            </a:extLst>
          </p:cNvPr>
          <p:cNvGrpSpPr/>
          <p:nvPr/>
        </p:nvGrpSpPr>
        <p:grpSpPr>
          <a:xfrm>
            <a:off x="4133845" y="2498987"/>
            <a:ext cx="5991230" cy="930166"/>
            <a:chOff x="542923" y="1736761"/>
            <a:chExt cx="8058154" cy="806935"/>
          </a:xfrm>
          <a:solidFill>
            <a:srgbClr val="627981"/>
          </a:solidFill>
        </p:grpSpPr>
        <p:sp>
          <p:nvSpPr>
            <p:cNvPr id="15" name="Rectangle 14">
              <a:extLst>
                <a:ext uri="{FF2B5EF4-FFF2-40B4-BE49-F238E27FC236}">
                  <a16:creationId xmlns:a16="http://schemas.microsoft.com/office/drawing/2014/main" id="{AB664B27-53C1-4ABC-A180-1CEA63E5F1E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B22F9C64-0B85-433A-80A3-5DEA1A0446E4}"/>
                </a:ext>
              </a:extLst>
            </p:cNvPr>
            <p:cNvSpPr txBox="1"/>
            <p:nvPr/>
          </p:nvSpPr>
          <p:spPr>
            <a:xfrm>
              <a:off x="542923" y="1833176"/>
              <a:ext cx="8058154" cy="61410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you lose a $10 bill today and also receive an extra $10 in your paycheck, you should feel perfectly neutral.</a:t>
              </a:r>
            </a:p>
          </p:txBody>
        </p:sp>
      </p:grpSp>
      <p:sp>
        <p:nvSpPr>
          <p:cNvPr id="17" name="Rectangle 16">
            <a:extLst>
              <a:ext uri="{FF2B5EF4-FFF2-40B4-BE49-F238E27FC236}">
                <a16:creationId xmlns:a16="http://schemas.microsoft.com/office/drawing/2014/main" id="{904D3929-0A66-454C-BA28-1B6B14106E70}"/>
              </a:ext>
            </a:extLst>
          </p:cNvPr>
          <p:cNvSpPr/>
          <p:nvPr/>
        </p:nvSpPr>
        <p:spPr>
          <a:xfrm>
            <a:off x="2066922" y="3539987"/>
            <a:ext cx="1905988" cy="93016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Behavioral Economics</a:t>
            </a:r>
          </a:p>
        </p:txBody>
      </p:sp>
      <p:grpSp>
        <p:nvGrpSpPr>
          <p:cNvPr id="18" name="Group 17" descr="If you lose a $10 bill today and also receive an extra $10 in your paycheck, you will still feel negative emotion.">
            <a:extLst>
              <a:ext uri="{FF2B5EF4-FFF2-40B4-BE49-F238E27FC236}">
                <a16:creationId xmlns:a16="http://schemas.microsoft.com/office/drawing/2014/main" id="{077BFA14-577A-4450-A758-8477E0375726}"/>
              </a:ext>
            </a:extLst>
          </p:cNvPr>
          <p:cNvGrpSpPr/>
          <p:nvPr/>
        </p:nvGrpSpPr>
        <p:grpSpPr>
          <a:xfrm>
            <a:off x="4133845" y="3539988"/>
            <a:ext cx="5991230" cy="930166"/>
            <a:chOff x="542923" y="1736761"/>
            <a:chExt cx="8058154" cy="806935"/>
          </a:xfrm>
          <a:solidFill>
            <a:srgbClr val="627981"/>
          </a:solidFill>
        </p:grpSpPr>
        <p:sp>
          <p:nvSpPr>
            <p:cNvPr id="19" name="Rectangle 18">
              <a:extLst>
                <a:ext uri="{FF2B5EF4-FFF2-40B4-BE49-F238E27FC236}">
                  <a16:creationId xmlns:a16="http://schemas.microsoft.com/office/drawing/2014/main" id="{B352B6C2-84E4-4F5B-A351-99019D73F0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6A0490F-859C-462A-B969-BD40EF1F70F7}"/>
                </a:ext>
              </a:extLst>
            </p:cNvPr>
            <p:cNvSpPr txBox="1"/>
            <p:nvPr/>
          </p:nvSpPr>
          <p:spPr>
            <a:xfrm>
              <a:off x="542923" y="1833176"/>
              <a:ext cx="8058154" cy="61410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you lose a $10 bill today and also receive an extra $10 in your paycheck, you will still feel negative emotion.</a:t>
              </a:r>
            </a:p>
          </p:txBody>
        </p:sp>
      </p:grpSp>
      <p:sp>
        <p:nvSpPr>
          <p:cNvPr id="23" name="Rectangle 22">
            <a:extLst>
              <a:ext uri="{FF2B5EF4-FFF2-40B4-BE49-F238E27FC236}">
                <a16:creationId xmlns:a16="http://schemas.microsoft.com/office/drawing/2014/main" id="{50EF3702-E6B6-4954-83AD-AD98A02E28DF}"/>
              </a:ext>
              <a:ext uri="{C183D7F6-B498-43B3-948B-1728B52AA6E4}">
                <adec:decorative xmlns:adec="http://schemas.microsoft.com/office/drawing/2017/decorative" val="1"/>
              </a:ext>
            </a:extLst>
          </p:cNvPr>
          <p:cNvSpPr/>
          <p:nvPr/>
        </p:nvSpPr>
        <p:spPr>
          <a:xfrm>
            <a:off x="2066921" y="4589977"/>
            <a:ext cx="8058154" cy="80693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DC21F60-7DF8-4C23-AE43-255B2948165D}"/>
              </a:ext>
            </a:extLst>
          </p:cNvPr>
          <p:cNvSpPr txBox="1"/>
          <p:nvPr/>
        </p:nvSpPr>
        <p:spPr>
          <a:xfrm>
            <a:off x="2192211" y="4639501"/>
            <a:ext cx="7807571" cy="707886"/>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Behavioral economists believe we tend to focus more on the loss than the gain.</a:t>
            </a:r>
          </a:p>
        </p:txBody>
      </p:sp>
    </p:spTree>
    <p:extLst>
      <p:ext uri="{BB962C8B-B14F-4D97-AF65-F5344CB8AC3E}">
        <p14:creationId xmlns:p14="http://schemas.microsoft.com/office/powerpoint/2010/main" val="174720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Mental Accounting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Mental accounting refers to the process of putting dollars in different mental categories where they take different values.">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Mental accounting refers to the process of putting dollars in different mental categories where they take different values. </a:t>
              </a:r>
            </a:p>
          </p:txBody>
        </p:sp>
      </p:grpSp>
      <p:grpSp>
        <p:nvGrpSpPr>
          <p:cNvPr id="12" name="Group 11" descr="Economists typically consider dollars to be fungible, or having equal value to the individual, regardless of the situation.">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typically consider dollars to be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fungible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or having equal value to the individual, regardless of the situation.</a:t>
              </a:r>
            </a:p>
          </p:txBody>
        </p:sp>
      </p:grpSp>
      <p:grpSp>
        <p:nvGrpSpPr>
          <p:cNvPr id="24" name="Group 23" descr="Dollars, however, are not always fungible, as you may think of $25 you found in the street differently than $25 you earned from working.">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Dollars, however, are not always fungible, as you may think of $25 you found in the street differently than $25 you earned from working. </a:t>
              </a:r>
            </a:p>
          </p:txBody>
        </p:sp>
      </p:grpSp>
      <p:grpSp>
        <p:nvGrpSpPr>
          <p:cNvPr id="21" name="Group 20" descr="You might treat the street money as &quot;mad money,&quot; with little rational regard to getting the best value.">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You might treat the street money as "mad money," with little rational regard to getting the best value.</a:t>
              </a:r>
            </a:p>
          </p:txBody>
        </p:sp>
      </p:grpSp>
    </p:spTree>
    <p:extLst>
      <p:ext uri="{BB962C8B-B14F-4D97-AF65-F5344CB8AC3E}">
        <p14:creationId xmlns:p14="http://schemas.microsoft.com/office/powerpoint/2010/main" val="415389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Which View Is More Accurate?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Both views have their advantages and apply accurately to different real-world scenarios.">
            <a:extLst>
              <a:ext uri="{FF2B5EF4-FFF2-40B4-BE49-F238E27FC236}">
                <a16:creationId xmlns:a16="http://schemas.microsoft.com/office/drawing/2014/main" id="{6B602BAE-F277-4052-BA70-94535648B053}"/>
              </a:ext>
            </a:extLst>
          </p:cNvPr>
          <p:cNvGrpSpPr/>
          <p:nvPr/>
        </p:nvGrpSpPr>
        <p:grpSpPr>
          <a:xfrm>
            <a:off x="2066921" y="1580912"/>
            <a:ext cx="8058155" cy="806935"/>
            <a:chOff x="542922" y="1736761"/>
            <a:chExt cx="8058155" cy="806935"/>
          </a:xfrm>
          <a:solidFill>
            <a:srgbClr val="627981"/>
          </a:solidFill>
        </p:grpSpPr>
        <p:sp>
          <p:nvSpPr>
            <p:cNvPr id="7" name="Rectangle 6">
              <a:extLst>
                <a:ext uri="{FF2B5EF4-FFF2-40B4-BE49-F238E27FC236}">
                  <a16:creationId xmlns:a16="http://schemas.microsoft.com/office/drawing/2014/main" id="{F3B1360C-8CAE-4E24-BEF0-C771B15DCB9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6FBFF5E-F7B0-43BD-A993-EF5246DB4AD8}"/>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Both views have their advantages and apply accurately to different real-world scenarios.</a:t>
              </a:r>
            </a:p>
          </p:txBody>
        </p:sp>
      </p:grpSp>
      <p:grpSp>
        <p:nvGrpSpPr>
          <p:cNvPr id="15" name="Group 14" descr="Traditional theory often ignores people’s state of mind or feelings, which can strongly influence behavior.">
            <a:extLst>
              <a:ext uri="{FF2B5EF4-FFF2-40B4-BE49-F238E27FC236}">
                <a16:creationId xmlns:a16="http://schemas.microsoft.com/office/drawing/2014/main" id="{D206E997-FFFE-4566-91EA-D5C6CA0C2F18}"/>
              </a:ext>
            </a:extLst>
          </p:cNvPr>
          <p:cNvGrpSpPr/>
          <p:nvPr/>
        </p:nvGrpSpPr>
        <p:grpSpPr>
          <a:xfrm>
            <a:off x="2066921" y="248402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0C4CFFA6-1C97-45CF-ACCA-13AB97BE05F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04D19AA-9498-4879-8144-A251D725A0B2}"/>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Traditional theory often ignores people’s state of mind or feelings, which can strongly influence behavior.</a:t>
              </a:r>
            </a:p>
          </p:txBody>
        </p:sp>
      </p:grpSp>
      <p:grpSp>
        <p:nvGrpSpPr>
          <p:cNvPr id="9" name="Group 8" descr="Behavioral economists are at least trying to describe and explain behavior that economists have historically dismissed as irrational.">
            <a:extLst>
              <a:ext uri="{FF2B5EF4-FFF2-40B4-BE49-F238E27FC236}">
                <a16:creationId xmlns:a16="http://schemas.microsoft.com/office/drawing/2014/main" id="{6241FCF9-8911-4F10-8621-A5968C89FFFE}"/>
              </a:ext>
            </a:extLst>
          </p:cNvPr>
          <p:cNvGrpSpPr/>
          <p:nvPr/>
        </p:nvGrpSpPr>
        <p:grpSpPr>
          <a:xfrm>
            <a:off x="2066921" y="3387130"/>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8C8A91C4-0947-4DF1-8E3C-27C22D3CA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246532F-A728-43BC-AABA-52CD19594D14}"/>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Behavioral economists are at least trying to describe and explain behavior that economists have historically dismissed as irrational.</a:t>
              </a:r>
            </a:p>
          </p:txBody>
        </p:sp>
      </p:grpSp>
      <p:grpSp>
        <p:nvGrpSpPr>
          <p:cNvPr id="12" name="Group 11" descr="If most of us are engaged in some &quot;irrational behavior,&quot; perhaps there are deeper underlying reasons for this behavior in the first place.">
            <a:extLst>
              <a:ext uri="{FF2B5EF4-FFF2-40B4-BE49-F238E27FC236}">
                <a16:creationId xmlns:a16="http://schemas.microsoft.com/office/drawing/2014/main" id="{6BB4EED5-5777-4DAC-9C4B-ABA0C3CDEEF2}"/>
              </a:ext>
            </a:extLst>
          </p:cNvPr>
          <p:cNvGrpSpPr/>
          <p:nvPr/>
        </p:nvGrpSpPr>
        <p:grpSpPr>
          <a:xfrm>
            <a:off x="2066921" y="429023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6CE8242-9E01-4EA6-ACC9-30945F0191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C8F1077-5B20-4531-BDF6-A0468A3E1D2E}"/>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most of us are engaged in some "irrational behavior," perhaps there are deeper underlying reasons for this behavior in the first place.</a:t>
              </a:r>
            </a:p>
          </p:txBody>
        </p:sp>
      </p:grpSp>
    </p:spTree>
    <p:extLst>
      <p:ext uri="{BB962C8B-B14F-4D97-AF65-F5344CB8AC3E}">
        <p14:creationId xmlns:p14="http://schemas.microsoft.com/office/powerpoint/2010/main" val="418754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816659" y="1427184"/>
            <a:ext cx="8851342" cy="1200329"/>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Unemployment spiked during the COVID-19 pandemic. How do you think this impacted the demand for higher education compared to when the economy is not in a recession?</a:t>
            </a:r>
          </a:p>
        </p:txBody>
      </p:sp>
      <p:pic>
        <p:nvPicPr>
          <p:cNvPr id="3" name="Picture 2" descr="A person studying">
            <a:extLst>
              <a:ext uri="{FF2B5EF4-FFF2-40B4-BE49-F238E27FC236}">
                <a16:creationId xmlns:a16="http://schemas.microsoft.com/office/drawing/2014/main" id="{B3164495-AEA9-494A-B472-64509A32A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611" y="2916789"/>
            <a:ext cx="2858777" cy="3689131"/>
          </a:xfrm>
          <a:prstGeom prst="rect">
            <a:avLst/>
          </a:prstGeom>
        </p:spPr>
      </p:pic>
    </p:spTree>
    <p:extLst>
      <p:ext uri="{BB962C8B-B14F-4D97-AF65-F5344CB8AC3E}">
        <p14:creationId xmlns:p14="http://schemas.microsoft.com/office/powerpoint/2010/main" val="246660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prstClr val="black"/>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22161"/>
            <a:ext cx="9273061" cy="3170099"/>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People regularly make decisions that seem less than rational, decisions that contradict traditional consumer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Traditional theory ignores people's state of mind or feelings, which can influence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people tend to value a dollar lost more than a dollar gained even though the amounts are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65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3F6EB-7C92-4D01-A52A-7C2B7DF7A53C}">
  <ds:schemaRefs>
    <ds:schemaRef ds:uri="http://schemas.microsoft.com/sharepoint/v3/contenttype/forms"/>
  </ds:schemaRefs>
</ds:datastoreItem>
</file>

<file path=customXml/itemProps2.xml><?xml version="1.0" encoding="utf-8"?>
<ds:datastoreItem xmlns:ds="http://schemas.openxmlformats.org/officeDocument/2006/customXml" ds:itemID="{E6FAA29C-29AA-4D9C-B570-313504AAAE4F}">
  <ds:schemaRefs>
    <ds:schemaRef ds:uri="http://purl.org/dc/dcmitype/"/>
    <ds:schemaRef ds:uri="http://purl.org/dc/elements/1.1/"/>
    <ds:schemaRef ds:uri="fdab59f7-c3a7-48e5-acd8-618ce834776e"/>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06d9c582-05c2-476b-83d2-72ab8b1380b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A867E18-DC21-4F86-A482-94C050245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551</TotalTime>
  <Words>936</Words>
  <Application>Microsoft Office PowerPoint</Application>
  <PresentationFormat>Widescreen</PresentationFormat>
  <Paragraphs>64</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Behavioral Economics: An Alternative Framework for Consumer Choices</vt:lpstr>
      <vt:lpstr>Traditional Economics</vt:lpstr>
      <vt:lpstr>Economics + Psychology</vt:lpstr>
      <vt:lpstr>Behavioral Economics1</vt:lpstr>
      <vt:lpstr>Behavioral Economics2</vt:lpstr>
      <vt:lpstr>Mental Accounting</vt:lpstr>
      <vt:lpstr>Which View Is More Accurate?</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43</cp:revision>
  <dcterms:created xsi:type="dcterms:W3CDTF">2017-06-16T13:06:21Z</dcterms:created>
  <dcterms:modified xsi:type="dcterms:W3CDTF">2026-02-03T19:07:00Z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