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77" r:id="rId6"/>
    <p:sldId id="378" r:id="rId7"/>
    <p:sldId id="379" r:id="rId8"/>
    <p:sldId id="380" r:id="rId9"/>
    <p:sldId id="381" r:id="rId10"/>
    <p:sldId id="382" r:id="rId11"/>
    <p:sldId id="383" r:id="rId12"/>
    <p:sldId id="384" r:id="rId13"/>
    <p:sldId id="385" r:id="rId14"/>
    <p:sldId id="386" r:id="rId15"/>
    <p:sldId id="387" r:id="rId16"/>
    <p:sldId id="3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C078BC-E3FF-43CD-B263-84D8336F311E}" v="3" dt="2026-02-03T19:05:18.2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241788" y="1975519"/>
            <a:ext cx="9991093"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Changes in Income and Prices Affect Consumption Choices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614054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Unifying Power of the Utility-Maximizing Budget Set Framework</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n interaction between prices, budget constraints, and personal preferences determines household choice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interaction between prices, budget constraints, and personal preferences determines household choices.</a:t>
              </a:r>
            </a:p>
          </p:txBody>
        </p:sp>
      </p:grpSp>
      <p:grpSp>
        <p:nvGrpSpPr>
          <p:cNvPr id="12" name="Group 11" descr="The flexible and powerful terminology of utility-maximization gives economists a vocabulary for bringing these elements together.">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flexible and powerful terminology of utility-maximization gives economists a vocabulary for bringing these elements together.</a:t>
              </a:r>
            </a:p>
          </p:txBody>
        </p:sp>
      </p:grpSp>
      <p:grpSp>
        <p:nvGrpSpPr>
          <p:cNvPr id="24" name="Group 23" descr="Not even economists believe people constantly measure their utility before making decision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Not even economists believe people constantly measure their utility before making decisions.</a:t>
              </a:r>
            </a:p>
          </p:txBody>
        </p:sp>
      </p:grpSp>
      <p:grpSp>
        <p:nvGrpSpPr>
          <p:cNvPr id="15" name="Group 14" descr="However, economists do believe that people often decide to try a little less of one thing and a little more of another to maximize satisfaction.">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3465292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budget constraint framework suggests that when income or price changes, a range of responses are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income rises, households will demand a higher quantity of normal goods but a lower quantity of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price of a good rises, households will typically demand less of that good—but whether they will demand a much lower quantity or only a slightly lower quantity will depend on personal preferences.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for one good can lead to more or less demand for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6093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20713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Changes in Income Affect Consumer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C896E5A-1A32-40BE-AB40-9228090EEAF9}"/>
              </a:ext>
            </a:extLst>
          </p:cNvPr>
          <p:cNvSpPr txBox="1"/>
          <p:nvPr/>
        </p:nvSpPr>
        <p:spPr>
          <a:xfrm>
            <a:off x="1979509" y="1552126"/>
            <a:ext cx="2824336" cy="440120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income shifts the budget constraint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descr="A graph of overnight stays and concert tickets. The budget constraint is shown shifting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993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Normal and Inferior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hen income rises, the most common reaction is to purchase more of both goods on the budget constrain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income rises, the most common reaction is to purchase more of both goods on the budget constraint.</a:t>
              </a:r>
            </a:p>
          </p:txBody>
        </p:sp>
      </p:grpSp>
      <p:grpSp>
        <p:nvGrpSpPr>
          <p:cNvPr id="12" name="Group 11" descr="Goods and services are normal goods when a rise in income leads to a rise in the quantity consumed of that good, and vice versa.">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Goods and services are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normal goods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rise in income leads to a rise in the quantity consumed of that good, and vice versa.</a:t>
              </a:r>
            </a:p>
          </p:txBody>
        </p:sp>
      </p:grpSp>
      <p:grpSp>
        <p:nvGrpSpPr>
          <p:cNvPr id="24" name="Group 23" descr="A rise in income could, however, cause consumption of one good to increase while consumption of the other good decline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rise in income could, however, cause consumption of one good to increase while consumption of the other good declines.</a:t>
              </a:r>
            </a:p>
          </p:txBody>
        </p:sp>
      </p:grpSp>
      <p:grpSp>
        <p:nvGrpSpPr>
          <p:cNvPr id="21" name="Group 20" descr="Goods where demand declines as income rises (or conversely, where the demand rises as income falls) are called inferior goods.">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Goods where demand declines as income rises (or conversely, where the demand rises as income falls) are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inferior goods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215057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34571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Price Changes Affect Consumer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C896E5A-1A32-40BE-AB40-9228090EEAF9}"/>
              </a:ext>
            </a:extLst>
          </p:cNvPr>
          <p:cNvSpPr txBox="1"/>
          <p:nvPr/>
        </p:nvSpPr>
        <p:spPr>
          <a:xfrm>
            <a:off x="1173004" y="1768361"/>
            <a:ext cx="2824336" cy="4093429"/>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the price of a good means less of the good can be bought with any given budget.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good on the horizontal axis of a budget constraint has an increase in price, the budget constraint will shift inward from the vertical axis.</a:t>
            </a:r>
          </a:p>
        </p:txBody>
      </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93867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get your lawn mowed by a lawn service, and the government just imposed sales tax on lawn mowing services. What is the likely impact of the new tax on your budget constraint?</a:t>
            </a:r>
          </a:p>
        </p:txBody>
      </p:sp>
    </p:spTree>
    <p:extLst>
      <p:ext uri="{BB962C8B-B14F-4D97-AF65-F5344CB8AC3E}">
        <p14:creationId xmlns:p14="http://schemas.microsoft.com/office/powerpoint/2010/main" val="7332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F1D7FB2-664B-41B9-A4CD-89D423E04E0F}"/>
              </a:ext>
              <a:ext uri="{C183D7F6-B498-43B3-948B-1728B52AA6E4}">
                <adec:decorative xmlns:adec="http://schemas.microsoft.com/office/drawing/2017/decorative" val="1"/>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get your lawn mowed by a lawn service, and the government just imposed sales tax on lawn mowing services. What is the likely impact of the new tax on your budget constraint?</a:t>
            </a:r>
          </a:p>
        </p:txBody>
      </p: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617825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Substitution and Income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typical response to higher prices is that a person chooses to consume less of the product with the higher price. This occurs for two reasons, and both effects can occur simultaneously.">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Substitution Effect</a:t>
            </a:r>
          </a:p>
        </p:txBody>
      </p: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When a price changes and consumers have an incentive to substitute some of the good with a relatively lower-priced good.</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Income Effect</a:t>
            </a: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means the buying power of income has been reduced (even though actual income has not changed), which leads to buying less of the good.</a:t>
            </a:r>
          </a:p>
        </p:txBody>
      </p:sp>
    </p:spTree>
    <p:extLst>
      <p:ext uri="{BB962C8B-B14F-4D97-AF65-F5344CB8AC3E}">
        <p14:creationId xmlns:p14="http://schemas.microsoft.com/office/powerpoint/2010/main" val="423179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Foundations of Demand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hanges in the price of a good lead the budget constraint to rotate.">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the price of a good lead the budget constraint to rotate. </a:t>
              </a:r>
            </a:p>
          </p:txBody>
        </p:sp>
      </p:grpSp>
      <p:grpSp>
        <p:nvGrpSpPr>
          <p:cNvPr id="12" name="Group 11" descr="Budget constraint rotations mean that when individuals are seeking their highest utility, the quantity demanded of that good will change.">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Budget constraint rotations mean that when individuals are seeking their highest utility, the quantity demanded of that good will change.</a:t>
              </a:r>
            </a:p>
          </p:txBody>
        </p:sp>
      </p:grpSp>
      <p:grpSp>
        <p:nvGrpSpPr>
          <p:cNvPr id="24" name="Group 23" descr="In this way, the logical foundations of demand curves are based on the underlying idea of individuals seeking utility.">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1329927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Applications in Government and Business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budget constraint framework for making utility-maximizing choices offers a reminder that people can react to a change in price or income in a range of different ways.">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Higher prices for natural gas and electricity due to Hurricanes Katrina and Rita</a:t>
            </a:r>
          </a:p>
        </p:txBody>
      </p:sp>
      <p:cxnSp>
        <p:nvCxnSpPr>
          <p:cNvPr id="4" name="Straight Connector 3" descr="leads to">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Many people turned down their thermostats and decreased energy consumption.</a:t>
            </a:r>
          </a:p>
        </p:txBody>
      </p:sp>
      <p:cxnSp>
        <p:nvCxnSpPr>
          <p:cNvPr id="6" name="Straight Connector 5" descr="leads to">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Taxes on alcohol</a:t>
            </a:r>
          </a:p>
        </p:txBody>
      </p:sp>
      <p:cxnSp>
        <p:nvCxnSpPr>
          <p:cNvPr id="8" name="Straight Connector 7" descr="leads to">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Since a tax increases the price of alcohol, many people decrease their consumption of alcohol.</a:t>
            </a:r>
          </a:p>
        </p:txBody>
      </p:sp>
      <p:cxnSp>
        <p:nvCxnSpPr>
          <p:cNvPr id="21" name="Straight Connector 20" descr="leads to">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Consumers may decrease their purchases of other goods and services due to the income effect.</a:t>
            </a:r>
          </a:p>
        </p:txBody>
      </p:sp>
    </p:spTree>
    <p:extLst>
      <p:ext uri="{BB962C8B-B14F-4D97-AF65-F5344CB8AC3E}">
        <p14:creationId xmlns:p14="http://schemas.microsoft.com/office/powerpoint/2010/main" val="1776511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24EA1A-F58C-490E-9C47-4A7C1CACBCA1}">
  <ds:schemaRefs>
    <ds:schemaRef ds:uri="http://schemas.microsoft.com/sharepoint/v3/contenttype/forms"/>
  </ds:schemaRefs>
</ds:datastoreItem>
</file>

<file path=customXml/itemProps2.xml><?xml version="1.0" encoding="utf-8"?>
<ds:datastoreItem xmlns:ds="http://schemas.openxmlformats.org/officeDocument/2006/customXml" ds:itemID="{3E8FF259-29C2-4941-93A7-3DAF1857D2DD}">
  <ds:schemaRefs>
    <ds:schemaRef ds:uri="http://purl.org/dc/elements/1.1/"/>
    <ds:schemaRef ds:uri="http://purl.org/dc/dcmitype/"/>
    <ds:schemaRef ds:uri="http://schemas.microsoft.com/office/2006/metadata/properties"/>
    <ds:schemaRef ds:uri="06d9c582-05c2-476b-83d2-72ab8b1380b2"/>
    <ds:schemaRef ds:uri="fdab59f7-c3a7-48e5-acd8-618ce834776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EC51B787-3752-40CF-973C-86C691BEB0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506</TotalTime>
  <Words>1546</Words>
  <Application>Microsoft Office PowerPoint</Application>
  <PresentationFormat>Widescreen</PresentationFormat>
  <Paragraphs>101</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How Changes in Income and Prices Affect Consumption Choices</vt:lpstr>
      <vt:lpstr>How Changes in Income Affect Consumer Choices</vt:lpstr>
      <vt:lpstr>Normal and Inferior Goods</vt:lpstr>
      <vt:lpstr>How Price Changes Affect Consumer Choices</vt:lpstr>
      <vt:lpstr>Real-World Discussion1</vt:lpstr>
      <vt:lpstr>Real-World Discussion2</vt:lpstr>
      <vt:lpstr>Substitution and Income Effect</vt:lpstr>
      <vt:lpstr>The Foundations of Demand Curves</vt:lpstr>
      <vt:lpstr>Applications in Government and Business</vt:lpstr>
      <vt:lpstr>The Unifying Power of the Utility-Maximizing Budget Set Framework</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46</cp:revision>
  <dcterms:created xsi:type="dcterms:W3CDTF">2017-06-16T13:06:21Z</dcterms:created>
  <dcterms:modified xsi:type="dcterms:W3CDTF">2026-02-03T19:05:28Z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