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0"/>
  </p:notesMasterIdLst>
  <p:sldIdLst>
    <p:sldId id="256" r:id="rId6"/>
    <p:sldId id="367" r:id="rId7"/>
    <p:sldId id="293" r:id="rId8"/>
    <p:sldId id="371" r:id="rId9"/>
    <p:sldId id="369" r:id="rId10"/>
    <p:sldId id="390" r:id="rId11"/>
    <p:sldId id="370" r:id="rId12"/>
    <p:sldId id="374" r:id="rId13"/>
    <p:sldId id="375" r:id="rId14"/>
    <p:sldId id="372" r:id="rId15"/>
    <p:sldId id="373" r:id="rId16"/>
    <p:sldId id="368" r:id="rId17"/>
    <p:sldId id="364" r:id="rId18"/>
    <p:sldId id="376" r:id="rId19"/>
    <p:sldId id="377" r:id="rId20"/>
    <p:sldId id="378" r:id="rId21"/>
    <p:sldId id="379" r:id="rId22"/>
    <p:sldId id="380" r:id="rId23"/>
    <p:sldId id="381" r:id="rId24"/>
    <p:sldId id="382" r:id="rId25"/>
    <p:sldId id="383" r:id="rId26"/>
    <p:sldId id="384" r:id="rId27"/>
    <p:sldId id="385" r:id="rId28"/>
    <p:sldId id="386" r:id="rId29"/>
    <p:sldId id="387" r:id="rId30"/>
    <p:sldId id="290" r:id="rId31"/>
    <p:sldId id="291" r:id="rId32"/>
    <p:sldId id="299" r:id="rId33"/>
    <p:sldId id="257" r:id="rId34"/>
    <p:sldId id="300" r:id="rId35"/>
    <p:sldId id="298" r:id="rId36"/>
    <p:sldId id="388" r:id="rId37"/>
    <p:sldId id="389" r:id="rId38"/>
    <p:sldId id="27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4A4429-7815-4399-AA14-E32F74FC002D}" v="3" dt="2026-02-03T19:02:31.7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total utility; propose decisions that maximize utility; and explain marginal utility and the significance of diminishing marginal utility.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67384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utility per dollar is the additional satisfaction gained from purchasing a good given the price of the product. To maximize utility given a budget, consumers will always purchase the item with the greatest marginal utility per dollar of expenditure.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39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always choose the item with the greatest marginal utility per dollar spent, when your budget is exhausted, the utility-maximizing choice should occur where the marginal utility per dollar spent is the same for both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3224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kern="1200">
                <a:solidFill>
                  <a:schemeClr val="tx1"/>
                </a:solidFill>
                <a:effectLst/>
                <a:latin typeface="+mn-lt"/>
                <a:ea typeface="+mn-ea"/>
                <a:cs typeface="+mn-cs"/>
              </a:rPr>
              <a:t>price of goods </a:t>
            </a:r>
            <a:r>
              <a:rPr lang="en-US" sz="1200" kern="1200" dirty="0">
                <a:solidFill>
                  <a:schemeClr val="tx1"/>
                </a:solidFill>
                <a:effectLst/>
                <a:latin typeface="+mn-lt"/>
                <a:ea typeface="+mn-ea"/>
                <a:cs typeface="+mn-cs"/>
              </a:rPr>
              <a:t>and the amount you have to spend affect </a:t>
            </a:r>
            <a:r>
              <a:rPr lang="en-US" sz="1200" b="0" i="1" kern="1200" dirty="0">
                <a:solidFill>
                  <a:schemeClr val="tx1"/>
                </a:solidFill>
                <a:effectLst/>
                <a:latin typeface="+mn-lt"/>
                <a:ea typeface="+mn-ea"/>
                <a:cs typeface="+mn-cs"/>
              </a:rPr>
              <a:t>what</a:t>
            </a:r>
            <a:r>
              <a:rPr lang="en-US" sz="120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 much </a:t>
            </a:r>
            <a:r>
              <a:rPr lang="en-US" sz="1200" kern="1200" dirty="0">
                <a:solidFill>
                  <a:schemeClr val="tx1"/>
                </a:solidFill>
                <a:effectLst/>
                <a:latin typeface="+mn-lt"/>
                <a:ea typeface="+mn-ea"/>
                <a:cs typeface="+mn-cs"/>
              </a:rPr>
              <a:t>you purchase. In this lesson, titled “How Changes in Income and Prices Affect Consumption Choices,” we’ll explore that in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61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income shifts the budget constraint to the right. 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08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income rises, the most common reaction is to purchase more of both goods on the budget constraint. Goods and services are normal goods when a rise in income leads to a rise in the quantity consumed of that good, and vice versa. A rise in income could, however, cause consumption of one good to increase while consumption of the other good declines. Goods where demand declines as income rises (or conversely, where the demand rises as income falls) are called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good means less of the good can be bought with any given budget. If the good on the horizontal axis of a budget constraint has an increase in price, the budget constraint will shift inward from the vertical axis.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29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 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453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response to higher prices is that a person chooses to consume less of the product with the higher price. This occurs for two reasons, and both effects can occur simultaneously. The substitute effect states that a higher price means the buying power of income has been reduced (even though actual income has not changed), which leads to buying less of the good. The income effect states that when a price changes and consumers have an incentive to substitute some of the good with a relatively lower-priced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89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632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framework for making utility-maximizing choices offers a reminder that people can react to a change in price or income in a range of different ways. Real life examples include the aftermath of Hurricanes Katrina and Rita and taxes on alcohol.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571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648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budget constraint framework suggests that when income or price changes, a range of responses are possible.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income rises, households will demand a higher quantity of normal goods but a lower quantity of inferior goods.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the price of a good rises, households will typically demand less of that good—but whether they will demand a much lower quantity or only a slightly lower quantity will depend on personal preferences.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Utility refers to the satisfaction that a good or service provides, which diminishes as a person receives more of a good, known as diminishing marginal utility.</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 higher price for one good can lead to more or less demand for other goods.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42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traditional economic models assume </a:t>
            </a:r>
            <a:r>
              <a:rPr lang="en-US" sz="1200" b="1" kern="1200" dirty="0">
                <a:solidFill>
                  <a:schemeClr val="tx1"/>
                </a:solidFill>
                <a:effectLst/>
                <a:latin typeface="+mn-lt"/>
                <a:ea typeface="+mn-ea"/>
                <a:cs typeface="+mn-cs"/>
              </a:rPr>
              <a:t>rationality</a:t>
            </a:r>
            <a:r>
              <a:rPr lang="en-US" sz="1200" kern="1200" dirty="0">
                <a:solidFill>
                  <a:schemeClr val="tx1"/>
                </a:solidFill>
                <a:effectLst/>
                <a:latin typeface="+mn-lt"/>
                <a:ea typeface="+mn-ea"/>
                <a:cs typeface="+mn-cs"/>
              </a:rPr>
              <a:t>, which means that people take all available information and make consistent and informed decisions that are in their best interest. However, some economists believe that a traditional look at this study negates one important factor: the human state of mind.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aims at understanding decision-making by integrating psychology into economics. It considers how given dollar amounts can mean different things to individuals in different situations.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People sometimes make decisions that </a:t>
            </a:r>
            <a:r>
              <a:rPr lang="en-US" sz="1200" kern="1200">
                <a:solidFill>
                  <a:schemeClr val="tx1"/>
                </a:solidFill>
                <a:effectLst/>
                <a:latin typeface="+mn-lt"/>
                <a:ea typeface="+mn-ea"/>
                <a:cs typeface="+mn-cs"/>
              </a:rPr>
              <a:t>seem irrational </a:t>
            </a:r>
            <a:r>
              <a:rPr lang="en-US" sz="1200" kern="1200" dirty="0">
                <a:solidFill>
                  <a:schemeClr val="tx1"/>
                </a:solidFill>
                <a:effectLst/>
                <a:latin typeface="+mn-lt"/>
                <a:ea typeface="+mn-ea"/>
                <a:cs typeface="+mn-cs"/>
              </a:rPr>
              <a:t>and not in their best interest. Their decisions can seem inconsistent from one day to another, and sometimes, people deliberately ignore ways to save money and time. Traditional economics assumes that that people take all available information and make decisions that are in their best interest. Behavioral economists argue that the traditional method omits something important: people's state of mind. Behavioral economics seeks to enrich our understanding of decision-making by integrating the insights of psychology into economics.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investigates how given dollar amounts can mean different things to individuals depending on the situation. Traditional economics holds that if you lose a $10 bill today and also receive an extra $10 in your paycheck, you should feel perfectly neutral. Behavioral economics holds that if you lose a $10 bill today and also receive an extra $10 in your paycheck, you will still feel negative emotion. Behavioral economists believe we tend to focus more on the loss than the 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Mental accounting refers the process of putting dollars in different mental categories where they take different values. Economists typically consider dollars to be fungible, or having equal value to the individual, regardless of the situation. Dollars, however, are not always fungible, as you may think of $25 you found in the street differently than $25 you earned from working. You might treat the street money as "mad money," with little rational regard to getting the best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424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the question becomes: which view of economics is more accurate? While both have some merit, at the least, behavioral economists have tried to identify and understand decisions that traditional economics have historically deemed irrational. People regularly make decisions that seem less than rational. This is because traditional theory ignores people’s state of mind or feelings, which can strongly influence behavior.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58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analyze individuals' decisions about goods and services to buy as choices made within certain budget constraints. Generally, consumers are trying to get the most happiness from their limited budget. In economics, happiness or satisfaction is called utility. This lesson introduces the economic theory of how consumers make choices about what to buy given their limited incomes.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U</a:t>
            </a:r>
            <a:r>
              <a:rPr lang="en-US" sz="1200" kern="1200" dirty="0">
                <a:solidFill>
                  <a:schemeClr val="bg1"/>
                </a:solidFill>
                <a:effectLst/>
                <a:latin typeface="+mn-lt"/>
                <a:ea typeface="+mn-ea"/>
                <a:cs typeface="+mn-cs"/>
              </a:rPr>
              <a:t>nemployment spiked </a:t>
            </a:r>
            <a:r>
              <a:rPr lang="en-US" sz="1200" dirty="0">
                <a:solidFill>
                  <a:schemeClr val="bg1"/>
                </a:solidFill>
              </a:rPr>
              <a:t>d</a:t>
            </a:r>
            <a:r>
              <a:rPr lang="en-US" sz="1200" kern="1200" dirty="0">
                <a:solidFill>
                  <a:schemeClr val="bg1"/>
                </a:solidFill>
                <a:effectLst/>
                <a:latin typeface="+mn-lt"/>
                <a:ea typeface="+mn-ea"/>
                <a:cs typeface="+mn-cs"/>
              </a:rPr>
              <a:t>uring the COVID-19 pandemic. How do you think this impacted the demand for higher education compared to when the economy is not in a recession?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shows the various combinations of two goods that are affordable given a consumer’s limited income. Total utility is the amount of satisfaction consumers receive from the choices they make given their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365644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or the most utils. Marginal utility refers to the additional utility provided by one additional unit of consumption. Typically, consuming additional units of a particular good leads to greater total utility, but at a decreasing rate. The law of diminishing marginal utility holds that for most goods, the additional utility received decreases with each unit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517508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table that corresponds to the budget constraint shown previously. Notice that marginal utility diminishes as additional units are consumed, which means that each subsequent unit of a good consumed provides less additional utility.</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In this case, Point S will give the consumer the highest utility, 103 utils. Moving to Point T results in a marginal utility of -3 utils, making it less desirable than Point 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412731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31529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162774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svg"/></Relationships>
</file>

<file path=ppt/slides/_rels/slide2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197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8841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Consumption Choices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 Per Dollar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arginal utility per dollar is the additional satisfaction gained from purchasing a good given the price of the produc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t>
              </a:r>
              <a:r>
                <a:rPr lang="en-US" sz="2000" b="1" dirty="0">
                  <a:solidFill>
                    <a:prstClr val="white"/>
                  </a:solidFill>
                  <a:latin typeface="Calibri" panose="020F0502020204030204"/>
                </a:rPr>
                <a:t>utility per dollar </a:t>
              </a:r>
              <a:r>
                <a:rPr lang="en-US" sz="2000" dirty="0">
                  <a:solidFill>
                    <a:prstClr val="white"/>
                  </a:solidFill>
                  <a:latin typeface="Calibri" panose="020F0502020204030204"/>
                </a:rPr>
                <a:t>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additional satisfaction gained from purchasing a good given the price of the product.</a:t>
              </a:r>
            </a:p>
          </p:txBody>
        </p:sp>
      </p:grpSp>
      <p:pic>
        <p:nvPicPr>
          <p:cNvPr id="3" name="Picture 2" descr="marginal utility per dollar equals marginal utility divided by price">
            <a:extLst>
              <a:ext uri="{FF2B5EF4-FFF2-40B4-BE49-F238E27FC236}">
                <a16:creationId xmlns:a16="http://schemas.microsoft.com/office/drawing/2014/main" id="{744524BF-853D-913A-CC70-50A65DD70266}"/>
              </a:ext>
            </a:extLst>
          </p:cNvPr>
          <p:cNvPicPr>
            <a:picLocks noChangeAspect="1"/>
          </p:cNvPicPr>
          <p:nvPr/>
        </p:nvPicPr>
        <p:blipFill>
          <a:blip r:embed="rId3"/>
          <a:stretch>
            <a:fillRect/>
          </a:stretch>
        </p:blipFill>
        <p:spPr>
          <a:xfrm>
            <a:off x="2788563" y="2611201"/>
            <a:ext cx="6614871" cy="794719"/>
          </a:xfrm>
          <a:prstGeom prst="rect">
            <a:avLst/>
          </a:prstGeom>
        </p:spPr>
      </p:pic>
      <p:grpSp>
        <p:nvGrpSpPr>
          <p:cNvPr id="24" name="Group 23" descr="To maximize utility given a budget, consumers will always purchase the item with the greatest marginal utility per dollar of expenditure.">
            <a:extLst>
              <a:ext uri="{FF2B5EF4-FFF2-40B4-BE49-F238E27FC236}">
                <a16:creationId xmlns:a16="http://schemas.microsoft.com/office/drawing/2014/main" id="{5A3232CA-D39A-4A32-A38E-6129AB1A380C}"/>
              </a:ext>
            </a:extLst>
          </p:cNvPr>
          <p:cNvGrpSpPr/>
          <p:nvPr/>
        </p:nvGrpSpPr>
        <p:grpSpPr>
          <a:xfrm>
            <a:off x="1941628" y="3629274"/>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To maximize utility</a:t>
              </a:r>
              <a:r>
                <a:rPr lang="en-US" sz="2000" dirty="0">
                  <a:solidFill>
                    <a:prstClr val="white"/>
                  </a:solidFill>
                  <a:latin typeface="Calibri" panose="020F0502020204030204"/>
                </a:rPr>
                <a:t> given a budget, consumers</a:t>
              </a: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 will always purchase the item with the greatest marginal utility per dollar of expenditure.</a:t>
              </a:r>
            </a:p>
          </p:txBody>
        </p:sp>
      </p:grpSp>
    </p:spTree>
    <p:extLst>
      <p:ext uri="{BB962C8B-B14F-4D97-AF65-F5344CB8AC3E}">
        <p14:creationId xmlns:p14="http://schemas.microsoft.com/office/powerpoint/2010/main" val="524152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Rule for Maximizing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1C5E605-DA51-4B36-B2F5-E7ACF147264E}"/>
              </a:ext>
            </a:extLst>
          </p:cNvPr>
          <p:cNvSpPr txBox="1"/>
          <p:nvPr/>
        </p:nvSpPr>
        <p:spPr>
          <a:xfrm>
            <a:off x="2192214" y="1607013"/>
            <a:ext cx="7807571" cy="1323439"/>
          </a:xfrm>
          <a:prstGeom prst="rect">
            <a:avLst/>
          </a:prstGeom>
          <a:solidFill>
            <a:srgbClr val="627981"/>
          </a:solidFill>
        </p:spPr>
        <p:txBody>
          <a:bodyPr wrap="square" rtlCol="0">
            <a:spAutoFit/>
          </a:bodyPr>
          <a:lstStyle/>
          <a:p>
            <a:pPr algn="ctr"/>
            <a:r>
              <a:rPr lang="en-US" sz="2000" dirty="0">
                <a:solidFill>
                  <a:schemeClr val="bg1"/>
                </a:solidFill>
              </a:rPr>
              <a:t>If you always choose the item with the greatest marginal utility per dollar spent, when your budget is exhausted, the utility-maximizing choice should occur where the marginal utility per dollar spent is the same for both goods.</a:t>
            </a:r>
          </a:p>
        </p:txBody>
      </p:sp>
      <p:pic>
        <p:nvPicPr>
          <p:cNvPr id="4" name="Picture 3" descr="M U sub 1 divided by P sub 1 equals M U sub 2 divided by P sub 2. Another way to write that is P sub 1 divided by P sub 2 equals M U sub 1 divided by M U sub 2.">
            <a:extLst>
              <a:ext uri="{FF2B5EF4-FFF2-40B4-BE49-F238E27FC236}">
                <a16:creationId xmlns:a16="http://schemas.microsoft.com/office/drawing/2014/main" id="{45F604DF-7407-9CF1-E2BE-88AFDF84EF61}"/>
              </a:ext>
            </a:extLst>
          </p:cNvPr>
          <p:cNvPicPr>
            <a:picLocks noChangeAspect="1"/>
          </p:cNvPicPr>
          <p:nvPr/>
        </p:nvPicPr>
        <p:blipFill>
          <a:blip r:embed="rId3"/>
          <a:stretch>
            <a:fillRect/>
          </a:stretch>
        </p:blipFill>
        <p:spPr>
          <a:xfrm>
            <a:off x="2377504" y="3712717"/>
            <a:ext cx="7436992" cy="1675433"/>
          </a:xfrm>
          <a:prstGeom prst="rect">
            <a:avLst/>
          </a:prstGeom>
        </p:spPr>
      </p:pic>
    </p:spTree>
    <p:extLst>
      <p:ext uri="{BB962C8B-B14F-4D97-AF65-F5344CB8AC3E}">
        <p14:creationId xmlns:p14="http://schemas.microsoft.com/office/powerpoint/2010/main" val="1394420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Lst>
          </p:cNvPr>
          <p:cNvSpPr txBox="1"/>
          <p:nvPr/>
        </p:nvSpPr>
        <p:spPr>
          <a:xfrm>
            <a:off x="1459469" y="1736076"/>
            <a:ext cx="9273061" cy="1323439"/>
          </a:xfrm>
          <a:prstGeom prst="rect">
            <a:avLst/>
          </a:prstGeom>
          <a:solidFill>
            <a:srgbClr val="627981"/>
          </a:solidFill>
        </p:spPr>
        <p:txBody>
          <a:bodyPr wrap="square" rtlCol="0" anchor="ctr">
            <a:spAutoFit/>
          </a:bodyPr>
          <a:lstStyle/>
          <a:p>
            <a:pPr algn="ctr"/>
            <a:r>
              <a:rPr lang="en-US" sz="2000" dirty="0">
                <a:solidFill>
                  <a:schemeClr val="bg1"/>
                </a:solidFill>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Tree>
    <p:extLst>
      <p:ext uri="{BB962C8B-B14F-4D97-AF65-F5344CB8AC3E}">
        <p14:creationId xmlns:p14="http://schemas.microsoft.com/office/powerpoint/2010/main" val="2572799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876082"/>
            <a:ext cx="9273061" cy="255454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tx1"/>
              </a:solidFill>
              <a:effectLst/>
              <a:uLnTx/>
              <a:uFillTx/>
              <a:latin typeface="+mn-lt"/>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Economic analysis of household behavior is based on the assumption that people seek the highest level of utility or satisfaction.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mn-lt"/>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bg1"/>
                </a:solidFill>
                <a:effectLst/>
                <a:uLnTx/>
                <a:uFillTx/>
                <a:latin typeface="+mn-lt"/>
                <a:ea typeface="+mn-ea"/>
                <a:cs typeface="+mn-cs"/>
              </a:rPr>
              <a:t>In general, greater consumption of a good brings higher total utility. However, the additional utility people receive from each unit of greater consumption tends to decline in a pattern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41788" y="1975519"/>
            <a:ext cx="9991093"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Changes in Income and Prices Affect Consumption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7343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614054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Changes in Income Affect Consumer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C896E5A-1A32-40BE-AB40-9228090EEAF9}"/>
              </a:ext>
            </a:extLst>
          </p:cNvPr>
          <p:cNvSpPr txBox="1"/>
          <p:nvPr/>
        </p:nvSpPr>
        <p:spPr>
          <a:xfrm>
            <a:off x="1979509" y="1552126"/>
            <a:ext cx="2824336" cy="440120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shifts the budget constraint to the right.</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26" name="Picture 2" descr="A graph of overnight stays and concert tickets. The budget constraint is shown shifting to the right.">
            <a:extLst>
              <a:ext uri="{FF2B5EF4-FFF2-40B4-BE49-F238E27FC236}">
                <a16:creationId xmlns:a16="http://schemas.microsoft.com/office/drawing/2014/main" id="{5CB0F65D-59C9-4B61-825A-8A59A14F7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7934" y="1552126"/>
            <a:ext cx="4850530" cy="452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993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Normal and Inferior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hen income rises, the most common reaction is to purchase more of both goods on the budget constrain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the most common reaction is to purchase more of both goods on the budget constraint.</a:t>
              </a:r>
            </a:p>
          </p:txBody>
        </p:sp>
      </p:grpSp>
      <p:grpSp>
        <p:nvGrpSpPr>
          <p:cNvPr id="12" name="Group 11" descr="Goods and services are normal goods when a rise in income leads to a rise in the quantity consumed of that good, and vice versa.">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and services are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rise in income leads to a rise in the quantity consumed of that good, and vice versa.</a:t>
              </a:r>
            </a:p>
          </p:txBody>
        </p:sp>
      </p:grpSp>
      <p:grpSp>
        <p:nvGrpSpPr>
          <p:cNvPr id="24" name="Group 23" descr="A rise in income could, however, cause consumption of one good to increase while consumption of the other good decline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rise in income could, however, cause consumption of one good to increase while consumption of the other good declines.</a:t>
              </a:r>
            </a:p>
          </p:txBody>
        </p:sp>
      </p:grpSp>
      <p:grpSp>
        <p:nvGrpSpPr>
          <p:cNvPr id="21" name="Group 20" descr="Goods where demand declines as income rises (or conversely, where the demand rises as income falls) are called inferior goods.">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where demand declines as income rises (or conversely, where the demand rises as income falls) are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150577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45714"/>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Price Changes Affect Consumer Choices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C896E5A-1A32-40BE-AB40-9228090EEAF9}"/>
              </a:ext>
            </a:extLst>
          </p:cNvPr>
          <p:cNvSpPr txBox="1"/>
          <p:nvPr/>
        </p:nvSpPr>
        <p:spPr>
          <a:xfrm>
            <a:off x="1173004" y="1768361"/>
            <a:ext cx="2824336" cy="409342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good means less of the good can be bought with any given budget.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good on the horizontal axis of a budget constraint has an increase in price, the budget constraint will shift inward from the vertical axis.</a:t>
            </a:r>
          </a:p>
        </p:txBody>
      </p:sp>
      <p:pic>
        <p:nvPicPr>
          <p:cNvPr id="3" name="Picture 2" descr="A graph with baseball bats labeled on the x-axis and cameras labeled on the y-axis. Arrows indicate an inward shift of the line indicating a shift of the budget constraint following an increase in the price of baseball bats.">
            <a:extLst>
              <a:ext uri="{FF2B5EF4-FFF2-40B4-BE49-F238E27FC236}">
                <a16:creationId xmlns:a16="http://schemas.microsoft.com/office/drawing/2014/main" id="{D8CB441F-4F04-49E3-8F0C-80FCCE1FB8DD}"/>
              </a:ext>
            </a:extLst>
          </p:cNvPr>
          <p:cNvPicPr>
            <a:picLocks noChangeAspect="1"/>
          </p:cNvPicPr>
          <p:nvPr/>
        </p:nvPicPr>
        <p:blipFill>
          <a:blip r:embed="rId3"/>
          <a:stretch>
            <a:fillRect/>
          </a:stretch>
        </p:blipFill>
        <p:spPr>
          <a:xfrm>
            <a:off x="4544675" y="1768360"/>
            <a:ext cx="6626278" cy="4093422"/>
          </a:xfrm>
          <a:prstGeom prst="rect">
            <a:avLst/>
          </a:prstGeom>
        </p:spPr>
      </p:pic>
    </p:spTree>
    <p:extLst>
      <p:ext uri="{BB962C8B-B14F-4D97-AF65-F5344CB8AC3E}">
        <p14:creationId xmlns:p14="http://schemas.microsoft.com/office/powerpoint/2010/main" val="3838624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Tree>
    <p:extLst>
      <p:ext uri="{BB962C8B-B14F-4D97-AF65-F5344CB8AC3E}">
        <p14:creationId xmlns:p14="http://schemas.microsoft.com/office/powerpoint/2010/main" val="7332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F1D7FB2-664B-41B9-A4CD-89D423E04E0F}"/>
              </a:ext>
              <a:ext uri="{C183D7F6-B498-43B3-948B-1728B52AA6E4}">
                <adec:decorative xmlns:adec="http://schemas.microsoft.com/office/drawing/2017/decorative" val="1"/>
              </a:ext>
            </a:extLst>
          </p:cNvPr>
          <p:cNvSpPr/>
          <p:nvPr/>
        </p:nvSpPr>
        <p:spPr>
          <a:xfrm>
            <a:off x="1459469" y="1776818"/>
            <a:ext cx="9273061" cy="36938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6" name="TextBox 5">
            <a:extLst>
              <a:ext uri="{FF2B5EF4-FFF2-40B4-BE49-F238E27FC236}">
                <a16:creationId xmlns:a16="http://schemas.microsoft.com/office/drawing/2014/main" id="{EC3146C1-81C6-4139-AC68-31D55CEF6DF0}"/>
              </a:ext>
            </a:extLst>
          </p:cNvPr>
          <p:cNvSpPr txBox="1"/>
          <p:nvPr/>
        </p:nvSpPr>
        <p:spPr>
          <a:xfrm>
            <a:off x="1491734" y="3645212"/>
            <a:ext cx="9208529" cy="132343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p:txBody>
      </p:sp>
    </p:spTree>
    <p:extLst>
      <p:ext uri="{BB962C8B-B14F-4D97-AF65-F5344CB8AC3E}">
        <p14:creationId xmlns:p14="http://schemas.microsoft.com/office/powerpoint/2010/main" val="1324908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Consumption Choices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a calculator laying on top of a spreadsheet with a pen to the side.">
            <a:extLst>
              <a:ext uri="{FF2B5EF4-FFF2-40B4-BE49-F238E27FC236}">
                <a16:creationId xmlns:a16="http://schemas.microsoft.com/office/drawing/2014/main" id="{D74FA4C2-4F1B-4B10-8D01-4FFBB21AA8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824" y="1285050"/>
            <a:ext cx="5414351" cy="357101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BA1613B-4FD4-4AE6-8FFB-1A1AD1551B09}"/>
              </a:ext>
            </a:extLst>
          </p:cNvPr>
          <p:cNvSpPr txBox="1"/>
          <p:nvPr/>
        </p:nvSpPr>
        <p:spPr>
          <a:xfrm>
            <a:off x="2096771" y="4995687"/>
            <a:ext cx="7998448" cy="1384995"/>
          </a:xfrm>
          <a:prstGeom prst="rect">
            <a:avLst/>
          </a:prstGeom>
          <a:solidFill>
            <a:srgbClr val="627981"/>
          </a:solidFill>
        </p:spPr>
        <p:txBody>
          <a:bodyPr wrap="square" rtlCol="0">
            <a:spAutoFit/>
          </a:bodyPr>
          <a:lstStyle/>
          <a:p>
            <a:pPr algn="ctr"/>
            <a:r>
              <a:rPr lang="en-US" sz="2100" dirty="0">
                <a:solidFill>
                  <a:schemeClr val="bg1"/>
                </a:solidFill>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Substitution and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typical response to higher prices is that a person chooses to consume less of the product with the higher price. This occurs for two reasons, and both effects can occur simultaneously.">
            <a:extLst>
              <a:ext uri="{FF2B5EF4-FFF2-40B4-BE49-F238E27FC236}">
                <a16:creationId xmlns:a16="http://schemas.microsoft.com/office/drawing/2014/main" id="{47285EE7-D060-4635-A16E-9D51EC1088A8}"/>
              </a:ext>
            </a:extLst>
          </p:cNvPr>
          <p:cNvGrpSpPr/>
          <p:nvPr/>
        </p:nvGrpSpPr>
        <p:grpSpPr>
          <a:xfrm>
            <a:off x="2066923" y="1579841"/>
            <a:ext cx="8058154" cy="1080352"/>
            <a:chOff x="542923" y="1736761"/>
            <a:chExt cx="8058154" cy="1080352"/>
          </a:xfrm>
          <a:solidFill>
            <a:srgbClr val="627981"/>
          </a:solidFill>
        </p:grpSpPr>
        <p:sp>
          <p:nvSpPr>
            <p:cNvPr id="8" name="Rectangle 7">
              <a:extLst>
                <a:ext uri="{FF2B5EF4-FFF2-40B4-BE49-F238E27FC236}">
                  <a16:creationId xmlns:a16="http://schemas.microsoft.com/office/drawing/2014/main" id="{5E8FA9D3-7DB0-453F-ADB9-280A75CA8153}"/>
                </a:ext>
              </a:extLst>
            </p:cNvPr>
            <p:cNvSpPr/>
            <p:nvPr/>
          </p:nvSpPr>
          <p:spPr>
            <a:xfrm>
              <a:off x="542923" y="1736761"/>
              <a:ext cx="8058154" cy="10803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A36A3FF-9916-4DAB-BEC1-91C1E7790858}"/>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typical response to higher prices is that a person chooses to consume less of the product with the higher price. This occurs for two reasons, and both effects can occur simultaneously.</a:t>
              </a:r>
            </a:p>
          </p:txBody>
        </p:sp>
      </p:grpSp>
      <p:sp>
        <p:nvSpPr>
          <p:cNvPr id="3" name="TextBox 2">
            <a:extLst>
              <a:ext uri="{FF2B5EF4-FFF2-40B4-BE49-F238E27FC236}">
                <a16:creationId xmlns:a16="http://schemas.microsoft.com/office/drawing/2014/main" id="{B24558C2-92E1-4505-A208-471B04AD70F6}"/>
              </a:ext>
            </a:extLst>
          </p:cNvPr>
          <p:cNvSpPr txBox="1"/>
          <p:nvPr/>
        </p:nvSpPr>
        <p:spPr>
          <a:xfrm>
            <a:off x="2727434"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Substitution Effect</a:t>
            </a:r>
          </a:p>
        </p:txBody>
      </p:sp>
      <p:sp>
        <p:nvSpPr>
          <p:cNvPr id="2" name="Rectangle 1">
            <a:extLst>
              <a:ext uri="{FF2B5EF4-FFF2-40B4-BE49-F238E27FC236}">
                <a16:creationId xmlns:a16="http://schemas.microsoft.com/office/drawing/2014/main" id="{97248033-B4E3-467F-B60B-5EC023662539}"/>
              </a:ext>
            </a:extLst>
          </p:cNvPr>
          <p:cNvSpPr/>
          <p:nvPr/>
        </p:nvSpPr>
        <p:spPr>
          <a:xfrm>
            <a:off x="1553498" y="3896306"/>
            <a:ext cx="4345858"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When a price changes and consumers have an incentive to substitute some of the good with a relatively lower-priced good.</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0DB496F-FE1E-4439-B1C2-FB10E2B4691B}"/>
              </a:ext>
            </a:extLst>
          </p:cNvPr>
          <p:cNvSpPr txBox="1"/>
          <p:nvPr/>
        </p:nvSpPr>
        <p:spPr>
          <a:xfrm>
            <a:off x="7392502"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Income Effect</a:t>
            </a:r>
          </a:p>
        </p:txBody>
      </p:sp>
      <p:sp>
        <p:nvSpPr>
          <p:cNvPr id="6" name="Rectangle 5">
            <a:extLst>
              <a:ext uri="{FF2B5EF4-FFF2-40B4-BE49-F238E27FC236}">
                <a16:creationId xmlns:a16="http://schemas.microsoft.com/office/drawing/2014/main" id="{93A96AA5-1F80-4BFF-BE38-20DB1CA98D40}"/>
              </a:ext>
            </a:extLst>
          </p:cNvPr>
          <p:cNvSpPr/>
          <p:nvPr/>
        </p:nvSpPr>
        <p:spPr>
          <a:xfrm>
            <a:off x="6292646" y="3896306"/>
            <a:ext cx="4375355"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means the buying power of income has been reduced (even though actual income has not changed), which leads to buying less of the good.</a:t>
            </a:r>
          </a:p>
        </p:txBody>
      </p:sp>
    </p:spTree>
    <p:extLst>
      <p:ext uri="{BB962C8B-B14F-4D97-AF65-F5344CB8AC3E}">
        <p14:creationId xmlns:p14="http://schemas.microsoft.com/office/powerpoint/2010/main" val="1041497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Foundations of Demand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hanges in the price of a good lead the budget constraint to rotate.">
            <a:extLst>
              <a:ext uri="{FF2B5EF4-FFF2-40B4-BE49-F238E27FC236}">
                <a16:creationId xmlns:a16="http://schemas.microsoft.com/office/drawing/2014/main" id="{81BAE3D4-30CE-4A72-AF07-55CC4AD7DD5C}"/>
              </a:ext>
            </a:extLst>
          </p:cNvPr>
          <p:cNvGrpSpPr/>
          <p:nvPr/>
        </p:nvGrpSpPr>
        <p:grpSpPr>
          <a:xfrm>
            <a:off x="2045107" y="1502254"/>
            <a:ext cx="4827641" cy="916477"/>
            <a:chOff x="542920" y="1736762"/>
            <a:chExt cx="8058157" cy="66634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2"/>
              <a:ext cx="8058154" cy="666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0" y="1801219"/>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price of a good lead the budget constraint to rotate. </a:t>
              </a:r>
            </a:p>
          </p:txBody>
        </p:sp>
      </p:grpSp>
      <p:grpSp>
        <p:nvGrpSpPr>
          <p:cNvPr id="12" name="Group 11" descr="Budget constraint rotations mean that when individuals are seeking their highest utility, the quantity demanded of that good will change.">
            <a:extLst>
              <a:ext uri="{FF2B5EF4-FFF2-40B4-BE49-F238E27FC236}">
                <a16:creationId xmlns:a16="http://schemas.microsoft.com/office/drawing/2014/main" id="{8A8435D6-D374-4E5A-AF38-3D49C4E43E82}"/>
              </a:ext>
            </a:extLst>
          </p:cNvPr>
          <p:cNvGrpSpPr/>
          <p:nvPr/>
        </p:nvGrpSpPr>
        <p:grpSpPr>
          <a:xfrm>
            <a:off x="2045106" y="2614852"/>
            <a:ext cx="4827639" cy="1384773"/>
            <a:chOff x="542920" y="1782589"/>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0" y="178258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2" y="179687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constraint rotations mean that when individuals are seeking their highest utility, the quantity demanded of that good will change.</a:t>
              </a:r>
            </a:p>
          </p:txBody>
        </p:sp>
      </p:grpSp>
      <p:grpSp>
        <p:nvGrpSpPr>
          <p:cNvPr id="24" name="Group 23" descr="In this way, the logical foundations of demand curves are based on the underlying idea of individuals seeking utility.">
            <a:extLst>
              <a:ext uri="{FF2B5EF4-FFF2-40B4-BE49-F238E27FC236}">
                <a16:creationId xmlns:a16="http://schemas.microsoft.com/office/drawing/2014/main" id="{5A3232CA-D39A-4A32-A38E-6129AB1A380C}"/>
              </a:ext>
            </a:extLst>
          </p:cNvPr>
          <p:cNvGrpSpPr/>
          <p:nvPr/>
        </p:nvGrpSpPr>
        <p:grpSpPr>
          <a:xfrm>
            <a:off x="2045107" y="4195746"/>
            <a:ext cx="4827639" cy="1437969"/>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3676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way, the logical foundations of demand curves are based on the underlying idea of individuals seeking utility.</a:t>
              </a:r>
            </a:p>
          </p:txBody>
        </p:sp>
      </p:grpSp>
      <p:pic>
        <p:nvPicPr>
          <p:cNvPr id="3" name="Picture 2" descr="Two graphs showing how budget constraints influence the demand curve. The top graph, labeled a, is a budget constraint diagram for housing and &quot;everything else&quot;. The bottom graph, labeled b, derives a demand curve for housing. Dashed lines extend from the points on Graph a to points on Graph b to demonstrate the quantity of housing is the same.&#10;">
            <a:extLst>
              <a:ext uri="{FF2B5EF4-FFF2-40B4-BE49-F238E27FC236}">
                <a16:creationId xmlns:a16="http://schemas.microsoft.com/office/drawing/2014/main" id="{6D1F4165-6948-411F-8027-0BBBD465C0E3}"/>
              </a:ext>
            </a:extLst>
          </p:cNvPr>
          <p:cNvPicPr>
            <a:picLocks noChangeAspect="1"/>
          </p:cNvPicPr>
          <p:nvPr/>
        </p:nvPicPr>
        <p:blipFill>
          <a:blip r:embed="rId3"/>
          <a:stretch>
            <a:fillRect/>
          </a:stretch>
        </p:blipFill>
        <p:spPr>
          <a:xfrm>
            <a:off x="7415599" y="1236882"/>
            <a:ext cx="2895214" cy="5391865"/>
          </a:xfrm>
          <a:prstGeom prst="rect">
            <a:avLst/>
          </a:prstGeom>
        </p:spPr>
      </p:pic>
    </p:spTree>
    <p:extLst>
      <p:ext uri="{BB962C8B-B14F-4D97-AF65-F5344CB8AC3E}">
        <p14:creationId xmlns:p14="http://schemas.microsoft.com/office/powerpoint/2010/main" val="2116531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Applications in Government and Business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budget constraint framework for making utility-maximizing choices offers a reminder that people can react to a change in price or income in a range of different ways.">
            <a:extLst>
              <a:ext uri="{FF2B5EF4-FFF2-40B4-BE49-F238E27FC236}">
                <a16:creationId xmlns:a16="http://schemas.microsoft.com/office/drawing/2014/main" id="{81BAE3D4-30CE-4A72-AF07-55CC4AD7DD5C}"/>
              </a:ext>
            </a:extLst>
          </p:cNvPr>
          <p:cNvGrpSpPr/>
          <p:nvPr/>
        </p:nvGrpSpPr>
        <p:grpSpPr>
          <a:xfrm>
            <a:off x="2116026" y="1533615"/>
            <a:ext cx="7959948" cy="1015663"/>
            <a:chOff x="542922" y="1736761"/>
            <a:chExt cx="8058155" cy="10156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156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36761"/>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for making utility-maximizing choices offers a reminder that people can react to a change in price or income in a range of different ways. </a:t>
              </a:r>
            </a:p>
          </p:txBody>
        </p:sp>
      </p:grpSp>
      <p:sp>
        <p:nvSpPr>
          <p:cNvPr id="2" name="Rectangle 1">
            <a:extLst>
              <a:ext uri="{FF2B5EF4-FFF2-40B4-BE49-F238E27FC236}">
                <a16:creationId xmlns:a16="http://schemas.microsoft.com/office/drawing/2014/main" id="{D98CCA4E-6143-4BB9-8AD2-E0485F36868A}"/>
              </a:ext>
            </a:extLst>
          </p:cNvPr>
          <p:cNvSpPr/>
          <p:nvPr/>
        </p:nvSpPr>
        <p:spPr>
          <a:xfrm>
            <a:off x="211602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Higher prices for natural gas and electricity due to Hurricanes Katrina and Rita</a:t>
            </a:r>
          </a:p>
        </p:txBody>
      </p:sp>
      <p:cxnSp>
        <p:nvCxnSpPr>
          <p:cNvPr id="4" name="Straight Connector 3" descr="leads to">
            <a:extLst>
              <a:ext uri="{FF2B5EF4-FFF2-40B4-BE49-F238E27FC236}">
                <a16:creationId xmlns:a16="http://schemas.microsoft.com/office/drawing/2014/main" id="{9F0A2D3D-97B3-446A-B42F-8C1B02A54377}"/>
              </a:ext>
            </a:extLst>
          </p:cNvPr>
          <p:cNvCxnSpPr>
            <a:stCxn id="2" idx="2"/>
            <a:endCxn id="15" idx="0"/>
          </p:cNvCxnSpPr>
          <p:nvPr/>
        </p:nvCxnSpPr>
        <p:spPr>
          <a:xfrm flipH="1">
            <a:off x="3784626" y="3960606"/>
            <a:ext cx="1" cy="193922"/>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43F03A2D-1CC7-4EDB-85C3-0AC39ACE60B7}"/>
              </a:ext>
            </a:extLst>
          </p:cNvPr>
          <p:cNvSpPr/>
          <p:nvPr/>
        </p:nvSpPr>
        <p:spPr>
          <a:xfrm>
            <a:off x="211602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Many people turned down their thermostats and decreased energy consumption.</a:t>
            </a:r>
          </a:p>
        </p:txBody>
      </p:sp>
      <p:cxnSp>
        <p:nvCxnSpPr>
          <p:cNvPr id="6" name="Straight Connector 5" descr="leads to">
            <a:extLst>
              <a:ext uri="{FF2B5EF4-FFF2-40B4-BE49-F238E27FC236}">
                <a16:creationId xmlns:a16="http://schemas.microsoft.com/office/drawing/2014/main" id="{B45954F0-EA4E-427C-A796-704F09E0ED1D}"/>
              </a:ext>
            </a:extLst>
          </p:cNvPr>
          <p:cNvCxnSpPr>
            <a:stCxn id="15" idx="2"/>
            <a:endCxn id="16" idx="0"/>
          </p:cNvCxnSpPr>
          <p:nvPr/>
        </p:nvCxnSpPr>
        <p:spPr>
          <a:xfrm flipH="1">
            <a:off x="378462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7631CD2C-6112-4F06-97EE-E31315B6B3A3}"/>
              </a:ext>
            </a:extLst>
          </p:cNvPr>
          <p:cNvSpPr/>
          <p:nvPr/>
        </p:nvSpPr>
        <p:spPr>
          <a:xfrm>
            <a:off x="211602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People also adjusted their consumption of other goods.</a:t>
            </a:r>
          </a:p>
        </p:txBody>
      </p:sp>
      <p:sp>
        <p:nvSpPr>
          <p:cNvPr id="17" name="Rectangle 16">
            <a:extLst>
              <a:ext uri="{FF2B5EF4-FFF2-40B4-BE49-F238E27FC236}">
                <a16:creationId xmlns:a16="http://schemas.microsoft.com/office/drawing/2014/main" id="{354FCB1C-5404-4558-A6F9-50ABBFAC93C4}"/>
              </a:ext>
            </a:extLst>
          </p:cNvPr>
          <p:cNvSpPr/>
          <p:nvPr/>
        </p:nvSpPr>
        <p:spPr>
          <a:xfrm>
            <a:off x="673877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Taxes on alcohol</a:t>
            </a:r>
          </a:p>
        </p:txBody>
      </p:sp>
      <p:cxnSp>
        <p:nvCxnSpPr>
          <p:cNvPr id="8" name="Straight Connector 7" descr="leads to">
            <a:extLst>
              <a:ext uri="{FF2B5EF4-FFF2-40B4-BE49-F238E27FC236}">
                <a16:creationId xmlns:a16="http://schemas.microsoft.com/office/drawing/2014/main" id="{D7E7220A-1521-4070-A81A-F38A39E7F524}"/>
              </a:ext>
            </a:extLst>
          </p:cNvPr>
          <p:cNvCxnSpPr>
            <a:stCxn id="17" idx="2"/>
            <a:endCxn id="18" idx="0"/>
          </p:cNvCxnSpPr>
          <p:nvPr/>
        </p:nvCxnSpPr>
        <p:spPr>
          <a:xfrm flipH="1">
            <a:off x="8407376" y="3960606"/>
            <a:ext cx="1" cy="193922"/>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95BBBB8B-1046-407B-857A-A3D82602263A}"/>
              </a:ext>
            </a:extLst>
          </p:cNvPr>
          <p:cNvSpPr/>
          <p:nvPr/>
        </p:nvSpPr>
        <p:spPr>
          <a:xfrm>
            <a:off x="673877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a tax increases the price of alcohol, many people decrease their consumption of alcohol.</a:t>
            </a:r>
          </a:p>
        </p:txBody>
      </p:sp>
      <p:cxnSp>
        <p:nvCxnSpPr>
          <p:cNvPr id="21" name="Straight Connector 20" descr="leads to">
            <a:extLst>
              <a:ext uri="{FF2B5EF4-FFF2-40B4-BE49-F238E27FC236}">
                <a16:creationId xmlns:a16="http://schemas.microsoft.com/office/drawing/2014/main" id="{912F3BC9-0282-42A1-B607-651C293701B0}"/>
              </a:ext>
            </a:extLst>
          </p:cNvPr>
          <p:cNvCxnSpPr>
            <a:stCxn id="18" idx="2"/>
            <a:endCxn id="19" idx="0"/>
          </p:cNvCxnSpPr>
          <p:nvPr/>
        </p:nvCxnSpPr>
        <p:spPr>
          <a:xfrm flipH="1">
            <a:off x="840737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84B9EED-2620-49A8-89C3-6820FDF967A6}"/>
              </a:ext>
            </a:extLst>
          </p:cNvPr>
          <p:cNvSpPr/>
          <p:nvPr/>
        </p:nvSpPr>
        <p:spPr>
          <a:xfrm>
            <a:off x="673877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may decrease their purchases of other goods and services due to the income effect.</a:t>
            </a:r>
          </a:p>
        </p:txBody>
      </p:sp>
    </p:spTree>
    <p:extLst>
      <p:ext uri="{BB962C8B-B14F-4D97-AF65-F5344CB8AC3E}">
        <p14:creationId xmlns:p14="http://schemas.microsoft.com/office/powerpoint/2010/main" val="3617057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Unifying Power of the Utility-Maximizing Budget Set Framework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n interaction between prices, budget constraints, and personal preferences determines household choice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interaction between prices, budget constraints, and personal preferences determines household choices.</a:t>
              </a:r>
            </a:p>
          </p:txBody>
        </p:sp>
      </p:grpSp>
      <p:grpSp>
        <p:nvGrpSpPr>
          <p:cNvPr id="12" name="Group 11" descr="The flexible and powerful terminology of utility-maximization gives economists a vocabulary for bringing these elements together.">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flexible and powerful terminology of utility-maximization gives economists a vocabulary for bringing these elements together.</a:t>
              </a:r>
            </a:p>
          </p:txBody>
        </p:sp>
      </p:grpSp>
      <p:grpSp>
        <p:nvGrpSpPr>
          <p:cNvPr id="24" name="Group 23" descr="Not even economists believe people constantly measure their utility before making decision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even economists believe people constantly measure their utility before making decisions.</a:t>
              </a:r>
            </a:p>
          </p:txBody>
        </p:sp>
      </p:grpSp>
      <p:grpSp>
        <p:nvGrpSpPr>
          <p:cNvPr id="15" name="Group 14" descr="However, economists do believe that people often decide to try a little less of one thing and a little more of another to maximize satisfaction.">
            <a:extLst>
              <a:ext uri="{FF2B5EF4-FFF2-40B4-BE49-F238E27FC236}">
                <a16:creationId xmlns:a16="http://schemas.microsoft.com/office/drawing/2014/main" id="{43656160-F3AA-4DFC-929D-8C788E1CB1FF}"/>
              </a:ext>
            </a:extLst>
          </p:cNvPr>
          <p:cNvGrpSpPr/>
          <p:nvPr/>
        </p:nvGrpSpPr>
        <p:grpSpPr>
          <a:xfrm>
            <a:off x="2066922" y="435304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788ABC-A6E5-4CAE-BB6D-90D17D2E4B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E4024A-A609-4701-AF00-74D0E8C2743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economists do believe that people often decide to try a little less of one thing and a little more of another to maximize satisfaction. </a:t>
              </a:r>
            </a:p>
          </p:txBody>
        </p:sp>
      </p:grpSp>
    </p:spTree>
    <p:extLst>
      <p:ext uri="{BB962C8B-B14F-4D97-AF65-F5344CB8AC3E}">
        <p14:creationId xmlns:p14="http://schemas.microsoft.com/office/powerpoint/2010/main" val="1167801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suggests that when income or price changes, a range of responses are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households will demand a higher quantity of normal goods but a lower quantity of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price of a good rises, households will typically demand less of that good—but whether they will demand a much lower quantity or only a slightly lower quantity will depend on personal preferences.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for one good can lead to more or less demand for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093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011144"/>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Behavioral Economics: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Alternative Framework for Consumer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8055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p:cNvSpPr>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9859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Economics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7231D2D-431A-4C7F-B497-15185B0761E6}"/>
              </a:ext>
            </a:extLst>
          </p:cNvPr>
          <p:cNvSpPr txBox="1"/>
          <p:nvPr/>
        </p:nvSpPr>
        <p:spPr>
          <a:xfrm>
            <a:off x="2412131" y="2141366"/>
            <a:ext cx="2192139" cy="646331"/>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Rationality</a:t>
            </a:r>
          </a:p>
        </p:txBody>
      </p:sp>
      <p:cxnSp>
        <p:nvCxnSpPr>
          <p:cNvPr id="4" name="Straight Arrow Connector 3" descr="is">
            <a:extLst>
              <a:ext uri="{FF2B5EF4-FFF2-40B4-BE49-F238E27FC236}">
                <a16:creationId xmlns:a16="http://schemas.microsoft.com/office/drawing/2014/main" id="{2F1189C4-A91E-4A2E-9837-7956D810A37A}"/>
              </a:ext>
            </a:extLst>
          </p:cNvPr>
          <p:cNvCxnSpPr>
            <a:cxnSpLocks/>
            <a:stCxn id="2" idx="3"/>
            <a:endCxn id="5" idx="1"/>
          </p:cNvCxnSpPr>
          <p:nvPr/>
        </p:nvCxnSpPr>
        <p:spPr>
          <a:xfrm>
            <a:off x="4604270" y="2464532"/>
            <a:ext cx="1398326"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B45357E-8C9A-40BE-BE71-C6651097943E}"/>
              </a:ext>
            </a:extLst>
          </p:cNvPr>
          <p:cNvSpPr txBox="1"/>
          <p:nvPr/>
        </p:nvSpPr>
        <p:spPr>
          <a:xfrm>
            <a:off x="6002596" y="1679702"/>
            <a:ext cx="4213122" cy="156966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consistent and informed decisions that are in people’s best interest</a:t>
            </a:r>
          </a:p>
        </p:txBody>
      </p:sp>
      <p:pic>
        <p:nvPicPr>
          <p:cNvPr id="7" name="Graphic 6">
            <a:extLst>
              <a:ext uri="{FF2B5EF4-FFF2-40B4-BE49-F238E27FC236}">
                <a16:creationId xmlns:a16="http://schemas.microsoft.com/office/drawing/2014/main" id="{C1EAE5EF-A104-461C-BB18-328C7ACEA93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002161" y="3572528"/>
            <a:ext cx="2187677" cy="21876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 Psychology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141D261-B373-4463-8845-63CA1D733C64}"/>
              </a:ext>
            </a:extLst>
          </p:cNvPr>
          <p:cNvSpPr/>
          <p:nvPr/>
        </p:nvSpPr>
        <p:spPr>
          <a:xfrm>
            <a:off x="1135892" y="1700669"/>
            <a:ext cx="9920216" cy="584775"/>
          </a:xfrm>
          <a:prstGeom prst="rect">
            <a:avLst/>
          </a:prstGeom>
          <a:solidFill>
            <a:srgbClr val="62798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Understanding decision-making by integrating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psychology</a:t>
            </a:r>
          </a:p>
        </p:txBody>
      </p:sp>
      <p:pic>
        <p:nvPicPr>
          <p:cNvPr id="6" name="Graphic 5">
            <a:extLst>
              <a:ext uri="{FF2B5EF4-FFF2-40B4-BE49-F238E27FC236}">
                <a16:creationId xmlns:a16="http://schemas.microsoft.com/office/drawing/2014/main" id="{9BAC7CFB-0076-410C-A7BF-521AC84F960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27905" y="3089212"/>
            <a:ext cx="1966335" cy="1966335"/>
          </a:xfrm>
          <a:prstGeom prst="rect">
            <a:avLst/>
          </a:prstGeom>
        </p:spPr>
      </p:pic>
      <p:pic>
        <p:nvPicPr>
          <p:cNvPr id="4" name="Graphic 3">
            <a:extLst>
              <a:ext uri="{FF2B5EF4-FFF2-40B4-BE49-F238E27FC236}">
                <a16:creationId xmlns:a16="http://schemas.microsoft.com/office/drawing/2014/main" id="{D55C854C-6E74-4EE0-9FC6-0B4B1FB2EBF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92328" y="2848204"/>
            <a:ext cx="2207343" cy="2207343"/>
          </a:xfrm>
          <a:prstGeom prst="rect">
            <a:avLst/>
          </a:prstGeom>
        </p:spPr>
      </p:pic>
      <p:pic>
        <p:nvPicPr>
          <p:cNvPr id="8" name="Graphic 7">
            <a:extLst>
              <a:ext uri="{FF2B5EF4-FFF2-40B4-BE49-F238E27FC236}">
                <a16:creationId xmlns:a16="http://schemas.microsoft.com/office/drawing/2014/main" id="{26A6211E-7B7A-4B42-BC9E-D4584D0A2EE7}"/>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7760" y="3089212"/>
            <a:ext cx="1966335" cy="196633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eople sometimes make decisions that seem irrational and not in their best interes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sometimes make decisions that seem irrational and not in their best interest. </a:t>
              </a:r>
            </a:p>
          </p:txBody>
        </p:sp>
      </p:grpSp>
      <p:grpSp>
        <p:nvGrpSpPr>
          <p:cNvPr id="12" name="Group 11" descr="Their decisions can seem inconsistent from one day to another, and sometimes, people deliberately ignore ways to save money and tim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Their decisions can seem inconsistent from one day to another, and sometimes, people deliberately ignore ways to save money and time.</a:t>
              </a:r>
            </a:p>
          </p:txBody>
        </p:sp>
      </p:grpSp>
      <p:grpSp>
        <p:nvGrpSpPr>
          <p:cNvPr id="24" name="Group 23" descr="Traditional economics assumes that people take all available information and make decisions that are in their best interes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 assumes that people take all available information and make decisions that are in their best interest.</a:t>
              </a:r>
            </a:p>
          </p:txBody>
        </p:sp>
      </p:grpSp>
      <p:grpSp>
        <p:nvGrpSpPr>
          <p:cNvPr id="21" name="Group 20" descr="Behavioral economists argue that the traditional method omits something important: people's state of mind.">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argue that the traditional method omits something important: people's state of mind.</a:t>
              </a:r>
            </a:p>
          </p:txBody>
        </p:sp>
      </p:grpSp>
      <p:grpSp>
        <p:nvGrpSpPr>
          <p:cNvPr id="16" name="Group 15" descr="Behavioral economics seeks to enrich our understanding of decision-making by integrating the insights of psychology into economics.">
            <a:extLst>
              <a:ext uri="{FF2B5EF4-FFF2-40B4-BE49-F238E27FC236}">
                <a16:creationId xmlns:a16="http://schemas.microsoft.com/office/drawing/2014/main" id="{215F5484-2D80-4977-9B7B-3DFC9CDFA62B}"/>
              </a:ext>
            </a:extLst>
          </p:cNvPr>
          <p:cNvGrpSpPr/>
          <p:nvPr/>
        </p:nvGrpSpPr>
        <p:grpSpPr>
          <a:xfrm>
            <a:off x="2066922" y="527815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7C61B3-B053-4591-94DF-77078EFEF2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CEB34EA-40C8-41DE-94B0-1D9B650374C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seeks to enrich our understanding of decision-making by integrating the insights of psychology into economics.</a:t>
              </a:r>
            </a:p>
          </p:txBody>
        </p:sp>
      </p:grpSp>
    </p:spTree>
    <p:extLst>
      <p:ext uri="{BB962C8B-B14F-4D97-AF65-F5344CB8AC3E}">
        <p14:creationId xmlns:p14="http://schemas.microsoft.com/office/powerpoint/2010/main" val="841542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BF70A03-4914-4569-B5A2-16B268E67C59}"/>
              </a:ext>
              <a:ext uri="{C183D7F6-B498-43B3-948B-1728B52AA6E4}">
                <adec:decorative xmlns:adec="http://schemas.microsoft.com/office/drawing/2017/decorative" val="1"/>
              </a:ext>
            </a:extLst>
          </p:cNvPr>
          <p:cNvSpPr/>
          <p:nvPr/>
        </p:nvSpPr>
        <p:spPr>
          <a:xfrm>
            <a:off x="2066922" y="158091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32FC9855-1125-4A7B-8BB1-E729FD237B29}"/>
              </a:ext>
            </a:extLst>
          </p:cNvPr>
          <p:cNvSpPr txBox="1"/>
          <p:nvPr/>
        </p:nvSpPr>
        <p:spPr>
          <a:xfrm>
            <a:off x="2192212" y="1614500"/>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investigates how given dollar amounts can mean different things to individuals depending on the situation.</a:t>
            </a:r>
          </a:p>
        </p:txBody>
      </p:sp>
      <p:sp>
        <p:nvSpPr>
          <p:cNvPr id="3" name="Rectangle 2">
            <a:extLst>
              <a:ext uri="{FF2B5EF4-FFF2-40B4-BE49-F238E27FC236}">
                <a16:creationId xmlns:a16="http://schemas.microsoft.com/office/drawing/2014/main" id="{FE4CA1C1-7B97-426E-9695-F8785C077EB0}"/>
              </a:ext>
            </a:extLst>
          </p:cNvPr>
          <p:cNvSpPr/>
          <p:nvPr/>
        </p:nvSpPr>
        <p:spPr>
          <a:xfrm>
            <a:off x="2066922" y="2498986"/>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a:t>
            </a:r>
          </a:p>
        </p:txBody>
      </p:sp>
      <p:grpSp>
        <p:nvGrpSpPr>
          <p:cNvPr id="14" name="Group 13" descr="If you lose a $10 bill today and also receive an extra $10 in your paycheck, you should feel perfectly neutral.">
            <a:extLst>
              <a:ext uri="{FF2B5EF4-FFF2-40B4-BE49-F238E27FC236}">
                <a16:creationId xmlns:a16="http://schemas.microsoft.com/office/drawing/2014/main" id="{E9A98924-2AE1-43B7-8938-B04B88613A45}"/>
              </a:ext>
            </a:extLst>
          </p:cNvPr>
          <p:cNvGrpSpPr/>
          <p:nvPr/>
        </p:nvGrpSpPr>
        <p:grpSpPr>
          <a:xfrm>
            <a:off x="4133845" y="2498987"/>
            <a:ext cx="5991230" cy="930166"/>
            <a:chOff x="542923" y="1736761"/>
            <a:chExt cx="8058154" cy="806935"/>
          </a:xfrm>
          <a:solidFill>
            <a:srgbClr val="627981"/>
          </a:solidFill>
        </p:grpSpPr>
        <p:sp>
          <p:nvSpPr>
            <p:cNvPr id="15" name="Rectangle 14">
              <a:extLst>
                <a:ext uri="{FF2B5EF4-FFF2-40B4-BE49-F238E27FC236}">
                  <a16:creationId xmlns:a16="http://schemas.microsoft.com/office/drawing/2014/main" id="{AB664B27-53C1-4ABC-A180-1CEA63E5F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22F9C64-0B85-433A-80A3-5DEA1A0446E4}"/>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should feel perfectly neutral.</a:t>
              </a:r>
            </a:p>
          </p:txBody>
        </p:sp>
      </p:grpSp>
      <p:sp>
        <p:nvSpPr>
          <p:cNvPr id="17" name="Rectangle 16">
            <a:extLst>
              <a:ext uri="{FF2B5EF4-FFF2-40B4-BE49-F238E27FC236}">
                <a16:creationId xmlns:a16="http://schemas.microsoft.com/office/drawing/2014/main" id="{904D3929-0A66-454C-BA28-1B6B14106E70}"/>
              </a:ext>
            </a:extLst>
          </p:cNvPr>
          <p:cNvSpPr/>
          <p:nvPr/>
        </p:nvSpPr>
        <p:spPr>
          <a:xfrm>
            <a:off x="2066922" y="3539987"/>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a:t>
            </a:r>
          </a:p>
        </p:txBody>
      </p:sp>
      <p:grpSp>
        <p:nvGrpSpPr>
          <p:cNvPr id="18" name="Group 17" descr="If you lose a $10 bill today and also receive an extra $10 in your paycheck, you will still feel negative emotion.">
            <a:extLst>
              <a:ext uri="{FF2B5EF4-FFF2-40B4-BE49-F238E27FC236}">
                <a16:creationId xmlns:a16="http://schemas.microsoft.com/office/drawing/2014/main" id="{077BFA14-577A-4450-A758-8477E0375726}"/>
              </a:ext>
            </a:extLst>
          </p:cNvPr>
          <p:cNvGrpSpPr/>
          <p:nvPr/>
        </p:nvGrpSpPr>
        <p:grpSpPr>
          <a:xfrm>
            <a:off x="4133845" y="3539988"/>
            <a:ext cx="5991230" cy="930166"/>
            <a:chOff x="542923" y="1736761"/>
            <a:chExt cx="8058154" cy="806935"/>
          </a:xfrm>
          <a:solidFill>
            <a:srgbClr val="627981"/>
          </a:solidFill>
        </p:grpSpPr>
        <p:sp>
          <p:nvSpPr>
            <p:cNvPr id="19" name="Rectangle 18">
              <a:extLst>
                <a:ext uri="{FF2B5EF4-FFF2-40B4-BE49-F238E27FC236}">
                  <a16:creationId xmlns:a16="http://schemas.microsoft.com/office/drawing/2014/main" id="{B352B6C2-84E4-4F5B-A351-99019D73F0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6A0490F-859C-462A-B969-BD40EF1F70F7}"/>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will still feel negative emotion.</a:t>
              </a:r>
            </a:p>
          </p:txBody>
        </p:sp>
      </p:grpSp>
      <p:sp>
        <p:nvSpPr>
          <p:cNvPr id="23" name="Rectangle 22">
            <a:extLst>
              <a:ext uri="{FF2B5EF4-FFF2-40B4-BE49-F238E27FC236}">
                <a16:creationId xmlns:a16="http://schemas.microsoft.com/office/drawing/2014/main" id="{50EF3702-E6B6-4954-83AD-AD98A02E28DF}"/>
              </a:ext>
              <a:ext uri="{C183D7F6-B498-43B3-948B-1728B52AA6E4}">
                <adec:decorative xmlns:adec="http://schemas.microsoft.com/office/drawing/2017/decorative" val="1"/>
              </a:ext>
            </a:extLst>
          </p:cNvPr>
          <p:cNvSpPr/>
          <p:nvPr/>
        </p:nvSpPr>
        <p:spPr>
          <a:xfrm>
            <a:off x="2066921" y="458997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DC21F60-7DF8-4C23-AE43-255B2948165D}"/>
              </a:ext>
            </a:extLst>
          </p:cNvPr>
          <p:cNvSpPr txBox="1"/>
          <p:nvPr/>
        </p:nvSpPr>
        <p:spPr>
          <a:xfrm>
            <a:off x="2192211" y="4639501"/>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believe we tend to focus more on the loss than the gain.</a:t>
            </a:r>
          </a:p>
        </p:txBody>
      </p:sp>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Consumption Choices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conomists analyze individuals' decisions about what goods and services to buy as choices made within certain budget constraint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analyze individuals' decisions about what goods and services to buy as choices made within certain </a:t>
              </a:r>
              <a:r>
                <a:rPr lang="en-US" sz="2000" b="1" dirty="0">
                  <a:solidFill>
                    <a:schemeClr val="bg1"/>
                  </a:solidFill>
                </a:rPr>
                <a:t>budget constraints</a:t>
              </a:r>
              <a:r>
                <a:rPr lang="en-US" sz="2000" dirty="0">
                  <a:solidFill>
                    <a:schemeClr val="bg1"/>
                  </a:solidFill>
                </a:rPr>
                <a:t>.</a:t>
              </a:r>
            </a:p>
          </p:txBody>
        </p:sp>
      </p:grpSp>
      <p:grpSp>
        <p:nvGrpSpPr>
          <p:cNvPr id="12" name="Group 11" descr="Generally, consumers are trying to get the most happiness from their limited budge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consumers are trying to get the most happiness from their limited budget.</a:t>
              </a:r>
            </a:p>
          </p:txBody>
        </p:sp>
      </p:grpSp>
      <p:grpSp>
        <p:nvGrpSpPr>
          <p:cNvPr id="24" name="Group 23" descr="In economics, happiness or satisfaction is called utilit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economics, happiness or satisfaction is called </a:t>
              </a:r>
              <a:r>
                <a:rPr lang="en-US" sz="2000" b="1" dirty="0">
                  <a:solidFill>
                    <a:schemeClr val="bg1"/>
                  </a:solidFill>
                </a:rPr>
                <a:t>utility</a:t>
              </a:r>
              <a:r>
                <a:rPr lang="en-US" sz="2000" dirty="0">
                  <a:solidFill>
                    <a:schemeClr val="bg1"/>
                  </a:solidFill>
                </a:rPr>
                <a:t>.</a:t>
              </a:r>
            </a:p>
          </p:txBody>
        </p:sp>
      </p:grpSp>
    </p:spTree>
    <p:extLst>
      <p:ext uri="{BB962C8B-B14F-4D97-AF65-F5344CB8AC3E}">
        <p14:creationId xmlns:p14="http://schemas.microsoft.com/office/powerpoint/2010/main" val="1837120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Mental Accounting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Mental accounting refers to the process of putting dollars in different mental categories where they take different value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Mental accounting refers to the process of putting dollars in different mental categories where they take different values. </a:t>
              </a:r>
            </a:p>
          </p:txBody>
        </p:sp>
      </p:grpSp>
      <p:grpSp>
        <p:nvGrpSpPr>
          <p:cNvPr id="12" name="Group 11" descr="Economists typically consider dollars to be fungible, or having equal value to the individual, regardless of the situation.">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consider dollars to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fungible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having equal value to the individual, regardless of the situation.</a:t>
              </a:r>
            </a:p>
          </p:txBody>
        </p:sp>
      </p:grpSp>
      <p:grpSp>
        <p:nvGrpSpPr>
          <p:cNvPr id="24" name="Group 23" descr="Dollars, however, are not always fungible, as you may think of $25 you found in the street differently than $25 you earned from working.">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Dollars, however, are not always fungible, as you may think of $25 you found in the street differently than $25 you earned from working. </a:t>
              </a:r>
            </a:p>
          </p:txBody>
        </p:sp>
      </p:grpSp>
      <p:grpSp>
        <p:nvGrpSpPr>
          <p:cNvPr id="21" name="Group 20" descr="You might treat the street money as &quot;mad money,&quot; with little rational regard to getting the best value.">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might treat the street money as "mad money," with little rational regard to getting the best value.</a:t>
              </a:r>
            </a:p>
          </p:txBody>
        </p:sp>
      </p:grpSp>
    </p:spTree>
    <p:extLst>
      <p:ext uri="{BB962C8B-B14F-4D97-AF65-F5344CB8AC3E}">
        <p14:creationId xmlns:p14="http://schemas.microsoft.com/office/powerpoint/2010/main" val="1833483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Which View Is More Accurate?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oth views have their advantages and apply accurately to different real-world scenarios.">
            <a:extLst>
              <a:ext uri="{FF2B5EF4-FFF2-40B4-BE49-F238E27FC236}">
                <a16:creationId xmlns:a16="http://schemas.microsoft.com/office/drawing/2014/main" id="{6B602BAE-F277-4052-BA70-94535648B053}"/>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F3B1360C-8CAE-4E24-BEF0-C771B15DCB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6FBFF5E-F7B0-43BD-A993-EF5246DB4AD8}"/>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views have their advantages and apply accurately to different real-world scenarios.</a:t>
              </a:r>
            </a:p>
          </p:txBody>
        </p:sp>
      </p:grpSp>
      <p:grpSp>
        <p:nvGrpSpPr>
          <p:cNvPr id="15" name="Group 14" descr="Traditional theory often ignores people’s state of mind or feelings, which can strongly influence behavior.">
            <a:extLst>
              <a:ext uri="{FF2B5EF4-FFF2-40B4-BE49-F238E27FC236}">
                <a16:creationId xmlns:a16="http://schemas.microsoft.com/office/drawing/2014/main" id="{D206E997-FFFE-4566-91EA-D5C6CA0C2F18}"/>
              </a:ext>
            </a:extLst>
          </p:cNvPr>
          <p:cNvGrpSpPr/>
          <p:nvPr/>
        </p:nvGrpSpPr>
        <p:grpSpPr>
          <a:xfrm>
            <a:off x="2066921" y="248402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C4CFFA6-1C97-45CF-ACCA-13AB97BE05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04D19AA-9498-4879-8144-A251D725A0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often ignores people’s state of mind or feelings, which can strongly influence behavior.</a:t>
              </a:r>
            </a:p>
          </p:txBody>
        </p:sp>
      </p:grpSp>
      <p:grpSp>
        <p:nvGrpSpPr>
          <p:cNvPr id="9" name="Group 8" descr="Behavioral economists are at least trying to describe and explain behavior that economists have historically dismissed as irrational.">
            <a:extLst>
              <a:ext uri="{FF2B5EF4-FFF2-40B4-BE49-F238E27FC236}">
                <a16:creationId xmlns:a16="http://schemas.microsoft.com/office/drawing/2014/main" id="{6241FCF9-8911-4F10-8621-A5968C89FFFE}"/>
              </a:ext>
            </a:extLst>
          </p:cNvPr>
          <p:cNvGrpSpPr/>
          <p:nvPr/>
        </p:nvGrpSpPr>
        <p:grpSpPr>
          <a:xfrm>
            <a:off x="2066921" y="3387130"/>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C8A91C4-0947-4DF1-8E3C-27C22D3CA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246532F-A728-43BC-AABA-52CD19594D1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are at least trying to describe and explain behavior that economists have historically dismissed as irrational.</a:t>
              </a:r>
            </a:p>
          </p:txBody>
        </p:sp>
      </p:grpSp>
      <p:grpSp>
        <p:nvGrpSpPr>
          <p:cNvPr id="12" name="Group 11" descr="If most of us are engaged in some &quot;irrational behavior,&quot; perhaps there are deeper underlying reasons for this behavior in the first place.">
            <a:extLst>
              <a:ext uri="{FF2B5EF4-FFF2-40B4-BE49-F238E27FC236}">
                <a16:creationId xmlns:a16="http://schemas.microsoft.com/office/drawing/2014/main" id="{6BB4EED5-5777-4DAC-9C4B-ABA0C3CDEEF2}"/>
              </a:ext>
            </a:extLst>
          </p:cNvPr>
          <p:cNvGrpSpPr/>
          <p:nvPr/>
        </p:nvGrpSpPr>
        <p:grpSpPr>
          <a:xfrm>
            <a:off x="2066921" y="42902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CE8242-9E01-4EA6-ACC9-30945F0191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C8F1077-5B20-4531-BDF6-A0468A3E1D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most of us are engaged in some "irrational behavior," perhaps there are deeper underlying reasons for this behavior in the first place.</a:t>
              </a:r>
            </a:p>
          </p:txBody>
        </p:sp>
      </p:grpSp>
    </p:spTree>
    <p:extLst>
      <p:ext uri="{BB962C8B-B14F-4D97-AF65-F5344CB8AC3E}">
        <p14:creationId xmlns:p14="http://schemas.microsoft.com/office/powerpoint/2010/main" val="1579601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427184"/>
            <a:ext cx="8851342" cy="120032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Unemployment spiked during the COVID-19 pandemic. How do you think this impacted the demand for higher education compared to when the economy is not in a recession?</a:t>
            </a:r>
          </a:p>
        </p:txBody>
      </p:sp>
      <p:pic>
        <p:nvPicPr>
          <p:cNvPr id="3" name="Picture 2" descr="A person studying">
            <a:extLst>
              <a:ext uri="{FF2B5EF4-FFF2-40B4-BE49-F238E27FC236}">
                <a16:creationId xmlns:a16="http://schemas.microsoft.com/office/drawing/2014/main" id="{B3164495-AEA9-494A-B472-64509A32A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611" y="2916789"/>
            <a:ext cx="2858777" cy="3689131"/>
          </a:xfrm>
          <a:prstGeom prst="rect">
            <a:avLst/>
          </a:prstGeom>
        </p:spPr>
      </p:pic>
    </p:spTree>
    <p:extLst>
      <p:ext uri="{BB962C8B-B14F-4D97-AF65-F5344CB8AC3E}">
        <p14:creationId xmlns:p14="http://schemas.microsoft.com/office/powerpoint/2010/main" val="2466601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22161"/>
            <a:ext cx="9273061" cy="3170099"/>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regularly make decisions that seem less than rational, decisions that contradict traditional consumer theory.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ignores people's state of mind or feelings, which can influence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people tend to value a dollar lost more than a dollar gained even though the amounts are the same.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65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Consumption Choices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budget constraint shows the various combinations of two goods that are affordable given a consumer’s limited incom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budget constraint </a:t>
              </a:r>
              <a:r>
                <a:rPr lang="en-US" sz="2000" dirty="0">
                  <a:solidFill>
                    <a:schemeClr val="bg1"/>
                  </a:solidFill>
                </a:rPr>
                <a:t>shows the various combinations of two goods that are affordable given a consumer’s limited income. </a:t>
              </a:r>
            </a:p>
          </p:txBody>
        </p:sp>
      </p:grpSp>
      <p:grpSp>
        <p:nvGrpSpPr>
          <p:cNvPr id="12" name="Group 11" descr="Total utility is the amount of satisfaction consumers receive from the choices they make given their budget constrain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utility </a:t>
              </a:r>
              <a:r>
                <a:rPr lang="en-US" sz="2000" dirty="0">
                  <a:solidFill>
                    <a:schemeClr val="bg1"/>
                  </a:solidFill>
                </a:rPr>
                <a:t>is the amount of satisfaction consumers receive from the choices they make given their budget constraint.</a:t>
              </a:r>
            </a:p>
          </p:txBody>
        </p:sp>
      </p:grpSp>
      <p:pic>
        <p:nvPicPr>
          <p:cNvPr id="15"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969BA94F-D767-4CDB-9703-4875EC8440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559" y="3546110"/>
            <a:ext cx="4863456" cy="3136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53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onsumers wish to choose the combination of goods on a budget constraint that will provide the greatest utility, or the most utils.">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Consumers wish to choose the combination of goods on a budget constraint that will provide the greatest utility, or the most </a:t>
              </a:r>
              <a:r>
                <a:rPr lang="en-US" sz="2000" i="1" dirty="0">
                  <a:solidFill>
                    <a:schemeClr val="bg1"/>
                  </a:solidFill>
                </a:rPr>
                <a:t>utils</a:t>
              </a:r>
              <a:r>
                <a:rPr lang="en-US" sz="2000" dirty="0">
                  <a:solidFill>
                    <a:schemeClr val="bg1"/>
                  </a:solidFill>
                </a:rPr>
                <a:t>.</a:t>
              </a:r>
            </a:p>
          </p:txBody>
        </p:sp>
      </p:grpSp>
      <p:grpSp>
        <p:nvGrpSpPr>
          <p:cNvPr id="24" name="Group 23" descr="Marginal utility refers to the additional utility provided by one additional unit of consumption.">
            <a:extLst>
              <a:ext uri="{FF2B5EF4-FFF2-40B4-BE49-F238E27FC236}">
                <a16:creationId xmlns:a16="http://schemas.microsoft.com/office/drawing/2014/main" id="{5A3232CA-D39A-4A32-A38E-6129AB1A380C}"/>
              </a:ext>
            </a:extLst>
          </p:cNvPr>
          <p:cNvGrpSpPr/>
          <p:nvPr/>
        </p:nvGrpSpPr>
        <p:grpSpPr>
          <a:xfrm>
            <a:off x="2066921" y="2504773"/>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utility </a:t>
              </a:r>
              <a:r>
                <a:rPr lang="en-US" sz="2000" dirty="0">
                  <a:solidFill>
                    <a:schemeClr val="bg1"/>
                  </a:solidFill>
                </a:rPr>
                <a:t>refers to the additional utility provided by one additional unit of consumption.</a:t>
              </a:r>
            </a:p>
          </p:txBody>
        </p:sp>
      </p:grpSp>
      <p:grpSp>
        <p:nvGrpSpPr>
          <p:cNvPr id="12" name="Group 11" descr="Typically, consuming additional units of a particular good leads to greater total utility, but at a decreasing rate.">
            <a:extLst>
              <a:ext uri="{FF2B5EF4-FFF2-40B4-BE49-F238E27FC236}">
                <a16:creationId xmlns:a16="http://schemas.microsoft.com/office/drawing/2014/main" id="{8A8435D6-D374-4E5A-AF38-3D49C4E43E82}"/>
              </a:ext>
            </a:extLst>
          </p:cNvPr>
          <p:cNvGrpSpPr/>
          <p:nvPr/>
        </p:nvGrpSpPr>
        <p:grpSpPr>
          <a:xfrm>
            <a:off x="2066921" y="34255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consuming additional units of a particular good leads to greater total utility, but at a decreasing rate. </a:t>
              </a:r>
            </a:p>
          </p:txBody>
        </p:sp>
      </p:grpSp>
      <p:grpSp>
        <p:nvGrpSpPr>
          <p:cNvPr id="21" name="Group 20" descr="The law of diminishing marginal utility holds that for most goods, the additional utility received decreases with each unit added.">
            <a:extLst>
              <a:ext uri="{FF2B5EF4-FFF2-40B4-BE49-F238E27FC236}">
                <a16:creationId xmlns:a16="http://schemas.microsoft.com/office/drawing/2014/main" id="{4D0E1E7B-FE4D-443A-B921-805511369B2E}"/>
              </a:ext>
            </a:extLst>
          </p:cNvPr>
          <p:cNvGrpSpPr/>
          <p:nvPr/>
        </p:nvGrpSpPr>
        <p:grpSpPr>
          <a:xfrm>
            <a:off x="2066920" y="4349391"/>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law of diminishing marginal utility </a:t>
              </a:r>
              <a:r>
                <a:rPr lang="en-US" sz="2000" dirty="0">
                  <a:solidFill>
                    <a:schemeClr val="bg1"/>
                  </a:solidFill>
                </a:rPr>
                <a:t>holds that for most goods, the additional utility received decreases with each unit added.</a:t>
              </a:r>
            </a:p>
          </p:txBody>
        </p:sp>
      </p:grpSp>
    </p:spTree>
    <p:extLst>
      <p:ext uri="{BB962C8B-B14F-4D97-AF65-F5344CB8AC3E}">
        <p14:creationId xmlns:p14="http://schemas.microsoft.com/office/powerpoint/2010/main" val="431054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Total and Marginal Utility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comparing total and marginal utility of t-shirts and movies. It reads as follows: Row 1: T-Shirts: 1, Total Utility: 22, Marginal Utility: 22; Movies: 1, Total Utility: 16, Marginal Utility: 16.&#10;Row 2: T-Shirts: 2, Total Utility: 43, Marginal Utility: 21; Movies: 2, Total Utility: 31, Marginal Utility: 15.&#10;Row 3: T-Shirts: 3, Total Utility: 63, Marginal Utility: 20; Movies: 3, Total Utility: 45, Marginal Utility: 14.&#10;Row 4: T-Shirts: 4, Total Utility: 81, Marginal Utility: 18; Movies: 4, Total Utility: 58, Marginal Utility: 13.&#10;Row 5: T-Shirts: 5, Total Utility: 97, Marginal Utility: 16; Movies: 5, Total Utility: 70, Marginal Utility: 12.&#10;Row 6: T-Shirts: 6, Total Utility: 111, Marginal Utility: 14; Movies: 6, Total Utility: 81, Marginal Utility: 11.&#10;Row 7: T-Shirts: 7, Total Utility: 123, Marginal Utility: 12; Movies: 7, Total Utility: 91, Marginal Utility: 10.&#10;Row 8: T-Shirts: 8, Total Utility: 133, Marginal Utility: 10; Movies: 8, Total Utility: 100, Marginal Utility: 9.">
            <a:extLst>
              <a:ext uri="{FF2B5EF4-FFF2-40B4-BE49-F238E27FC236}">
                <a16:creationId xmlns:a16="http://schemas.microsoft.com/office/drawing/2014/main" id="{1ECAE94A-A8AB-19B7-B0A1-34DAA71675EF}"/>
              </a:ext>
            </a:extLst>
          </p:cNvPr>
          <p:cNvPicPr>
            <a:picLocks noChangeAspect="1"/>
          </p:cNvPicPr>
          <p:nvPr/>
        </p:nvPicPr>
        <p:blipFill>
          <a:blip r:embed="rId3"/>
          <a:stretch>
            <a:fillRect/>
          </a:stretch>
        </p:blipFill>
        <p:spPr>
          <a:xfrm>
            <a:off x="1294226" y="1383374"/>
            <a:ext cx="9603545" cy="3683983"/>
          </a:xfrm>
          <a:prstGeom prst="rect">
            <a:avLst/>
          </a:prstGeom>
        </p:spPr>
      </p:pic>
      <p:sp>
        <p:nvSpPr>
          <p:cNvPr id="18" name="TextBox 17">
            <a:extLst>
              <a:ext uri="{FF2B5EF4-FFF2-40B4-BE49-F238E27FC236}">
                <a16:creationId xmlns:a16="http://schemas.microsoft.com/office/drawing/2014/main" id="{E6F6F85F-855C-489C-9257-5FF9AC394BEF}"/>
              </a:ext>
            </a:extLst>
          </p:cNvPr>
          <p:cNvSpPr txBox="1"/>
          <p:nvPr/>
        </p:nvSpPr>
        <p:spPr>
          <a:xfrm>
            <a:off x="1294225" y="5503892"/>
            <a:ext cx="9603546" cy="1015663"/>
          </a:xfrm>
          <a:prstGeom prst="rect">
            <a:avLst/>
          </a:prstGeom>
          <a:solidFill>
            <a:srgbClr val="627981"/>
          </a:solidFill>
        </p:spPr>
        <p:txBody>
          <a:bodyPr wrap="square" rtlCol="0">
            <a:spAutoFit/>
          </a:bodyPr>
          <a:lstStyle/>
          <a:p>
            <a:pPr algn="ctr"/>
            <a:r>
              <a:rPr lang="en-US" sz="2000" dirty="0">
                <a:solidFill>
                  <a:schemeClr val="bg1"/>
                </a:solidFill>
              </a:rPr>
              <a:t>Consider this table that shows levels of utility given different combinations of t-shirts and movies. Notice that marginal utility diminishes as additional units are consumed, which means that each subsequent unit of a good consumed provides less additional utility.</a:t>
            </a:r>
          </a:p>
        </p:txBody>
      </p:sp>
    </p:spTree>
    <p:extLst>
      <p:ext uri="{BB962C8B-B14F-4D97-AF65-F5344CB8AC3E}">
        <p14:creationId xmlns:p14="http://schemas.microsoft.com/office/powerpoint/2010/main" val="1629298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Total and Marginal Utility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23BCE705-2506-4D94-9B3A-E10A63667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33" y="1596521"/>
            <a:ext cx="4863456" cy="31173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table matching the given graph and calculating total utility. It reads as follows: Point P is 4 t-shirts, 0 movies, and 81 plus 0 equals 81 total utility. Point Q is 3 t-shirts, 2 movies, and 63 plus 31 equals 94 total utility. Point R is 2 t-shirts, 4 movies, and 43 plus 58 equals 101 total utility. Point S is 1 t-shirt, 6 movies, and 22 plus 81 equals 103 total utility. Point T is 0 t-shirts, 8 movies, and 0 plus 100 equals 100 total utility.">
            <a:extLst>
              <a:ext uri="{FF2B5EF4-FFF2-40B4-BE49-F238E27FC236}">
                <a16:creationId xmlns:a16="http://schemas.microsoft.com/office/drawing/2014/main" id="{9218DB1F-8D08-7F85-A93E-E24D14244144}"/>
              </a:ext>
            </a:extLst>
          </p:cNvPr>
          <p:cNvPicPr>
            <a:picLocks noChangeAspect="1"/>
          </p:cNvPicPr>
          <p:nvPr/>
        </p:nvPicPr>
        <p:blipFill>
          <a:blip r:embed="rId4"/>
          <a:stretch>
            <a:fillRect/>
          </a:stretch>
        </p:blipFill>
        <p:spPr>
          <a:xfrm>
            <a:off x="6095999" y="1440656"/>
            <a:ext cx="5484222" cy="3171149"/>
          </a:xfrm>
          <a:prstGeom prst="rect">
            <a:avLst/>
          </a:prstGeom>
        </p:spPr>
      </p:pic>
      <p:sp>
        <p:nvSpPr>
          <p:cNvPr id="9" name="TextBox 8">
            <a:extLst>
              <a:ext uri="{FF2B5EF4-FFF2-40B4-BE49-F238E27FC236}">
                <a16:creationId xmlns:a16="http://schemas.microsoft.com/office/drawing/2014/main" id="{5680E63A-FE51-44AD-AE69-E4CEC5981046}"/>
              </a:ext>
            </a:extLst>
          </p:cNvPr>
          <p:cNvSpPr txBox="1"/>
          <p:nvPr/>
        </p:nvSpPr>
        <p:spPr>
          <a:xfrm>
            <a:off x="2192214" y="4914553"/>
            <a:ext cx="7807571" cy="1323439"/>
          </a:xfrm>
          <a:prstGeom prst="rect">
            <a:avLst/>
          </a:prstGeom>
          <a:solidFill>
            <a:srgbClr val="627981"/>
          </a:solidFill>
        </p:spPr>
        <p:txBody>
          <a:bodyPr wrap="square" rtlCol="0">
            <a:spAutoFit/>
          </a:bodyPr>
          <a:lstStyle/>
          <a:p>
            <a:pPr algn="ctr"/>
            <a:r>
              <a:rPr lang="en-US" sz="2000" dirty="0">
                <a:solidFill>
                  <a:schemeClr val="bg1"/>
                </a:solidFill>
              </a:rPr>
              <a:t>Consumers wish to choose the combination of goods on a budget constraint that will provide the greatest utility. In this case, Point </a:t>
            </a:r>
            <a:r>
              <a:rPr lang="en-US" sz="2000" i="1" dirty="0">
                <a:solidFill>
                  <a:schemeClr val="bg1"/>
                </a:solidFill>
              </a:rPr>
              <a:t>S</a:t>
            </a:r>
            <a:r>
              <a:rPr lang="en-US" sz="2000" dirty="0">
                <a:solidFill>
                  <a:schemeClr val="bg1"/>
                </a:solidFill>
              </a:rPr>
              <a:t> will give the consumer the highest utility, 103 utils. Moving to Point </a:t>
            </a:r>
            <a:r>
              <a:rPr lang="en-US" sz="2000" i="1" dirty="0">
                <a:solidFill>
                  <a:schemeClr val="bg1"/>
                </a:solidFill>
              </a:rPr>
              <a:t>T</a:t>
            </a:r>
            <a:r>
              <a:rPr lang="en-US" sz="2000" dirty="0">
                <a:solidFill>
                  <a:schemeClr val="bg1"/>
                </a:solidFill>
              </a:rPr>
              <a:t> results in a marginal utility of -3 utils, making it less desirable than Point </a:t>
            </a:r>
            <a:r>
              <a:rPr lang="en-US" sz="2000" i="1" dirty="0">
                <a:solidFill>
                  <a:schemeClr val="bg1"/>
                </a:solidFill>
              </a:rPr>
              <a:t>S</a:t>
            </a:r>
            <a:r>
              <a:rPr lang="en-US" sz="2000" dirty="0">
                <a:solidFill>
                  <a:schemeClr val="bg1"/>
                </a:solidFill>
              </a:rPr>
              <a:t>.</a:t>
            </a:r>
          </a:p>
        </p:txBody>
      </p:sp>
    </p:spTree>
    <p:extLst>
      <p:ext uri="{BB962C8B-B14F-4D97-AF65-F5344CB8AC3E}">
        <p14:creationId xmlns:p14="http://schemas.microsoft.com/office/powerpoint/2010/main" val="112271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487294D-B48A-4F7D-8D87-D4C2D7432859}"/>
              </a:ext>
            </a:extLst>
          </p:cNvPr>
          <p:cNvSpPr/>
          <p:nvPr/>
        </p:nvSpPr>
        <p:spPr>
          <a:xfrm>
            <a:off x="1524000" y="1481959"/>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Susan loves jewelry, especially earrings and bracelets. The following table shows how many utils she derives from purchasing earrings and bracelets.</a:t>
            </a:r>
            <a:r>
              <a:rPr lang="en-US" dirty="0"/>
              <a:t> </a:t>
            </a:r>
          </a:p>
        </p:txBody>
      </p:sp>
      <p:pic>
        <p:nvPicPr>
          <p:cNvPr id="5" name="Picture 4" descr="A table comparing pairs of earrings and bracelets with their respective total utility and marginal utility values.&#10;&#10;Row 1: Earrings: 1 pair, total utility 15, marginal utility 15; Bracelets: 1, total utility 20, marginal utility 20.&#10;Row 2: Earrings: 2 pairs, total utility 30, marginal utility 15; Bracelets: 2, total utility 48, marginal utility 28.&#10;Row 3: Earrings: 3 pairs, total utility 40, marginal utility 10; Bracelets: 3, total utility 65, marginal utility 17.&#10;Row 4: Earrings: 4 pairs, total utility 49, marginal utility 9; Bracelets: 4, total utility 77, marginal utility 12.&#10;Row 5: Earrings: 5 pairs, total utility 53, marginal utility 4; Bracelets: 5, total utility 83, marginal utility 6.">
            <a:extLst>
              <a:ext uri="{FF2B5EF4-FFF2-40B4-BE49-F238E27FC236}">
                <a16:creationId xmlns:a16="http://schemas.microsoft.com/office/drawing/2014/main" id="{E61D73BA-758E-549E-1958-1E46D15A0B77}"/>
              </a:ext>
            </a:extLst>
          </p:cNvPr>
          <p:cNvPicPr>
            <a:picLocks noChangeAspect="1"/>
          </p:cNvPicPr>
          <p:nvPr/>
        </p:nvPicPr>
        <p:blipFill>
          <a:blip r:embed="rId3"/>
          <a:stretch>
            <a:fillRect/>
          </a:stretch>
        </p:blipFill>
        <p:spPr>
          <a:xfrm>
            <a:off x="548703" y="2661581"/>
            <a:ext cx="11094593" cy="2352054"/>
          </a:xfrm>
          <a:prstGeom prst="rect">
            <a:avLst/>
          </a:prstGeom>
        </p:spPr>
      </p:pic>
      <p:sp>
        <p:nvSpPr>
          <p:cNvPr id="10" name="Rectangle 9">
            <a:extLst>
              <a:ext uri="{FF2B5EF4-FFF2-40B4-BE49-F238E27FC236}">
                <a16:creationId xmlns:a16="http://schemas.microsoft.com/office/drawing/2014/main" id="{4F00D5F9-7360-4C97-AD1E-F45106BDDE3D}"/>
              </a:ext>
            </a:extLst>
          </p:cNvPr>
          <p:cNvSpPr/>
          <p:nvPr/>
        </p:nvSpPr>
        <p:spPr>
          <a:xfrm>
            <a:off x="1524000" y="5376041"/>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What is her total utility if she purchases 5 pairs of earrings and 1 bracelet?</a:t>
            </a:r>
            <a:endParaRPr lang="en-US" dirty="0"/>
          </a:p>
        </p:txBody>
      </p:sp>
    </p:spTree>
    <p:extLst>
      <p:ext uri="{BB962C8B-B14F-4D97-AF65-F5344CB8AC3E}">
        <p14:creationId xmlns:p14="http://schemas.microsoft.com/office/powerpoint/2010/main" val="1196523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he same table from the previous slide with 53 total utility for 5 pairs of earrings circled and 20 total utility for 1 bracelet circled.">
            <a:extLst>
              <a:ext uri="{FF2B5EF4-FFF2-40B4-BE49-F238E27FC236}">
                <a16:creationId xmlns:a16="http://schemas.microsoft.com/office/drawing/2014/main" id="{A215E3B8-D4E4-A2A1-8EF2-40BCF62A8BE1}"/>
              </a:ext>
            </a:extLst>
          </p:cNvPr>
          <p:cNvPicPr>
            <a:picLocks noChangeAspect="1"/>
          </p:cNvPicPr>
          <p:nvPr/>
        </p:nvPicPr>
        <p:blipFill>
          <a:blip r:embed="rId3"/>
          <a:stretch>
            <a:fillRect/>
          </a:stretch>
        </p:blipFill>
        <p:spPr>
          <a:xfrm>
            <a:off x="434378" y="2060309"/>
            <a:ext cx="11323244" cy="2364194"/>
          </a:xfrm>
          <a:prstGeom prst="rect">
            <a:avLst/>
          </a:prstGeom>
        </p:spPr>
      </p:pic>
      <p:sp>
        <p:nvSpPr>
          <p:cNvPr id="10" name="Rectangle 9">
            <a:extLst>
              <a:ext uri="{FF2B5EF4-FFF2-40B4-BE49-F238E27FC236}">
                <a16:creationId xmlns:a16="http://schemas.microsoft.com/office/drawing/2014/main" id="{4F00D5F9-7360-4C97-AD1E-F45106BDDE3D}"/>
              </a:ext>
            </a:extLst>
          </p:cNvPr>
          <p:cNvSpPr/>
          <p:nvPr/>
        </p:nvSpPr>
        <p:spPr>
          <a:xfrm>
            <a:off x="5027387" y="5302306"/>
            <a:ext cx="2137226"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53 + 20 = 73 utils</a:t>
            </a:r>
            <a:endParaRPr lang="en-US" dirty="0"/>
          </a:p>
        </p:txBody>
      </p:sp>
    </p:spTree>
    <p:extLst>
      <p:ext uri="{BB962C8B-B14F-4D97-AF65-F5344CB8AC3E}">
        <p14:creationId xmlns:p14="http://schemas.microsoft.com/office/powerpoint/2010/main" val="4012189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602BF5-45E4-472F-AAEC-F4312148774B}">
  <ds:schemaRefs>
    <ds:schemaRef ds:uri="fdab59f7-c3a7-48e5-acd8-618ce834776e"/>
    <ds:schemaRef ds:uri="http://schemas.microsoft.com/office/2006/metadata/properties"/>
    <ds:schemaRef ds:uri="http://schemas.microsoft.com/office/infopath/2007/PartnerControls"/>
    <ds:schemaRef ds:uri="http://purl.org/dc/dcmitype/"/>
    <ds:schemaRef ds:uri="http://purl.org/dc/terms/"/>
    <ds:schemaRef ds:uri="http://www.w3.org/XML/1998/namespace"/>
    <ds:schemaRef ds:uri="http://schemas.microsoft.com/office/2006/documentManagement/types"/>
    <ds:schemaRef ds:uri="http://purl.org/dc/elements/1.1/"/>
    <ds:schemaRef ds:uri="http://schemas.openxmlformats.org/package/2006/metadata/core-properties"/>
    <ds:schemaRef ds:uri="06d9c582-05c2-476b-83d2-72ab8b1380b2"/>
  </ds:schemaRefs>
</ds:datastoreItem>
</file>

<file path=customXml/itemProps2.xml><?xml version="1.0" encoding="utf-8"?>
<ds:datastoreItem xmlns:ds="http://schemas.openxmlformats.org/officeDocument/2006/customXml" ds:itemID="{30D3E674-7219-4284-8C53-BDE0CE615970}">
  <ds:schemaRefs>
    <ds:schemaRef ds:uri="http://schemas.microsoft.com/sharepoint/v3/contenttype/forms"/>
  </ds:schemaRefs>
</ds:datastoreItem>
</file>

<file path=customXml/itemProps3.xml><?xml version="1.0" encoding="utf-8"?>
<ds:datastoreItem xmlns:ds="http://schemas.openxmlformats.org/officeDocument/2006/customXml" ds:itemID="{D082D2CC-C02B-4875-9662-6E100139A3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526</TotalTime>
  <Words>3581</Words>
  <Application>Microsoft Office PowerPoint</Application>
  <PresentationFormat>Widescreen</PresentationFormat>
  <Paragraphs>239</Paragraphs>
  <Slides>34</Slides>
  <Notes>30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34</vt:i4>
      </vt:variant>
    </vt:vector>
  </HeadingPairs>
  <TitlesOfParts>
    <vt:vector size="41" baseType="lpstr">
      <vt:lpstr>Arial</vt:lpstr>
      <vt:lpstr>Calibri</vt:lpstr>
      <vt:lpstr>Calibri Light</vt:lpstr>
      <vt:lpstr>Century Gothic</vt:lpstr>
      <vt:lpstr>Open Sans</vt:lpstr>
      <vt:lpstr>Office Theme</vt:lpstr>
      <vt:lpstr>1_Office Theme</vt:lpstr>
      <vt:lpstr>Consumption Choices</vt:lpstr>
      <vt:lpstr>Consumption Choices1</vt:lpstr>
      <vt:lpstr>Consumption Choices2</vt:lpstr>
      <vt:lpstr>Consumption Choices3</vt:lpstr>
      <vt:lpstr>Marginal Utility</vt:lpstr>
      <vt:lpstr>Total and Marginal Utility1</vt:lpstr>
      <vt:lpstr>Total and Marginal Utility2</vt:lpstr>
      <vt:lpstr>On Your Own1</vt:lpstr>
      <vt:lpstr>On Your Own2</vt:lpstr>
      <vt:lpstr>Marginal Utility Per Dollar</vt:lpstr>
      <vt:lpstr>A Rule for Maximizing Utility</vt:lpstr>
      <vt:lpstr>Real-World Discussion1</vt:lpstr>
      <vt:lpstr>Summary1</vt:lpstr>
      <vt:lpstr>How Changes in Income and Prices Affect Consumption Choices</vt:lpstr>
      <vt:lpstr>How Changes in Income Affect Consumer Choices</vt:lpstr>
      <vt:lpstr>Normal and Inferior Goods</vt:lpstr>
      <vt:lpstr>How Price Changes Affect Consumer Choices</vt:lpstr>
      <vt:lpstr>Real-World Discussion2</vt:lpstr>
      <vt:lpstr>Real-World Discussion3</vt:lpstr>
      <vt:lpstr>Substitution and Income Effect</vt:lpstr>
      <vt:lpstr>The Foundations of Demand Curves</vt:lpstr>
      <vt:lpstr>Applications in Government and Business</vt:lpstr>
      <vt:lpstr>The Unifying Power of the Utility-Maximizing Budget Set Framework</vt:lpstr>
      <vt:lpstr>Summary2</vt:lpstr>
      <vt:lpstr>Behavioral Economics: An Alternative Framework for Consumer Choices</vt:lpstr>
      <vt:lpstr>Traditional Economics</vt:lpstr>
      <vt:lpstr>Economics + Psychology</vt:lpstr>
      <vt:lpstr>Behavioral Economics1</vt:lpstr>
      <vt:lpstr>Behavioral Economics2</vt:lpstr>
      <vt:lpstr>Mental Accounting</vt:lpstr>
      <vt:lpstr>Which View Is More Accurate?</vt:lpstr>
      <vt:lpstr>Real-World Discussion4</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53</cp:revision>
  <dcterms:created xsi:type="dcterms:W3CDTF">2017-06-16T13:06:21Z</dcterms:created>
  <dcterms:modified xsi:type="dcterms:W3CDTF">2026-02-03T19:02:34Z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