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25"/>
  </p:notesMasterIdLst>
  <p:sldIdLst>
    <p:sldId id="383" r:id="rId6"/>
    <p:sldId id="384" r:id="rId7"/>
    <p:sldId id="385" r:id="rId8"/>
    <p:sldId id="386" r:id="rId9"/>
    <p:sldId id="387" r:id="rId10"/>
    <p:sldId id="388" r:id="rId11"/>
    <p:sldId id="389" r:id="rId12"/>
    <p:sldId id="390" r:id="rId13"/>
    <p:sldId id="391" r:id="rId14"/>
    <p:sldId id="392" r:id="rId15"/>
    <p:sldId id="393" r:id="rId16"/>
    <p:sldId id="394" r:id="rId17"/>
    <p:sldId id="395" r:id="rId18"/>
    <p:sldId id="396" r:id="rId19"/>
    <p:sldId id="397" r:id="rId20"/>
    <p:sldId id="398" r:id="rId21"/>
    <p:sldId id="399" r:id="rId22"/>
    <p:sldId id="400" r:id="rId23"/>
    <p:sldId id="27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a:srgbClr val="2FBEBB"/>
    <a:srgbClr val="FF81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71D563-5312-4DA7-B20E-BBE359C87EF3}" v="3" dt="2026-02-03T19:00:41.69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4841" autoAdjust="0"/>
  </p:normalViewPr>
  <p:slideViewPr>
    <p:cSldViewPr snapToGrid="0">
      <p:cViewPr varScale="1">
        <p:scale>
          <a:sx n="90" d="100"/>
          <a:sy n="90" d="100"/>
        </p:scale>
        <p:origin x="1308"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3797E1-4A27-405C-ACD3-B96D27A99F5F}" type="datetimeFigureOut">
              <a:rPr lang="en-US" smtClean="0"/>
              <a:t>2/3/2026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C611CA-4268-4E72-8BFC-C641B4C40515}" type="slidenum">
              <a:rPr lang="en-US" smtClean="0"/>
              <a:t>‹#›</a:t>
            </a:fld>
            <a:endParaRPr lang="en-US"/>
          </a:p>
        </p:txBody>
      </p:sp>
    </p:spTree>
    <p:extLst>
      <p:ext uri="{BB962C8B-B14F-4D97-AF65-F5344CB8AC3E}">
        <p14:creationId xmlns:p14="http://schemas.microsoft.com/office/powerpoint/2010/main" val="2231330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By the end of this lesson, you will be able to analyze how price elasticities impact revenue; evaluate how elasticity can cause shifts in demand and supply; explain how the elasticity of demand and supply determine the incidence of a tax on buyers and sellers; and predict how the long-run and short-run impacts of elasticity affect equilibrium.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71112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On the other hand, if the produced good has a highly elastic demand curve, the rightward shift in supply will lead to a substantially higher quantity sold with relatively little decrease in the price.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53033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Elasticity also reveals whether firms can pass higher costs that they incur on to consumers. Addictive substances with highly inelastic demand, like cigarettes, are products for which producers can pass higher costs on to consumers. Economic research suggests that increasing cigarette prices by 10% leads to about a 3% reduction in the quantity of cigarettes purchased. Higher taxes on cigarettes will raise tax revenue for the government, but they will not affect the quantity of smoking very much.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58997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example of cigarette taxes demonstrated that because demand is inelastic, taxes are not effective at reducing the equilibrium quantity of smoking, and they mainly pass along to consumers in the form of higher prices. The analysis, or manner, of how a tax burden is divided between consumers and producers is called tax incidence. Typically, the tax incidence, or burden, falls both on the consumers and producers of the taxed good. However, if one wants to predict which group will bear most of the burden, all one needs to do is examine the elasticity of demand and supply.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2206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demand is relatively inelastic, and supply is relatively elastic, consumers bear a majority of the tax burden.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demand is relatively elastic, and supply is relatively inelastic, suppliers bear a majority of the tax burden.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72033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When the supply curve is inelastic and demand is elastic, the burden is passed on to producers and taxes do not greatly affect the equilibrium quantity. The graph displays the disproportionate tax burden on producers.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79129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Similarly, when the demand curve is inelastic, consumers are not very responsive to price changes, and the quantity demanded reduces only modestly when the tax is introduced. Producers can then pass the tax burden along to consumers in the form of higher prices without much of a decline in the equilibrium quantity. The graphs display the disproportionate tax burden on consumers.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57088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solidFill>
                  <a:schemeClr val="bg1"/>
                </a:solidFill>
              </a:rPr>
              <a:t>Elasticities are often lower (more inelastic) in the short run than in the long run. On the demand side of the market, it can sometimes be difficult to change quantity demanded in the short run but easier in the long run. For example, in the short run, it is not easy for a person to make substantial changes in energy consumption, like gas usage. However, in the long run, perhaps you can purchase a car that gets more miles to the gallon or choose a job that is closer to where you live.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solidFill>
                <a:schemeClr val="bg1"/>
              </a:solidFill>
            </a:endParaRPr>
          </a:p>
          <a:p>
            <a:pPr marL="0" indent="0">
              <a:buFont typeface="Arial" panose="020B0604020202020204" pitchFamily="34" charset="0"/>
              <a:buNone/>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08642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On the supply side of the market, producers of goods and services typically find it easier to expand production in the long term of several years rather than in the short run of a few months. For example, in the short run, it can be costly or difficult to build a new factory, hire many new workers, or open new stores. However, over a few years, these changes are possible. In most markets for goods and services, prices fluctuate more than quantities in the short run, but quantities often adjust more than prices in the long run.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50459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dirty="0">
                <a:solidFill>
                  <a:schemeClr val="bg1"/>
                </a:solidFill>
              </a:rPr>
              <a:t>In the market for goods and services, quantity supplied and quantity demanded are often relatively slow to react to changes in price in the short run but react more substantially in the long run, indicating that that demand and supply often (but not always) tend to be relatively inelastic in the short run and relatively elastic in the long run.</a:t>
            </a:r>
          </a:p>
          <a:p>
            <a:pPr marL="0" indent="0">
              <a:buFont typeface="Arial" panose="020B0604020202020204" pitchFamily="34" charset="0"/>
              <a:buNone/>
            </a:pPr>
            <a:endParaRPr lang="en-US" sz="1200" dirty="0">
              <a:solidFill>
                <a:schemeClr val="bg1"/>
              </a:solidFill>
            </a:endParaRPr>
          </a:p>
          <a:p>
            <a:pPr marL="0" indent="0">
              <a:buFont typeface="Arial" panose="020B0604020202020204" pitchFamily="34" charset="0"/>
              <a:buNone/>
            </a:pPr>
            <a:r>
              <a:rPr lang="en-US" sz="1200" dirty="0">
                <a:solidFill>
                  <a:schemeClr val="bg1"/>
                </a:solidFill>
              </a:rPr>
              <a:t>The tax incidence depends on the relative price elasticity of supply and demand: when supply is more elastic than demand, buyers bear most of the tax burden, and when demand is more elastic than supply, producers bear most of the cost of the tax.</a:t>
            </a:r>
          </a:p>
          <a:p>
            <a:pPr marL="0" indent="0">
              <a:buFont typeface="Arial" panose="020B0604020202020204" pitchFamily="34" charset="0"/>
              <a:buNone/>
            </a:pPr>
            <a:endParaRPr lang="en-US" sz="1200" dirty="0">
              <a:solidFill>
                <a:schemeClr val="bg1"/>
              </a:solidFill>
            </a:endParaRPr>
          </a:p>
          <a:p>
            <a:pPr marL="0" indent="0">
              <a:buFont typeface="Arial" panose="020B0604020202020204" pitchFamily="34" charset="0"/>
              <a:buNone/>
            </a:pPr>
            <a:r>
              <a:rPr lang="en-US" sz="1200" dirty="0">
                <a:solidFill>
                  <a:schemeClr val="bg1"/>
                </a:solidFill>
              </a:rPr>
              <a:t>Tax revenue is larger the more inelastic the demand and supply are.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95135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Studying elasticities is useful for a number of reasons, pricing being most important. Elasticity relates to revenue and pricing, both in the long and short run.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5901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Revenue is calculated as price times quantity. Based on the elasticity of a good, a change in price will impact revenue in three different ways.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59016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Consider a band trying to sell tickets for their concert; how should the band set the ticket price to generate the most total revenue? The key concept in thinking about collecting the most revenue is the price elasticity of demand. Imagine that the band starts off thinking about a certain price, which will result in the sale of a certain quantity of tickets.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93450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 demand is elastic at that price level, the band should cut the price because the percentage drop in price will result in an even larger percentage increase in the quantity sold, increasing total revenue.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71664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 demand is inelastic at that original quantity level, the band should raise the ticket price because a certain percentage increase in price will result in a smaller percentage decrease in the quantity sold, and total revenue will rise.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10220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 demand has a unitary elasticity at that quantity, an equal percentage change in quantity will offset a moderate percentage change in the price, so the band will earn the same revenue whether it (moderately) increases or decreases the ticket price. Hence, total revenue is maximized at the point of unit elasticity (corresponding to the midpoint of the linear demand curve).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53841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There are two approaches to maximizing profits: cut costs or increase total revenue. Most businesses face a day-to-day struggle to figure out ways to produce at a lower cost as a way to earn higher profits. However, if the cost of a key input rises, can the firm pass those higher costs along to consumers in the form of higher prices? Conversely, if new and less expensive ways of producing are invented, can the firm keep the benefits in the form of higher profits? The price elasticity of demand plays a key role in answering these questions.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48183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a technological breakthrough, firms are able to produce at a cheaper and efficient rate, causing the supply curve to shift right. If the produced good has a highly inelastic demand curve, the rightward shift in supply will lead to a substantially lower price for the product with relatively little increase in the quantity sold.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79873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05361F2-EA40-46D2-9907-10E756597DC8}"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60141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900557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134915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5140150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5498674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6087193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2724459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t>2/3/2026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3783737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t>2/3/2026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9630223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t>2/3/2026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8864073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98423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5394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7180723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4706045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859431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5361F2-EA40-46D2-9907-10E756597DC8}"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790015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5361F2-EA40-46D2-9907-10E756597DC8}"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562355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5361F2-EA40-46D2-9907-10E756597DC8}" type="datetimeFigureOut">
              <a:rPr lang="en-US" smtClean="0"/>
              <a:t>2/3/2026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818818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5361F2-EA40-46D2-9907-10E756597DC8}" type="datetimeFigureOut">
              <a:rPr lang="en-US" smtClean="0"/>
              <a:t>2/3/2026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9201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5361F2-EA40-46D2-9907-10E756597DC8}" type="datetimeFigureOut">
              <a:rPr lang="en-US" smtClean="0"/>
              <a:t>2/3/2026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724690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2438384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82090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361F2-EA40-46D2-9907-10E756597DC8}" type="datetimeFigureOut">
              <a:rPr lang="en-US" smtClean="0"/>
              <a:t>2/3/2026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ECE39B-1AE0-48C4-A92B-2CE3121A09BD}" type="slidenum">
              <a:rPr lang="en-US" smtClean="0"/>
              <a:t>‹#›</a:t>
            </a:fld>
            <a:endParaRPr lang="en-US"/>
          </a:p>
        </p:txBody>
      </p:sp>
    </p:spTree>
    <p:extLst>
      <p:ext uri="{BB962C8B-B14F-4D97-AF65-F5344CB8AC3E}">
        <p14:creationId xmlns:p14="http://schemas.microsoft.com/office/powerpoint/2010/main" val="1826170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2/3/2026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a:p>
        </p:txBody>
      </p:sp>
    </p:spTree>
    <p:extLst>
      <p:ext uri="{BB962C8B-B14F-4D97-AF65-F5344CB8AC3E}">
        <p14:creationId xmlns:p14="http://schemas.microsoft.com/office/powerpoint/2010/main" val="4750239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2.xml"/><Relationship Id="rId5" Type="http://schemas.openxmlformats.org/officeDocument/2006/relationships/image" Target="../media/image13.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C183D7F6-B498-43B3-948B-1728B52AA6E4}">
                <adec:decorative xmlns:adec="http://schemas.microsoft.com/office/drawing/2017/decorative" val="1"/>
              </a:ext>
            </a:extLst>
          </p:cNvPr>
          <p:cNvSpPr/>
          <p:nvPr/>
        </p:nvSpPr>
        <p:spPr>
          <a:xfrm>
            <a:off x="0" y="1"/>
            <a:ext cx="12192000" cy="1194955"/>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endParaRPr>
          </a:p>
        </p:txBody>
      </p:sp>
      <p:cxnSp>
        <p:nvCxnSpPr>
          <p:cNvPr id="11" name="Straight Connector 10">
            <a:extLst>
              <a:ext uri="{C183D7F6-B498-43B3-948B-1728B52AA6E4}">
                <adec:decorative xmlns:adec="http://schemas.microsoft.com/office/drawing/2017/decorative" val="1"/>
              </a:ext>
            </a:extLst>
          </p:cNvPr>
          <p:cNvCxnSpPr/>
          <p:nvPr/>
        </p:nvCxnSpPr>
        <p:spPr>
          <a:xfrm>
            <a:off x="3071446" y="2401802"/>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le 8"/>
          <p:cNvSpPr txBox="1">
            <a:spLocks noGrp="1"/>
          </p:cNvSpPr>
          <p:nvPr>
            <p:ph type="title" idx="4294967295"/>
          </p:nvPr>
        </p:nvSpPr>
        <p:spPr>
          <a:xfrm>
            <a:off x="1463488" y="2929419"/>
            <a:ext cx="9265024"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mn-cs"/>
              </a:rPr>
              <a:t>Elasticity and Pricing</a:t>
            </a:r>
          </a:p>
        </p:txBody>
      </p:sp>
      <p:cxnSp>
        <p:nvCxnSpPr>
          <p:cNvPr id="14" name="Straight Connector 13">
            <a:extLst>
              <a:ext uri="{C183D7F6-B498-43B3-948B-1728B52AA6E4}">
                <adec:decorative xmlns:adec="http://schemas.microsoft.com/office/drawing/2017/decorative" val="1"/>
              </a:ext>
            </a:extLst>
          </p:cNvPr>
          <p:cNvCxnSpPr/>
          <p:nvPr/>
        </p:nvCxnSpPr>
        <p:spPr>
          <a:xfrm>
            <a:off x="3071446" y="4380366"/>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53740" y="320479"/>
            <a:ext cx="3565361" cy="553998"/>
          </a:xfrm>
          <a:prstGeom prst="rect">
            <a:avLst/>
          </a:prstGeom>
          <a:solidFill>
            <a:srgbClr val="5A7E83"/>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2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spTree>
    <p:extLst>
      <p:ext uri="{BB962C8B-B14F-4D97-AF65-F5344CB8AC3E}">
        <p14:creationId xmlns:p14="http://schemas.microsoft.com/office/powerpoint/2010/main" val="4662742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Maximizing Profits</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3</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3" name="Picture 2" descr="A graph showing a shift in supply with a highly elastic demand curve.">
            <a:extLst>
              <a:ext uri="{FF2B5EF4-FFF2-40B4-BE49-F238E27FC236}">
                <a16:creationId xmlns:a16="http://schemas.microsoft.com/office/drawing/2014/main" id="{557F44B6-F325-436C-B059-7FC7C32A7891}"/>
              </a:ext>
            </a:extLst>
          </p:cNvPr>
          <p:cNvPicPr>
            <a:picLocks noChangeAspect="1"/>
          </p:cNvPicPr>
          <p:nvPr/>
        </p:nvPicPr>
        <p:blipFill>
          <a:blip r:embed="rId3"/>
          <a:stretch>
            <a:fillRect/>
          </a:stretch>
        </p:blipFill>
        <p:spPr>
          <a:xfrm>
            <a:off x="1524001" y="1383374"/>
            <a:ext cx="4270248" cy="5010912"/>
          </a:xfrm>
          <a:prstGeom prst="rect">
            <a:avLst/>
          </a:prstGeom>
        </p:spPr>
      </p:pic>
      <p:sp>
        <p:nvSpPr>
          <p:cNvPr id="9" name="TextBox 8">
            <a:extLst>
              <a:ext uri="{FF2B5EF4-FFF2-40B4-BE49-F238E27FC236}">
                <a16:creationId xmlns:a16="http://schemas.microsoft.com/office/drawing/2014/main" id="{12FCAB31-F60D-458A-8A05-16429A4530F0}"/>
              </a:ext>
            </a:extLst>
          </p:cNvPr>
          <p:cNvSpPr txBox="1"/>
          <p:nvPr/>
        </p:nvSpPr>
        <p:spPr>
          <a:xfrm>
            <a:off x="6345690" y="1480155"/>
            <a:ext cx="3889691" cy="2246769"/>
          </a:xfrm>
          <a:prstGeom prst="rect">
            <a:avLst/>
          </a:prstGeom>
          <a:solidFill>
            <a:srgbClr val="627981"/>
          </a:solid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On the other hand, if the produced good has a highly elastic demand curve, the rightward shift in supply will lead to a substantially higher quantity sold with relatively little decrease in the price.</a:t>
            </a:r>
          </a:p>
        </p:txBody>
      </p:sp>
    </p:spTree>
    <p:extLst>
      <p:ext uri="{BB962C8B-B14F-4D97-AF65-F5344CB8AC3E}">
        <p14:creationId xmlns:p14="http://schemas.microsoft.com/office/powerpoint/2010/main" val="37414207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Can Businesses Pass Costs on to Consumers?</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21" name="Group 20" descr="Elasticity also reveals whether firms can pass higher costs that they incur on to consumers.">
            <a:extLst>
              <a:ext uri="{FF2B5EF4-FFF2-40B4-BE49-F238E27FC236}">
                <a16:creationId xmlns:a16="http://schemas.microsoft.com/office/drawing/2014/main" id="{96A9BCC3-4DAA-4C4E-A855-D84275E56B42}"/>
              </a:ext>
            </a:extLst>
          </p:cNvPr>
          <p:cNvGrpSpPr/>
          <p:nvPr/>
        </p:nvGrpSpPr>
        <p:grpSpPr>
          <a:xfrm>
            <a:off x="2066922" y="1585567"/>
            <a:ext cx="8058155" cy="806935"/>
            <a:chOff x="542922" y="1736761"/>
            <a:chExt cx="8058155" cy="806935"/>
          </a:xfrm>
          <a:solidFill>
            <a:srgbClr val="627981"/>
          </a:solidFill>
        </p:grpSpPr>
        <p:sp>
          <p:nvSpPr>
            <p:cNvPr id="22" name="Rectangle 21">
              <a:extLst>
                <a:ext uri="{FF2B5EF4-FFF2-40B4-BE49-F238E27FC236}">
                  <a16:creationId xmlns:a16="http://schemas.microsoft.com/office/drawing/2014/main" id="{2084E5B4-996C-404D-B710-E51AD29ECB5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F6FDF2EA-634B-4104-9186-DB06790BD163}"/>
                </a:ext>
              </a:extLst>
            </p:cNvPr>
            <p:cNvSpPr txBox="1"/>
            <p:nvPr/>
          </p:nvSpPr>
          <p:spPr>
            <a:xfrm>
              <a:off x="542922" y="1783329"/>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Elasticity also reveals whether firms can pass higher costs that they incur on to consumers. </a:t>
              </a:r>
            </a:p>
          </p:txBody>
        </p:sp>
      </p:grpSp>
      <p:grpSp>
        <p:nvGrpSpPr>
          <p:cNvPr id="25" name="Group 24" descr="Addictive substances with highly inelastic demand, like cigarettes, are products for which producers can pass higher costs on to consumers.">
            <a:extLst>
              <a:ext uri="{FF2B5EF4-FFF2-40B4-BE49-F238E27FC236}">
                <a16:creationId xmlns:a16="http://schemas.microsoft.com/office/drawing/2014/main" id="{608B93DA-12D5-4969-B4A3-543200217DEA}"/>
              </a:ext>
            </a:extLst>
          </p:cNvPr>
          <p:cNvGrpSpPr/>
          <p:nvPr/>
        </p:nvGrpSpPr>
        <p:grpSpPr>
          <a:xfrm>
            <a:off x="2066922" y="2473976"/>
            <a:ext cx="8058154" cy="806935"/>
            <a:chOff x="542923" y="1736761"/>
            <a:chExt cx="8058154" cy="806935"/>
          </a:xfrm>
          <a:solidFill>
            <a:srgbClr val="627981"/>
          </a:solidFill>
        </p:grpSpPr>
        <p:sp>
          <p:nvSpPr>
            <p:cNvPr id="30" name="Rectangle 29">
              <a:extLst>
                <a:ext uri="{FF2B5EF4-FFF2-40B4-BE49-F238E27FC236}">
                  <a16:creationId xmlns:a16="http://schemas.microsoft.com/office/drawing/2014/main" id="{40AB6244-06D4-4319-A689-3DE426C12F7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TextBox 30">
              <a:extLst>
                <a:ext uri="{FF2B5EF4-FFF2-40B4-BE49-F238E27FC236}">
                  <a16:creationId xmlns:a16="http://schemas.microsoft.com/office/drawing/2014/main" id="{BBC8AF46-5CD6-4FA5-841C-02ACC6C05B06}"/>
                </a:ext>
              </a:extLst>
            </p:cNvPr>
            <p:cNvSpPr txBox="1"/>
            <p:nvPr/>
          </p:nvSpPr>
          <p:spPr>
            <a:xfrm>
              <a:off x="542923" y="1782589"/>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Addictive substances with highly inelastic demand, like cigarettes, are products for which producers can pass higher costs on to consumers.</a:t>
              </a:r>
            </a:p>
          </p:txBody>
        </p:sp>
      </p:grpSp>
      <p:grpSp>
        <p:nvGrpSpPr>
          <p:cNvPr id="32" name="Group 31" descr="Economic research suggests that increasing cigarette prices by 10% leads to about a 3% reduction in the quantity of cigarettes purchased.">
            <a:extLst>
              <a:ext uri="{FF2B5EF4-FFF2-40B4-BE49-F238E27FC236}">
                <a16:creationId xmlns:a16="http://schemas.microsoft.com/office/drawing/2014/main" id="{230C1D09-6C14-43AA-82DC-A2A61F34F6B2}"/>
              </a:ext>
            </a:extLst>
          </p:cNvPr>
          <p:cNvGrpSpPr/>
          <p:nvPr/>
        </p:nvGrpSpPr>
        <p:grpSpPr>
          <a:xfrm>
            <a:off x="2066923" y="3359687"/>
            <a:ext cx="8058155" cy="806935"/>
            <a:chOff x="542922" y="1736761"/>
            <a:chExt cx="8058155" cy="806935"/>
          </a:xfrm>
          <a:solidFill>
            <a:srgbClr val="627981"/>
          </a:solidFill>
        </p:grpSpPr>
        <p:sp>
          <p:nvSpPr>
            <p:cNvPr id="33" name="Rectangle 32">
              <a:extLst>
                <a:ext uri="{FF2B5EF4-FFF2-40B4-BE49-F238E27FC236}">
                  <a16:creationId xmlns:a16="http://schemas.microsoft.com/office/drawing/2014/main" id="{E72E29A0-3C26-49A9-B61A-0CC2347331D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TextBox 33">
              <a:extLst>
                <a:ext uri="{FF2B5EF4-FFF2-40B4-BE49-F238E27FC236}">
                  <a16:creationId xmlns:a16="http://schemas.microsoft.com/office/drawing/2014/main" id="{2CE6C981-3C2A-48ED-9C22-58DE93991B83}"/>
                </a:ext>
              </a:extLst>
            </p:cNvPr>
            <p:cNvSpPr txBox="1"/>
            <p:nvPr/>
          </p:nvSpPr>
          <p:spPr>
            <a:xfrm>
              <a:off x="542922" y="1783329"/>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Economic research suggests that increasing cigarette prices by 10% leads to about a 3% reduction in the quantity of cigarettes purchased.</a:t>
              </a:r>
            </a:p>
          </p:txBody>
        </p:sp>
      </p:grpSp>
      <p:grpSp>
        <p:nvGrpSpPr>
          <p:cNvPr id="35" name="Group 34" descr="Higher taxes on cigarettes will raise tax revenue for the government, but they will not affect the quantity of smoking very much.">
            <a:extLst>
              <a:ext uri="{FF2B5EF4-FFF2-40B4-BE49-F238E27FC236}">
                <a16:creationId xmlns:a16="http://schemas.microsoft.com/office/drawing/2014/main" id="{58FE0549-3FED-4C05-A26A-4C85508730C2}"/>
              </a:ext>
            </a:extLst>
          </p:cNvPr>
          <p:cNvGrpSpPr/>
          <p:nvPr/>
        </p:nvGrpSpPr>
        <p:grpSpPr>
          <a:xfrm>
            <a:off x="2066923" y="4248096"/>
            <a:ext cx="8058154" cy="806935"/>
            <a:chOff x="542923" y="1736761"/>
            <a:chExt cx="8058154" cy="806935"/>
          </a:xfrm>
          <a:solidFill>
            <a:srgbClr val="627981"/>
          </a:solidFill>
        </p:grpSpPr>
        <p:sp>
          <p:nvSpPr>
            <p:cNvPr id="36" name="Rectangle 35">
              <a:extLst>
                <a:ext uri="{FF2B5EF4-FFF2-40B4-BE49-F238E27FC236}">
                  <a16:creationId xmlns:a16="http://schemas.microsoft.com/office/drawing/2014/main" id="{0CBA233A-3024-4BEB-86C3-3F306A6030F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TextBox 36">
              <a:extLst>
                <a:ext uri="{FF2B5EF4-FFF2-40B4-BE49-F238E27FC236}">
                  <a16:creationId xmlns:a16="http://schemas.microsoft.com/office/drawing/2014/main" id="{B7A04316-B87F-4A07-A8C3-69CD42866F20}"/>
                </a:ext>
              </a:extLst>
            </p:cNvPr>
            <p:cNvSpPr txBox="1"/>
            <p:nvPr/>
          </p:nvSpPr>
          <p:spPr>
            <a:xfrm>
              <a:off x="542923" y="1782589"/>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Higher taxes on cigarettes will raise tax revenue for the government, but they will not affect the quantity of smoking very much.</a:t>
              </a:r>
            </a:p>
          </p:txBody>
        </p:sp>
      </p:grpSp>
    </p:spTree>
    <p:extLst>
      <p:ext uri="{BB962C8B-B14F-4D97-AF65-F5344CB8AC3E}">
        <p14:creationId xmlns:p14="http://schemas.microsoft.com/office/powerpoint/2010/main" val="17202035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Elasticity and Tax Incidence</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1</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21" name="Group 20" descr="The example of cigarette taxes demonstrated that because demand is inelastic, taxes are not effective at reducing the quantity of smoking.">
            <a:extLst>
              <a:ext uri="{FF2B5EF4-FFF2-40B4-BE49-F238E27FC236}">
                <a16:creationId xmlns:a16="http://schemas.microsoft.com/office/drawing/2014/main" id="{96A9BCC3-4DAA-4C4E-A855-D84275E56B42}"/>
              </a:ext>
            </a:extLst>
          </p:cNvPr>
          <p:cNvGrpSpPr/>
          <p:nvPr/>
        </p:nvGrpSpPr>
        <p:grpSpPr>
          <a:xfrm>
            <a:off x="2066922" y="1585567"/>
            <a:ext cx="8058155" cy="806935"/>
            <a:chOff x="542922" y="1736761"/>
            <a:chExt cx="8058155" cy="806935"/>
          </a:xfrm>
          <a:solidFill>
            <a:srgbClr val="627981"/>
          </a:solidFill>
        </p:grpSpPr>
        <p:sp>
          <p:nvSpPr>
            <p:cNvPr id="22" name="Rectangle 21">
              <a:extLst>
                <a:ext uri="{FF2B5EF4-FFF2-40B4-BE49-F238E27FC236}">
                  <a16:creationId xmlns:a16="http://schemas.microsoft.com/office/drawing/2014/main" id="{2084E5B4-996C-404D-B710-E51AD29ECB5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F6FDF2EA-634B-4104-9186-DB06790BD163}"/>
                </a:ext>
              </a:extLst>
            </p:cNvPr>
            <p:cNvSpPr txBox="1"/>
            <p:nvPr/>
          </p:nvSpPr>
          <p:spPr>
            <a:xfrm>
              <a:off x="542922" y="1783329"/>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example of cigarette taxes demonstrated that because demand is inelastic, taxes are not effective at reducing the quantity of smoking.</a:t>
              </a:r>
            </a:p>
          </p:txBody>
        </p:sp>
      </p:grpSp>
      <p:grpSp>
        <p:nvGrpSpPr>
          <p:cNvPr id="25" name="Group 24" descr="Cigarette taxes mainly affect consumers in the form of higher prices.">
            <a:extLst>
              <a:ext uri="{FF2B5EF4-FFF2-40B4-BE49-F238E27FC236}">
                <a16:creationId xmlns:a16="http://schemas.microsoft.com/office/drawing/2014/main" id="{608B93DA-12D5-4969-B4A3-543200217DEA}"/>
              </a:ext>
            </a:extLst>
          </p:cNvPr>
          <p:cNvGrpSpPr/>
          <p:nvPr/>
        </p:nvGrpSpPr>
        <p:grpSpPr>
          <a:xfrm>
            <a:off x="2066921" y="2473976"/>
            <a:ext cx="8058155" cy="806935"/>
            <a:chOff x="542922" y="1736761"/>
            <a:chExt cx="8058155" cy="806935"/>
          </a:xfrm>
          <a:solidFill>
            <a:srgbClr val="627981"/>
          </a:solidFill>
        </p:grpSpPr>
        <p:sp>
          <p:nvSpPr>
            <p:cNvPr id="30" name="Rectangle 29">
              <a:extLst>
                <a:ext uri="{FF2B5EF4-FFF2-40B4-BE49-F238E27FC236}">
                  <a16:creationId xmlns:a16="http://schemas.microsoft.com/office/drawing/2014/main" id="{40AB6244-06D4-4319-A689-3DE426C12F7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TextBox 30">
              <a:extLst>
                <a:ext uri="{FF2B5EF4-FFF2-40B4-BE49-F238E27FC236}">
                  <a16:creationId xmlns:a16="http://schemas.microsoft.com/office/drawing/2014/main" id="{BBC8AF46-5CD6-4FA5-841C-02ACC6C05B06}"/>
                </a:ext>
              </a:extLst>
            </p:cNvPr>
            <p:cNvSpPr txBox="1"/>
            <p:nvPr/>
          </p:nvSpPr>
          <p:spPr>
            <a:xfrm>
              <a:off x="542922" y="1896977"/>
              <a:ext cx="7807571" cy="400110"/>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Cigarette taxes mainly affect consumers in the form of higher prices.</a:t>
              </a:r>
            </a:p>
          </p:txBody>
        </p:sp>
      </p:grpSp>
      <p:grpSp>
        <p:nvGrpSpPr>
          <p:cNvPr id="32" name="Group 31" descr="The analysis, or manner, of how a tax burden is divided between consumers and producers is called tax incidence.">
            <a:extLst>
              <a:ext uri="{FF2B5EF4-FFF2-40B4-BE49-F238E27FC236}">
                <a16:creationId xmlns:a16="http://schemas.microsoft.com/office/drawing/2014/main" id="{230C1D09-6C14-43AA-82DC-A2A61F34F6B2}"/>
              </a:ext>
            </a:extLst>
          </p:cNvPr>
          <p:cNvGrpSpPr/>
          <p:nvPr/>
        </p:nvGrpSpPr>
        <p:grpSpPr>
          <a:xfrm>
            <a:off x="2066923" y="3359687"/>
            <a:ext cx="8058155" cy="806935"/>
            <a:chOff x="542922" y="1736761"/>
            <a:chExt cx="8058155" cy="806935"/>
          </a:xfrm>
          <a:solidFill>
            <a:srgbClr val="627981"/>
          </a:solidFill>
        </p:grpSpPr>
        <p:sp>
          <p:nvSpPr>
            <p:cNvPr id="33" name="Rectangle 32">
              <a:extLst>
                <a:ext uri="{FF2B5EF4-FFF2-40B4-BE49-F238E27FC236}">
                  <a16:creationId xmlns:a16="http://schemas.microsoft.com/office/drawing/2014/main" id="{E72E29A0-3C26-49A9-B61A-0CC2347331D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TextBox 33">
              <a:extLst>
                <a:ext uri="{FF2B5EF4-FFF2-40B4-BE49-F238E27FC236}">
                  <a16:creationId xmlns:a16="http://schemas.microsoft.com/office/drawing/2014/main" id="{2CE6C981-3C2A-48ED-9C22-58DE93991B83}"/>
                </a:ext>
              </a:extLst>
            </p:cNvPr>
            <p:cNvSpPr txBox="1"/>
            <p:nvPr/>
          </p:nvSpPr>
          <p:spPr>
            <a:xfrm>
              <a:off x="542922" y="1783329"/>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analysis, or manner, of how a tax burden is divided between consumers and producers is called </a:t>
              </a: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tax incidence</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grpSp>
        <p:nvGrpSpPr>
          <p:cNvPr id="35" name="Group 34" descr="Typically, the tax incidence, or burden, falls both on the consumers and producers of the taxed good.">
            <a:extLst>
              <a:ext uri="{FF2B5EF4-FFF2-40B4-BE49-F238E27FC236}">
                <a16:creationId xmlns:a16="http://schemas.microsoft.com/office/drawing/2014/main" id="{58FE0549-3FED-4C05-A26A-4C85508730C2}"/>
              </a:ext>
            </a:extLst>
          </p:cNvPr>
          <p:cNvGrpSpPr/>
          <p:nvPr/>
        </p:nvGrpSpPr>
        <p:grpSpPr>
          <a:xfrm>
            <a:off x="2066923" y="4248096"/>
            <a:ext cx="8058154" cy="806935"/>
            <a:chOff x="542923" y="1736761"/>
            <a:chExt cx="8058154" cy="806935"/>
          </a:xfrm>
          <a:solidFill>
            <a:srgbClr val="627981"/>
          </a:solidFill>
        </p:grpSpPr>
        <p:sp>
          <p:nvSpPr>
            <p:cNvPr id="36" name="Rectangle 35">
              <a:extLst>
                <a:ext uri="{FF2B5EF4-FFF2-40B4-BE49-F238E27FC236}">
                  <a16:creationId xmlns:a16="http://schemas.microsoft.com/office/drawing/2014/main" id="{0CBA233A-3024-4BEB-86C3-3F306A6030F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TextBox 36">
              <a:extLst>
                <a:ext uri="{FF2B5EF4-FFF2-40B4-BE49-F238E27FC236}">
                  <a16:creationId xmlns:a16="http://schemas.microsoft.com/office/drawing/2014/main" id="{B7A04316-B87F-4A07-A8C3-69CD42866F20}"/>
                </a:ext>
              </a:extLst>
            </p:cNvPr>
            <p:cNvSpPr txBox="1"/>
            <p:nvPr/>
          </p:nvSpPr>
          <p:spPr>
            <a:xfrm>
              <a:off x="542923" y="1782589"/>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Typically, the tax incidence, or burden, falls both on the consumers and producers of the taxed good. </a:t>
              </a:r>
            </a:p>
          </p:txBody>
        </p:sp>
      </p:grpSp>
      <p:grpSp>
        <p:nvGrpSpPr>
          <p:cNvPr id="16" name="Group 15" descr="If one wants to predict which group will bear most of the burden, all one needs to do is examine the elasticity of demand and supply.">
            <a:extLst>
              <a:ext uri="{FF2B5EF4-FFF2-40B4-BE49-F238E27FC236}">
                <a16:creationId xmlns:a16="http://schemas.microsoft.com/office/drawing/2014/main" id="{017EA323-20C2-41EC-ABCA-E126C211994B}"/>
              </a:ext>
            </a:extLst>
          </p:cNvPr>
          <p:cNvGrpSpPr/>
          <p:nvPr/>
        </p:nvGrpSpPr>
        <p:grpSpPr>
          <a:xfrm>
            <a:off x="2066921" y="5135938"/>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1331DA78-162A-4F39-B4A0-FD1834BD2593}"/>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A3B768F6-0AA8-430B-A131-16E49F32154F}"/>
                </a:ext>
              </a:extLst>
            </p:cNvPr>
            <p:cNvSpPr txBox="1"/>
            <p:nvPr/>
          </p:nvSpPr>
          <p:spPr>
            <a:xfrm>
              <a:off x="542923" y="1782589"/>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If one wants to predict which group will bear most of the burden, all one needs to do is examine the elasticity of demand and supply. </a:t>
              </a:r>
            </a:p>
          </p:txBody>
        </p:sp>
      </p:grpSp>
    </p:spTree>
    <p:extLst>
      <p:ext uri="{BB962C8B-B14F-4D97-AF65-F5344CB8AC3E}">
        <p14:creationId xmlns:p14="http://schemas.microsoft.com/office/powerpoint/2010/main" val="27619394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Elasticity and Tax Incidence</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2</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4" name="Group 3" descr="If demand is relatively inelastic, and supply is relatively elastic, consumers bear a majority of the tax burden.">
            <a:extLst>
              <a:ext uri="{FF2B5EF4-FFF2-40B4-BE49-F238E27FC236}">
                <a16:creationId xmlns:a16="http://schemas.microsoft.com/office/drawing/2014/main" id="{E42D9A71-FF49-C2D0-AAEA-F9DDA5959428}"/>
              </a:ext>
            </a:extLst>
          </p:cNvPr>
          <p:cNvGrpSpPr/>
          <p:nvPr/>
        </p:nvGrpSpPr>
        <p:grpSpPr>
          <a:xfrm>
            <a:off x="2890182" y="1493661"/>
            <a:ext cx="2943060" cy="5025894"/>
            <a:chOff x="2890182" y="1493661"/>
            <a:chExt cx="2943060" cy="5025894"/>
          </a:xfrm>
        </p:grpSpPr>
        <p:sp>
          <p:nvSpPr>
            <p:cNvPr id="2" name="Rectangle 1">
              <a:extLst>
                <a:ext uri="{FF2B5EF4-FFF2-40B4-BE49-F238E27FC236}">
                  <a16:creationId xmlns:a16="http://schemas.microsoft.com/office/drawing/2014/main" id="{2D1584B3-C3AB-4B25-B4A0-5D08CB9BC8AC}"/>
                </a:ext>
              </a:extLst>
            </p:cNvPr>
            <p:cNvSpPr/>
            <p:nvPr/>
          </p:nvSpPr>
          <p:spPr>
            <a:xfrm>
              <a:off x="2890182" y="1493661"/>
              <a:ext cx="2943060" cy="1087808"/>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If demand is relatively inelastic, and</a:t>
              </a:r>
            </a:p>
          </p:txBody>
        </p:sp>
        <p:sp>
          <p:nvSpPr>
            <p:cNvPr id="20" name="Rectangle 19">
              <a:extLst>
                <a:ext uri="{FF2B5EF4-FFF2-40B4-BE49-F238E27FC236}">
                  <a16:creationId xmlns:a16="http://schemas.microsoft.com/office/drawing/2014/main" id="{ED002238-8569-403D-BE11-1B40373C1F6B}"/>
                </a:ext>
              </a:extLst>
            </p:cNvPr>
            <p:cNvSpPr/>
            <p:nvPr/>
          </p:nvSpPr>
          <p:spPr>
            <a:xfrm>
              <a:off x="2890182" y="3462704"/>
              <a:ext cx="2943060" cy="1087808"/>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supply is relatively elastic,</a:t>
              </a:r>
            </a:p>
          </p:txBody>
        </p:sp>
        <p:sp>
          <p:nvSpPr>
            <p:cNvPr id="23" name="Rectangle 22">
              <a:extLst>
                <a:ext uri="{FF2B5EF4-FFF2-40B4-BE49-F238E27FC236}">
                  <a16:creationId xmlns:a16="http://schemas.microsoft.com/office/drawing/2014/main" id="{1D909006-97F5-4ED5-A0C9-20FEEA64FEA4}"/>
                </a:ext>
              </a:extLst>
            </p:cNvPr>
            <p:cNvSpPr/>
            <p:nvPr/>
          </p:nvSpPr>
          <p:spPr>
            <a:xfrm>
              <a:off x="2890182" y="5431747"/>
              <a:ext cx="2943060" cy="1087808"/>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consumers bear a majority of the tax burden</a:t>
              </a:r>
            </a:p>
          </p:txBody>
        </p:sp>
        <p:sp>
          <p:nvSpPr>
            <p:cNvPr id="3" name="Arrow: Down 2">
              <a:extLst>
                <a:ext uri="{FF2B5EF4-FFF2-40B4-BE49-F238E27FC236}">
                  <a16:creationId xmlns:a16="http://schemas.microsoft.com/office/drawing/2014/main" id="{99E78403-AFBD-4CC4-930C-8DE11C3FAD2A}"/>
                </a:ext>
              </a:extLst>
            </p:cNvPr>
            <p:cNvSpPr/>
            <p:nvPr/>
          </p:nvSpPr>
          <p:spPr>
            <a:xfrm>
              <a:off x="4164643" y="2581469"/>
              <a:ext cx="394138" cy="881235"/>
            </a:xfrm>
            <a:prstGeom prst="downArrow">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Arrow: Down 26">
              <a:extLst>
                <a:ext uri="{FF2B5EF4-FFF2-40B4-BE49-F238E27FC236}">
                  <a16:creationId xmlns:a16="http://schemas.microsoft.com/office/drawing/2014/main" id="{AE648518-210A-48CB-BB49-21966DB1AE3F}"/>
                </a:ext>
              </a:extLst>
            </p:cNvPr>
            <p:cNvSpPr/>
            <p:nvPr/>
          </p:nvSpPr>
          <p:spPr>
            <a:xfrm>
              <a:off x="4167189" y="4550512"/>
              <a:ext cx="394138" cy="881235"/>
            </a:xfrm>
            <a:prstGeom prst="downArrow">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5" name="Group 4" descr="If demand is relatively elastic, and supply is relatively inelastic, suppliers bear a majority of the tax burden.">
            <a:extLst>
              <a:ext uri="{FF2B5EF4-FFF2-40B4-BE49-F238E27FC236}">
                <a16:creationId xmlns:a16="http://schemas.microsoft.com/office/drawing/2014/main" id="{69DB6134-C6E0-2355-8E5F-DA5C20FEF64D}"/>
              </a:ext>
            </a:extLst>
          </p:cNvPr>
          <p:cNvGrpSpPr/>
          <p:nvPr/>
        </p:nvGrpSpPr>
        <p:grpSpPr>
          <a:xfrm>
            <a:off x="6358760" y="1493661"/>
            <a:ext cx="2943060" cy="5025894"/>
            <a:chOff x="6358760" y="1493661"/>
            <a:chExt cx="2943060" cy="5025894"/>
          </a:xfrm>
        </p:grpSpPr>
        <p:sp>
          <p:nvSpPr>
            <p:cNvPr id="28" name="Rectangle 27">
              <a:extLst>
                <a:ext uri="{FF2B5EF4-FFF2-40B4-BE49-F238E27FC236}">
                  <a16:creationId xmlns:a16="http://schemas.microsoft.com/office/drawing/2014/main" id="{A420248E-3005-4678-834D-518C889CB358}"/>
                </a:ext>
              </a:extLst>
            </p:cNvPr>
            <p:cNvSpPr/>
            <p:nvPr/>
          </p:nvSpPr>
          <p:spPr>
            <a:xfrm>
              <a:off x="6358760" y="1493661"/>
              <a:ext cx="2943060" cy="1087808"/>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If demand is relatively elastic, and</a:t>
              </a:r>
            </a:p>
          </p:txBody>
        </p:sp>
        <p:sp>
          <p:nvSpPr>
            <p:cNvPr id="29" name="Rectangle 28">
              <a:extLst>
                <a:ext uri="{FF2B5EF4-FFF2-40B4-BE49-F238E27FC236}">
                  <a16:creationId xmlns:a16="http://schemas.microsoft.com/office/drawing/2014/main" id="{EF66863E-F7EA-4548-92EB-88BA38BC5F67}"/>
                </a:ext>
              </a:extLst>
            </p:cNvPr>
            <p:cNvSpPr/>
            <p:nvPr/>
          </p:nvSpPr>
          <p:spPr>
            <a:xfrm>
              <a:off x="6358760" y="3462704"/>
              <a:ext cx="2943060" cy="1087808"/>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supply is relatively inelastic,</a:t>
              </a:r>
            </a:p>
          </p:txBody>
        </p:sp>
        <p:sp>
          <p:nvSpPr>
            <p:cNvPr id="38" name="Rectangle 37">
              <a:extLst>
                <a:ext uri="{FF2B5EF4-FFF2-40B4-BE49-F238E27FC236}">
                  <a16:creationId xmlns:a16="http://schemas.microsoft.com/office/drawing/2014/main" id="{CD3571BC-83E8-4804-A0A0-C78675368428}"/>
                </a:ext>
              </a:extLst>
            </p:cNvPr>
            <p:cNvSpPr/>
            <p:nvPr/>
          </p:nvSpPr>
          <p:spPr>
            <a:xfrm>
              <a:off x="6358760" y="5431747"/>
              <a:ext cx="2943060" cy="1087808"/>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suppliers bear a majority of the tax burden</a:t>
              </a:r>
            </a:p>
          </p:txBody>
        </p:sp>
        <p:sp>
          <p:nvSpPr>
            <p:cNvPr id="39" name="Arrow: Down 38">
              <a:extLst>
                <a:ext uri="{FF2B5EF4-FFF2-40B4-BE49-F238E27FC236}">
                  <a16:creationId xmlns:a16="http://schemas.microsoft.com/office/drawing/2014/main" id="{404C9274-2A3C-4650-98E8-CBCCE131852A}"/>
                </a:ext>
              </a:extLst>
            </p:cNvPr>
            <p:cNvSpPr/>
            <p:nvPr/>
          </p:nvSpPr>
          <p:spPr>
            <a:xfrm>
              <a:off x="7633221" y="2581469"/>
              <a:ext cx="394138" cy="881235"/>
            </a:xfrm>
            <a:prstGeom prst="downArrow">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Arrow: Down 39">
              <a:extLst>
                <a:ext uri="{FF2B5EF4-FFF2-40B4-BE49-F238E27FC236}">
                  <a16:creationId xmlns:a16="http://schemas.microsoft.com/office/drawing/2014/main" id="{3BA166DA-14D6-4156-AFFA-BB7AE9F07B72}"/>
                </a:ext>
              </a:extLst>
            </p:cNvPr>
            <p:cNvSpPr/>
            <p:nvPr/>
          </p:nvSpPr>
          <p:spPr>
            <a:xfrm>
              <a:off x="7635767" y="4550512"/>
              <a:ext cx="394138" cy="881235"/>
            </a:xfrm>
            <a:prstGeom prst="downArrow">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6440414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Elastic Demand, Inelastic Supply</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3" name="Picture 2" descr="A graph showing the tax incidence between producers and consumers when the demand curve is elastic and the supply curve is inelastic.">
            <a:extLst>
              <a:ext uri="{FF2B5EF4-FFF2-40B4-BE49-F238E27FC236}">
                <a16:creationId xmlns:a16="http://schemas.microsoft.com/office/drawing/2014/main" id="{984F3D8F-0A93-4A4A-B890-CB15BECF7958}"/>
              </a:ext>
            </a:extLst>
          </p:cNvPr>
          <p:cNvPicPr>
            <a:picLocks noChangeAspect="1"/>
          </p:cNvPicPr>
          <p:nvPr/>
        </p:nvPicPr>
        <p:blipFill>
          <a:blip r:embed="rId3"/>
          <a:stretch>
            <a:fillRect/>
          </a:stretch>
        </p:blipFill>
        <p:spPr>
          <a:xfrm>
            <a:off x="3610099" y="1314137"/>
            <a:ext cx="4322872" cy="4034681"/>
          </a:xfrm>
          <a:prstGeom prst="rect">
            <a:avLst/>
          </a:prstGeom>
        </p:spPr>
      </p:pic>
      <p:sp>
        <p:nvSpPr>
          <p:cNvPr id="8" name="TextBox 7" descr="An excise tax introduces a wedge between the price paid by consumers (P sub c) and the price received by producers (P sub p). When the supply curve is inelastic and demand is elastic, the burden is passed on to producers and taxes do not greatly affect the equilibrium quantity. &#10;">
            <a:extLst>
              <a:ext uri="{FF2B5EF4-FFF2-40B4-BE49-F238E27FC236}">
                <a16:creationId xmlns:a16="http://schemas.microsoft.com/office/drawing/2014/main" id="{8BCD0F24-1914-402A-8D27-BC4E76C0A553}"/>
              </a:ext>
            </a:extLst>
          </p:cNvPr>
          <p:cNvSpPr txBox="1"/>
          <p:nvPr/>
        </p:nvSpPr>
        <p:spPr>
          <a:xfrm>
            <a:off x="1328701" y="5533348"/>
            <a:ext cx="9534598" cy="1077218"/>
          </a:xfrm>
          <a:prstGeom prst="rect">
            <a:avLst/>
          </a:prstGeom>
          <a:solidFill>
            <a:srgbClr val="62798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An excise tax introduces a wedge between the price paid by consumers (</a:t>
            </a:r>
            <a:r>
              <a:rPr kumimoji="0" lang="en-US" sz="1800" b="0" i="1" u="none" strike="noStrike" kern="1200" cap="none" spc="0" normalizeH="0" baseline="0" noProof="0" dirty="0">
                <a:ln>
                  <a:noFill/>
                </a:ln>
                <a:solidFill>
                  <a:prstClr val="white"/>
                </a:solidFill>
                <a:effectLst/>
                <a:uLnTx/>
                <a:uFillTx/>
                <a:latin typeface="Calibri" panose="020F0502020204030204"/>
                <a:ea typeface="+mn-ea"/>
                <a:cs typeface="+mn-cs"/>
              </a:rPr>
              <a:t>P</a:t>
            </a:r>
            <a:r>
              <a:rPr kumimoji="0" lang="en-US" sz="1800" b="0" i="0" u="none" strike="noStrike" kern="1200" cap="none" spc="0" normalizeH="0" baseline="-25000" noProof="0" dirty="0">
                <a:ln>
                  <a:noFill/>
                </a:ln>
                <a:solidFill>
                  <a:prstClr val="white"/>
                </a:solidFill>
                <a:effectLst/>
                <a:uLnTx/>
                <a:uFillTx/>
                <a:latin typeface="Calibri" panose="020F0502020204030204"/>
                <a:ea typeface="+mn-ea"/>
                <a:cs typeface="+mn-cs"/>
              </a:rPr>
              <a:t>c</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and the price received by producers</a:t>
            </a: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2000" b="0" i="1" u="none" strike="noStrike" kern="1200" cap="none" spc="0" normalizeH="0" baseline="0" noProof="0" dirty="0">
                <a:ln>
                  <a:noFill/>
                </a:ln>
                <a:solidFill>
                  <a:prstClr val="white"/>
                </a:solidFill>
                <a:effectLst/>
                <a:uLnTx/>
                <a:uFillTx/>
                <a:latin typeface="Calibri" panose="020F0502020204030204"/>
                <a:ea typeface="+mn-ea"/>
                <a:cs typeface="+mn-cs"/>
              </a:rPr>
              <a:t>P</a:t>
            </a:r>
            <a:r>
              <a:rPr kumimoji="0" lang="en-US" sz="2000" b="0" i="0" u="none" strike="noStrike" kern="1200" cap="none" spc="0" normalizeH="0" baseline="-25000" noProof="0" dirty="0">
                <a:ln>
                  <a:noFill/>
                </a:ln>
                <a:solidFill>
                  <a:prstClr val="white"/>
                </a:solidFill>
                <a:effectLst/>
                <a:uLnTx/>
                <a:uFillTx/>
                <a:latin typeface="Calibri" panose="020F0502020204030204"/>
                <a:ea typeface="+mn-ea"/>
                <a:cs typeface="+mn-cs"/>
              </a:rPr>
              <a:t>p</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When the supply curve is inelastic and demand is elastic, the burden is passed on to producers, and taxes do not greatly affect the equilibrium quantity. </a:t>
            </a:r>
          </a:p>
        </p:txBody>
      </p:sp>
    </p:spTree>
    <p:extLst>
      <p:ext uri="{BB962C8B-B14F-4D97-AF65-F5344CB8AC3E}">
        <p14:creationId xmlns:p14="http://schemas.microsoft.com/office/powerpoint/2010/main" val="38955490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Elastic Supply, Inelastic Demand</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3" name="Picture 2" descr="A graph showing the tax incidence between producers and consumers when the supply curve is more elastic than the demand curve.">
            <a:extLst>
              <a:ext uri="{FF2B5EF4-FFF2-40B4-BE49-F238E27FC236}">
                <a16:creationId xmlns:a16="http://schemas.microsoft.com/office/drawing/2014/main" id="{F9692655-FD8B-4D6A-AF8C-D1AD9720580B}"/>
              </a:ext>
            </a:extLst>
          </p:cNvPr>
          <p:cNvPicPr>
            <a:picLocks noChangeAspect="1"/>
          </p:cNvPicPr>
          <p:nvPr/>
        </p:nvPicPr>
        <p:blipFill>
          <a:blip r:embed="rId3"/>
          <a:stretch>
            <a:fillRect/>
          </a:stretch>
        </p:blipFill>
        <p:spPr>
          <a:xfrm>
            <a:off x="3577812" y="1344046"/>
            <a:ext cx="4325112" cy="4046316"/>
          </a:xfrm>
          <a:prstGeom prst="rect">
            <a:avLst/>
          </a:prstGeom>
        </p:spPr>
      </p:pic>
      <p:sp>
        <p:nvSpPr>
          <p:cNvPr id="8" name="TextBox 7">
            <a:extLst>
              <a:ext uri="{FF2B5EF4-FFF2-40B4-BE49-F238E27FC236}">
                <a16:creationId xmlns:a16="http://schemas.microsoft.com/office/drawing/2014/main" id="{B8AB36C6-A714-48BE-8A4F-6110AF0B8148}"/>
              </a:ext>
            </a:extLst>
          </p:cNvPr>
          <p:cNvSpPr txBox="1"/>
          <p:nvPr/>
        </p:nvSpPr>
        <p:spPr>
          <a:xfrm>
            <a:off x="2077299" y="5503892"/>
            <a:ext cx="8037401" cy="1015663"/>
          </a:xfrm>
          <a:prstGeom prst="rect">
            <a:avLst/>
          </a:prstGeom>
          <a:solidFill>
            <a:srgbClr val="62798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When the supply is more elastic than demand, the tax incidence on consumers is larger than the tax incidence on producers. The more elastic the demand and supply curves, the lower the tax revenue.</a:t>
            </a:r>
          </a:p>
        </p:txBody>
      </p:sp>
    </p:spTree>
    <p:extLst>
      <p:ext uri="{BB962C8B-B14F-4D97-AF65-F5344CB8AC3E}">
        <p14:creationId xmlns:p14="http://schemas.microsoft.com/office/powerpoint/2010/main" val="25176124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Long-Run vs. Short-Run Impact</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1</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21" name="Group 20" descr="Elasticities are often lower (more inelastic) in the short run than in the long run.">
            <a:extLst>
              <a:ext uri="{FF2B5EF4-FFF2-40B4-BE49-F238E27FC236}">
                <a16:creationId xmlns:a16="http://schemas.microsoft.com/office/drawing/2014/main" id="{96A9BCC3-4DAA-4C4E-A855-D84275E56B42}"/>
              </a:ext>
            </a:extLst>
          </p:cNvPr>
          <p:cNvGrpSpPr/>
          <p:nvPr/>
        </p:nvGrpSpPr>
        <p:grpSpPr>
          <a:xfrm>
            <a:off x="2066922" y="1585567"/>
            <a:ext cx="8058155" cy="806935"/>
            <a:chOff x="542922" y="1736761"/>
            <a:chExt cx="8058155" cy="806935"/>
          </a:xfrm>
          <a:solidFill>
            <a:srgbClr val="627981"/>
          </a:solidFill>
        </p:grpSpPr>
        <p:sp>
          <p:nvSpPr>
            <p:cNvPr id="22" name="Rectangle 21">
              <a:extLst>
                <a:ext uri="{FF2B5EF4-FFF2-40B4-BE49-F238E27FC236}">
                  <a16:creationId xmlns:a16="http://schemas.microsoft.com/office/drawing/2014/main" id="{2084E5B4-996C-404D-B710-E51AD29ECB5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F6FDF2EA-634B-4104-9186-DB06790BD163}"/>
                </a:ext>
              </a:extLst>
            </p:cNvPr>
            <p:cNvSpPr txBox="1"/>
            <p:nvPr/>
          </p:nvSpPr>
          <p:spPr>
            <a:xfrm>
              <a:off x="542922" y="1783329"/>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Elasticities are often lower (more inelastic) in the short run than in the long run. </a:t>
              </a:r>
            </a:p>
          </p:txBody>
        </p:sp>
      </p:grpSp>
      <p:grpSp>
        <p:nvGrpSpPr>
          <p:cNvPr id="25" name="Group 24" descr="On the demand side of the market, it can sometimes be difficult to change quantity demanded in the short run but easier in the long run.">
            <a:extLst>
              <a:ext uri="{FF2B5EF4-FFF2-40B4-BE49-F238E27FC236}">
                <a16:creationId xmlns:a16="http://schemas.microsoft.com/office/drawing/2014/main" id="{608B93DA-12D5-4969-B4A3-543200217DEA}"/>
              </a:ext>
            </a:extLst>
          </p:cNvPr>
          <p:cNvGrpSpPr/>
          <p:nvPr/>
        </p:nvGrpSpPr>
        <p:grpSpPr>
          <a:xfrm>
            <a:off x="2066921" y="2473976"/>
            <a:ext cx="8058155" cy="806935"/>
            <a:chOff x="542922" y="1736761"/>
            <a:chExt cx="8058155" cy="806935"/>
          </a:xfrm>
          <a:solidFill>
            <a:srgbClr val="627981"/>
          </a:solidFill>
        </p:grpSpPr>
        <p:sp>
          <p:nvSpPr>
            <p:cNvPr id="30" name="Rectangle 29">
              <a:extLst>
                <a:ext uri="{FF2B5EF4-FFF2-40B4-BE49-F238E27FC236}">
                  <a16:creationId xmlns:a16="http://schemas.microsoft.com/office/drawing/2014/main" id="{40AB6244-06D4-4319-A689-3DE426C12F7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TextBox 30">
              <a:extLst>
                <a:ext uri="{FF2B5EF4-FFF2-40B4-BE49-F238E27FC236}">
                  <a16:creationId xmlns:a16="http://schemas.microsoft.com/office/drawing/2014/main" id="{BBC8AF46-5CD6-4FA5-841C-02ACC6C05B06}"/>
                </a:ext>
              </a:extLst>
            </p:cNvPr>
            <p:cNvSpPr txBox="1"/>
            <p:nvPr/>
          </p:nvSpPr>
          <p:spPr>
            <a:xfrm>
              <a:off x="542922" y="1822433"/>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On the demand side of the market, it can sometimes be difficult to change quantity demanded in the short run but easier in the long run.</a:t>
              </a:r>
            </a:p>
          </p:txBody>
        </p:sp>
      </p:grpSp>
      <p:grpSp>
        <p:nvGrpSpPr>
          <p:cNvPr id="32" name="Group 31" descr="For example, in the short run, it is not easy for a person to make substantial changes in energy consumption, like gas usage.">
            <a:extLst>
              <a:ext uri="{FF2B5EF4-FFF2-40B4-BE49-F238E27FC236}">
                <a16:creationId xmlns:a16="http://schemas.microsoft.com/office/drawing/2014/main" id="{230C1D09-6C14-43AA-82DC-A2A61F34F6B2}"/>
              </a:ext>
            </a:extLst>
          </p:cNvPr>
          <p:cNvGrpSpPr/>
          <p:nvPr/>
        </p:nvGrpSpPr>
        <p:grpSpPr>
          <a:xfrm>
            <a:off x="2066923" y="3359687"/>
            <a:ext cx="8058155" cy="806935"/>
            <a:chOff x="542922" y="1736761"/>
            <a:chExt cx="8058155" cy="806935"/>
          </a:xfrm>
          <a:solidFill>
            <a:srgbClr val="627981"/>
          </a:solidFill>
        </p:grpSpPr>
        <p:sp>
          <p:nvSpPr>
            <p:cNvPr id="33" name="Rectangle 32">
              <a:extLst>
                <a:ext uri="{FF2B5EF4-FFF2-40B4-BE49-F238E27FC236}">
                  <a16:creationId xmlns:a16="http://schemas.microsoft.com/office/drawing/2014/main" id="{E72E29A0-3C26-49A9-B61A-0CC2347331D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TextBox 33">
              <a:extLst>
                <a:ext uri="{FF2B5EF4-FFF2-40B4-BE49-F238E27FC236}">
                  <a16:creationId xmlns:a16="http://schemas.microsoft.com/office/drawing/2014/main" id="{2CE6C981-3C2A-48ED-9C22-58DE93991B83}"/>
                </a:ext>
              </a:extLst>
            </p:cNvPr>
            <p:cNvSpPr txBox="1"/>
            <p:nvPr/>
          </p:nvSpPr>
          <p:spPr>
            <a:xfrm>
              <a:off x="542922" y="1783329"/>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For example, in the short run, it is not easy for a person to make substantial changes in energy consumption, like gas usage.</a:t>
              </a:r>
            </a:p>
          </p:txBody>
        </p:sp>
      </p:grpSp>
      <p:grpSp>
        <p:nvGrpSpPr>
          <p:cNvPr id="35" name="Group 34" descr="However, in the long run, perhaps you can purchase a car that gets more miles to the gallon or choose a job that is closer to where you live.">
            <a:extLst>
              <a:ext uri="{FF2B5EF4-FFF2-40B4-BE49-F238E27FC236}">
                <a16:creationId xmlns:a16="http://schemas.microsoft.com/office/drawing/2014/main" id="{58FE0549-3FED-4C05-A26A-4C85508730C2}"/>
              </a:ext>
            </a:extLst>
          </p:cNvPr>
          <p:cNvGrpSpPr/>
          <p:nvPr/>
        </p:nvGrpSpPr>
        <p:grpSpPr>
          <a:xfrm>
            <a:off x="2066923" y="4248096"/>
            <a:ext cx="8058154" cy="806935"/>
            <a:chOff x="542923" y="1736761"/>
            <a:chExt cx="8058154" cy="806935"/>
          </a:xfrm>
          <a:solidFill>
            <a:srgbClr val="627981"/>
          </a:solidFill>
        </p:grpSpPr>
        <p:sp>
          <p:nvSpPr>
            <p:cNvPr id="36" name="Rectangle 35">
              <a:extLst>
                <a:ext uri="{FF2B5EF4-FFF2-40B4-BE49-F238E27FC236}">
                  <a16:creationId xmlns:a16="http://schemas.microsoft.com/office/drawing/2014/main" id="{0CBA233A-3024-4BEB-86C3-3F306A6030F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TextBox 36">
              <a:extLst>
                <a:ext uri="{FF2B5EF4-FFF2-40B4-BE49-F238E27FC236}">
                  <a16:creationId xmlns:a16="http://schemas.microsoft.com/office/drawing/2014/main" id="{B7A04316-B87F-4A07-A8C3-69CD42866F20}"/>
                </a:ext>
              </a:extLst>
            </p:cNvPr>
            <p:cNvSpPr txBox="1"/>
            <p:nvPr/>
          </p:nvSpPr>
          <p:spPr>
            <a:xfrm>
              <a:off x="542923" y="1782589"/>
              <a:ext cx="7942316"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However, in the long run, perhaps you can purchase a car that gets more miles to the gallon or choose a job that is closer to where you live.</a:t>
              </a:r>
            </a:p>
          </p:txBody>
        </p:sp>
      </p:grpSp>
    </p:spTree>
    <p:extLst>
      <p:ext uri="{BB962C8B-B14F-4D97-AF65-F5344CB8AC3E}">
        <p14:creationId xmlns:p14="http://schemas.microsoft.com/office/powerpoint/2010/main" val="26669080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Long-Run vs. Short-Run Impact</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2</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21" name="Group 20" descr="On the supply side of the market, producers of goods and services typically find it easier to expand production in the long term of several years rather than in the short run of a few months.">
            <a:extLst>
              <a:ext uri="{FF2B5EF4-FFF2-40B4-BE49-F238E27FC236}">
                <a16:creationId xmlns:a16="http://schemas.microsoft.com/office/drawing/2014/main" id="{96A9BCC3-4DAA-4C4E-A855-D84275E56B42}"/>
              </a:ext>
            </a:extLst>
          </p:cNvPr>
          <p:cNvGrpSpPr/>
          <p:nvPr/>
        </p:nvGrpSpPr>
        <p:grpSpPr>
          <a:xfrm>
            <a:off x="2066922" y="1585567"/>
            <a:ext cx="8058153" cy="1099767"/>
            <a:chOff x="542922" y="1736761"/>
            <a:chExt cx="8058153" cy="1099767"/>
          </a:xfrm>
          <a:solidFill>
            <a:srgbClr val="627981"/>
          </a:solidFill>
        </p:grpSpPr>
        <p:sp>
          <p:nvSpPr>
            <p:cNvPr id="22" name="Rectangle 21">
              <a:extLst>
                <a:ext uri="{FF2B5EF4-FFF2-40B4-BE49-F238E27FC236}">
                  <a16:creationId xmlns:a16="http://schemas.microsoft.com/office/drawing/2014/main" id="{2084E5B4-996C-404D-B710-E51AD29ECB5F}"/>
                </a:ext>
              </a:extLst>
            </p:cNvPr>
            <p:cNvSpPr/>
            <p:nvPr/>
          </p:nvSpPr>
          <p:spPr>
            <a:xfrm>
              <a:off x="542923" y="1736761"/>
              <a:ext cx="8058152" cy="10997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F6FDF2EA-634B-4104-9186-DB06790BD163}"/>
                </a:ext>
              </a:extLst>
            </p:cNvPr>
            <p:cNvSpPr txBox="1"/>
            <p:nvPr/>
          </p:nvSpPr>
          <p:spPr>
            <a:xfrm>
              <a:off x="542922" y="1783329"/>
              <a:ext cx="7807571" cy="1015663"/>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On the supply side of the market, producers of goods and services typically find it easier to expand production in the long term of several years rather than in the short run of a few months.</a:t>
              </a:r>
            </a:p>
          </p:txBody>
        </p:sp>
      </p:grpSp>
      <p:grpSp>
        <p:nvGrpSpPr>
          <p:cNvPr id="25" name="Group 24" descr="For example, in the short run, it can be costly or difficult to build a new factory, hire many new workers, or open new stores. However, over a few years, these changes are possible.">
            <a:extLst>
              <a:ext uri="{FF2B5EF4-FFF2-40B4-BE49-F238E27FC236}">
                <a16:creationId xmlns:a16="http://schemas.microsoft.com/office/drawing/2014/main" id="{608B93DA-12D5-4969-B4A3-543200217DEA}"/>
              </a:ext>
            </a:extLst>
          </p:cNvPr>
          <p:cNvGrpSpPr/>
          <p:nvPr/>
        </p:nvGrpSpPr>
        <p:grpSpPr>
          <a:xfrm>
            <a:off x="2066922" y="2776092"/>
            <a:ext cx="8058152" cy="1101335"/>
            <a:chOff x="542922" y="1736761"/>
            <a:chExt cx="8058152" cy="1101335"/>
          </a:xfrm>
          <a:solidFill>
            <a:srgbClr val="627981"/>
          </a:solidFill>
        </p:grpSpPr>
        <p:sp>
          <p:nvSpPr>
            <p:cNvPr id="30" name="Rectangle 29">
              <a:extLst>
                <a:ext uri="{FF2B5EF4-FFF2-40B4-BE49-F238E27FC236}">
                  <a16:creationId xmlns:a16="http://schemas.microsoft.com/office/drawing/2014/main" id="{40AB6244-06D4-4319-A689-3DE426C12F72}"/>
                </a:ext>
              </a:extLst>
            </p:cNvPr>
            <p:cNvSpPr/>
            <p:nvPr/>
          </p:nvSpPr>
          <p:spPr>
            <a:xfrm>
              <a:off x="542923" y="1736761"/>
              <a:ext cx="8058151" cy="10997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TextBox 30">
              <a:extLst>
                <a:ext uri="{FF2B5EF4-FFF2-40B4-BE49-F238E27FC236}">
                  <a16:creationId xmlns:a16="http://schemas.microsoft.com/office/drawing/2014/main" id="{BBC8AF46-5CD6-4FA5-841C-02ACC6C05B06}"/>
                </a:ext>
              </a:extLst>
            </p:cNvPr>
            <p:cNvSpPr txBox="1"/>
            <p:nvPr/>
          </p:nvSpPr>
          <p:spPr>
            <a:xfrm>
              <a:off x="542922" y="1822433"/>
              <a:ext cx="7807571" cy="1015663"/>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For example, in the short run, it can be costly or difficult to build a new factory, hire many new workers, or open new stores. However, over a few years, these changes are possible.</a:t>
              </a:r>
            </a:p>
          </p:txBody>
        </p:sp>
      </p:grpSp>
      <p:grpSp>
        <p:nvGrpSpPr>
          <p:cNvPr id="32" name="Group 31" descr="In most markets for goods and services, prices fluctuate more than quantities in the short run, but quantities often adjust more than prices in the long run.">
            <a:extLst>
              <a:ext uri="{FF2B5EF4-FFF2-40B4-BE49-F238E27FC236}">
                <a16:creationId xmlns:a16="http://schemas.microsoft.com/office/drawing/2014/main" id="{230C1D09-6C14-43AA-82DC-A2A61F34F6B2}"/>
              </a:ext>
            </a:extLst>
          </p:cNvPr>
          <p:cNvGrpSpPr/>
          <p:nvPr/>
        </p:nvGrpSpPr>
        <p:grpSpPr>
          <a:xfrm>
            <a:off x="2066920" y="3963099"/>
            <a:ext cx="8058152" cy="1099766"/>
            <a:chOff x="542922" y="1736761"/>
            <a:chExt cx="8058152" cy="1099766"/>
          </a:xfrm>
          <a:solidFill>
            <a:srgbClr val="627981"/>
          </a:solidFill>
        </p:grpSpPr>
        <p:sp>
          <p:nvSpPr>
            <p:cNvPr id="33" name="Rectangle 32">
              <a:extLst>
                <a:ext uri="{FF2B5EF4-FFF2-40B4-BE49-F238E27FC236}">
                  <a16:creationId xmlns:a16="http://schemas.microsoft.com/office/drawing/2014/main" id="{E72E29A0-3C26-49A9-B61A-0CC2347331D4}"/>
                </a:ext>
              </a:extLst>
            </p:cNvPr>
            <p:cNvSpPr/>
            <p:nvPr/>
          </p:nvSpPr>
          <p:spPr>
            <a:xfrm>
              <a:off x="542923" y="1736761"/>
              <a:ext cx="8058151" cy="109976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TextBox 33">
              <a:extLst>
                <a:ext uri="{FF2B5EF4-FFF2-40B4-BE49-F238E27FC236}">
                  <a16:creationId xmlns:a16="http://schemas.microsoft.com/office/drawing/2014/main" id="{2CE6C981-3C2A-48ED-9C22-58DE93991B83}"/>
                </a:ext>
              </a:extLst>
            </p:cNvPr>
            <p:cNvSpPr txBox="1"/>
            <p:nvPr/>
          </p:nvSpPr>
          <p:spPr>
            <a:xfrm>
              <a:off x="542922" y="1783329"/>
              <a:ext cx="7807571" cy="1015663"/>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In most markets for goods and services, prices fluctuate more than quantities in the short run, but quantities often adjust more than prices in the long run.</a:t>
              </a:r>
            </a:p>
          </p:txBody>
        </p:sp>
      </p:grpSp>
    </p:spTree>
    <p:extLst>
      <p:ext uri="{BB962C8B-B14F-4D97-AF65-F5344CB8AC3E}">
        <p14:creationId xmlns:p14="http://schemas.microsoft.com/office/powerpoint/2010/main" val="27583962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288568"/>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Summary</a:t>
            </a:r>
            <a:endParaRPr kumimoji="0" lang="en-US" sz="3000" b="0" i="0" u="none" strike="noStrike" kern="1200" cap="none" spc="0" normalizeH="0" baseline="-25000" noProof="0" dirty="0">
              <a:ln>
                <a:noFill/>
              </a:ln>
              <a:solidFill>
                <a:prstClr val="black"/>
              </a:solidFill>
              <a:effectLst/>
              <a:uLnTx/>
              <a:uFillTx/>
              <a:latin typeface="Century Gothic" panose="020B0502020202020204" pitchFamily="34" charset="0"/>
              <a:ea typeface="+mn-ea"/>
              <a:cs typeface="+mn-cs"/>
            </a:endParaRP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523998" y="1665993"/>
            <a:ext cx="9273061" cy="4401205"/>
          </a:xfrm>
          <a:prstGeom prst="rect">
            <a:avLst/>
          </a:prstGeom>
          <a:solidFill>
            <a:srgbClr val="627981"/>
          </a:solidFill>
          <a:ln>
            <a:solidFill>
              <a:srgbClr val="627981"/>
            </a:solidFill>
          </a:ln>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In the market for goods and services, quantity supplied and quantity demanded are often relatively slow to react to changes in price in the short run but react more substantially in the long run, indicating that that demand and supply often (but not always) tend to be relatively inelastic in the short run and relatively elastic in the long run.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tax incidence depends on the relative price elasticity of supply and demand: when supply is more elastic than demand, buyers bear most of the tax burden, and when demand is more elastic than supply, producers bear most of the cost of the tax.</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Tax revenue is larger the more inelastic the demand and supply are.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96721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
        <p:cNvGrpSpPr/>
        <p:nvPr/>
      </p:nvGrpSpPr>
      <p:grpSpPr>
        <a:xfrm>
          <a:off x="0" y="0"/>
          <a:ext cx="0" cy="0"/>
          <a:chOff x="0" y="0"/>
          <a:chExt cx="0" cy="0"/>
        </a:xfrm>
      </p:grpSpPr>
      <p:sp>
        <p:nvSpPr>
          <p:cNvPr id="5" name="Title 4"/>
          <p:cNvSpPr txBox="1">
            <a:spLocks noGrp="1"/>
          </p:cNvSpPr>
          <p:nvPr>
            <p:ph type="title" idx="4294967295"/>
          </p:nvPr>
        </p:nvSpPr>
        <p:spPr>
          <a:xfrm>
            <a:off x="1524000" y="1410227"/>
            <a:ext cx="9144000"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7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cxnSp>
        <p:nvCxnSpPr>
          <p:cNvPr id="11" name="Straight Connector 10">
            <a:extLst>
              <a:ext uri="{C183D7F6-B498-43B3-948B-1728B52AA6E4}">
                <adec:decorative xmlns:adec="http://schemas.microsoft.com/office/drawing/2017/decorative" val="1"/>
              </a:ext>
            </a:extLst>
          </p:cNvPr>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5">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pic>
        <p:nvPicPr>
          <p:cNvPr id="9" name="Picture 8">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8065" y="3050910"/>
            <a:ext cx="609600" cy="609600"/>
          </a:xfrm>
          <a:prstGeom prst="rect">
            <a:avLst/>
          </a:prstGeom>
        </p:spPr>
      </p:pic>
    </p:spTree>
    <p:extLst>
      <p:ext uri="{BB962C8B-B14F-4D97-AF65-F5344CB8AC3E}">
        <p14:creationId xmlns:p14="http://schemas.microsoft.com/office/powerpoint/2010/main" val="4240033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3999" y="32131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Elasticity and Pricing</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1</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1" name="Group 10" descr="Studying elasticities is useful for a number of reasons, pricing being most important.">
            <a:extLst>
              <a:ext uri="{FF2B5EF4-FFF2-40B4-BE49-F238E27FC236}">
                <a16:creationId xmlns:a16="http://schemas.microsoft.com/office/drawing/2014/main" id="{D89ADEB5-E7A0-41E5-B924-6D5AD0B9F9A8}"/>
              </a:ext>
            </a:extLst>
          </p:cNvPr>
          <p:cNvGrpSpPr/>
          <p:nvPr/>
        </p:nvGrpSpPr>
        <p:grpSpPr>
          <a:xfrm>
            <a:off x="2066922" y="1585567"/>
            <a:ext cx="8058155" cy="806935"/>
            <a:chOff x="542922" y="1736761"/>
            <a:chExt cx="8058155" cy="806935"/>
          </a:xfrm>
          <a:solidFill>
            <a:srgbClr val="627981"/>
          </a:solidFill>
        </p:grpSpPr>
        <p:sp>
          <p:nvSpPr>
            <p:cNvPr id="12" name="Rectangle 11">
              <a:extLst>
                <a:ext uri="{FF2B5EF4-FFF2-40B4-BE49-F238E27FC236}">
                  <a16:creationId xmlns:a16="http://schemas.microsoft.com/office/drawing/2014/main" id="{EFD5EB37-45AE-4F61-9D41-289D417882B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6C26D6E2-0009-4878-8D32-916F483FA7ED}"/>
                </a:ext>
              </a:extLst>
            </p:cNvPr>
            <p:cNvSpPr txBox="1"/>
            <p:nvPr/>
          </p:nvSpPr>
          <p:spPr>
            <a:xfrm>
              <a:off x="542922" y="1783329"/>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Studying elasticities is useful for a number of reasons, pricing being most important.</a:t>
              </a:r>
            </a:p>
          </p:txBody>
        </p:sp>
      </p:grpSp>
      <p:grpSp>
        <p:nvGrpSpPr>
          <p:cNvPr id="14" name="Group 13" descr="Elasticity relates to revenue and pricing, both in the long and short run.">
            <a:extLst>
              <a:ext uri="{FF2B5EF4-FFF2-40B4-BE49-F238E27FC236}">
                <a16:creationId xmlns:a16="http://schemas.microsoft.com/office/drawing/2014/main" id="{DF62BA39-0994-43D8-BDD9-841F90CEE60A}"/>
              </a:ext>
            </a:extLst>
          </p:cNvPr>
          <p:cNvGrpSpPr/>
          <p:nvPr/>
        </p:nvGrpSpPr>
        <p:grpSpPr>
          <a:xfrm>
            <a:off x="2066922" y="2473976"/>
            <a:ext cx="8058154" cy="806935"/>
            <a:chOff x="542923" y="1736761"/>
            <a:chExt cx="8058154" cy="806935"/>
          </a:xfrm>
          <a:solidFill>
            <a:srgbClr val="627981"/>
          </a:solidFill>
        </p:grpSpPr>
        <p:sp>
          <p:nvSpPr>
            <p:cNvPr id="15" name="Rectangle 14">
              <a:extLst>
                <a:ext uri="{FF2B5EF4-FFF2-40B4-BE49-F238E27FC236}">
                  <a16:creationId xmlns:a16="http://schemas.microsoft.com/office/drawing/2014/main" id="{7FB6D189-B90F-46AE-B121-974100F26B8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B71D278B-DA47-42E8-8FBA-2666A4489403}"/>
                </a:ext>
              </a:extLst>
            </p:cNvPr>
            <p:cNvSpPr txBox="1"/>
            <p:nvPr/>
          </p:nvSpPr>
          <p:spPr>
            <a:xfrm>
              <a:off x="542923" y="1782589"/>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Elasticity relates to revenue and pricing, both in the long and short run.</a:t>
              </a:r>
            </a:p>
          </p:txBody>
        </p:sp>
      </p:grpSp>
      <p:pic>
        <p:nvPicPr>
          <p:cNvPr id="3" name="Picture 2" descr="Various goods in a store">
            <a:extLst>
              <a:ext uri="{FF2B5EF4-FFF2-40B4-BE49-F238E27FC236}">
                <a16:creationId xmlns:a16="http://schemas.microsoft.com/office/drawing/2014/main" id="{6359277C-A5BF-4490-B656-66DAFCA508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7772" y="3577090"/>
            <a:ext cx="6836454" cy="3019272"/>
          </a:xfrm>
          <a:prstGeom prst="rect">
            <a:avLst/>
          </a:prstGeom>
        </p:spPr>
      </p:pic>
    </p:spTree>
    <p:extLst>
      <p:ext uri="{BB962C8B-B14F-4D97-AF65-F5344CB8AC3E}">
        <p14:creationId xmlns:p14="http://schemas.microsoft.com/office/powerpoint/2010/main" val="10563234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Elasticity and Pricing</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2</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15EBFB8D-F1CF-445F-8D8C-EDA615A2DA80}"/>
                  </a:ext>
                </a:extLst>
              </p:cNvPr>
              <p:cNvSpPr txBox="1"/>
              <p:nvPr/>
            </p:nvSpPr>
            <p:spPr>
              <a:xfrm>
                <a:off x="3337232" y="1771950"/>
                <a:ext cx="5517536" cy="553998"/>
              </a:xfrm>
              <a:prstGeom prst="rect">
                <a:avLst/>
              </a:prstGeom>
              <a:solidFill>
                <a:srgbClr val="627981"/>
              </a:solid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0" lang="en-US" sz="3600" b="0" i="0"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price</m:t>
                      </m:r>
                      <m:r>
                        <a:rPr kumimoji="0" lang="en-US" sz="3600" b="0" i="1" u="none" strike="noStrike" kern="1200" cap="none" spc="0" normalizeH="0" baseline="0" noProof="0" smtClean="0">
                          <a:ln>
                            <a:noFill/>
                          </a:ln>
                          <a:solidFill>
                            <a:prstClr val="white"/>
                          </a:solidFill>
                          <a:effectLst/>
                          <a:uLnTx/>
                          <a:uFillTx/>
                          <a:latin typeface="Cambria Math" panose="02040503050406030204" pitchFamily="18" charset="0"/>
                          <a:ea typeface="Cambria Math" panose="02040503050406030204" pitchFamily="18" charset="0"/>
                          <a:cs typeface="+mn-cs"/>
                        </a:rPr>
                        <m:t>×</m:t>
                      </m:r>
                      <m:r>
                        <m:rPr>
                          <m:sty m:val="p"/>
                        </m:rPr>
                        <a:rPr kumimoji="0" lang="en-US" sz="3600" b="0" i="0" u="none" strike="noStrike" kern="1200" cap="none" spc="0" normalizeH="0" baseline="0" noProof="0" smtClean="0">
                          <a:ln>
                            <a:noFill/>
                          </a:ln>
                          <a:solidFill>
                            <a:prstClr val="white"/>
                          </a:solidFill>
                          <a:effectLst/>
                          <a:uLnTx/>
                          <a:uFillTx/>
                          <a:latin typeface="Cambria Math" panose="02040503050406030204" pitchFamily="18" charset="0"/>
                          <a:ea typeface="Cambria Math" panose="02040503050406030204" pitchFamily="18" charset="0"/>
                          <a:cs typeface="+mn-cs"/>
                        </a:rPr>
                        <m:t>quantity</m:t>
                      </m:r>
                      <m:r>
                        <a:rPr kumimoji="0" lang="en-US" sz="3600" b="0" i="1" u="none" strike="noStrike" kern="1200" cap="none" spc="0" normalizeH="0" baseline="0" noProof="0" smtClean="0">
                          <a:ln>
                            <a:noFill/>
                          </a:ln>
                          <a:solidFill>
                            <a:prstClr val="white"/>
                          </a:solidFill>
                          <a:effectLst/>
                          <a:uLnTx/>
                          <a:uFillTx/>
                          <a:latin typeface="Cambria Math" panose="02040503050406030204" pitchFamily="18" charset="0"/>
                          <a:ea typeface="Cambria Math" panose="02040503050406030204" pitchFamily="18" charset="0"/>
                          <a:cs typeface="+mn-cs"/>
                        </a:rPr>
                        <m:t>=</m:t>
                      </m:r>
                      <m:r>
                        <m:rPr>
                          <m:sty m:val="p"/>
                        </m:rPr>
                        <a:rPr kumimoji="0" lang="en-US" sz="3600" b="0" i="0" u="none" strike="noStrike" kern="1200" cap="none" spc="0" normalizeH="0" baseline="0" noProof="0" smtClean="0">
                          <a:ln>
                            <a:noFill/>
                          </a:ln>
                          <a:solidFill>
                            <a:prstClr val="white"/>
                          </a:solidFill>
                          <a:effectLst/>
                          <a:uLnTx/>
                          <a:uFillTx/>
                          <a:latin typeface="Cambria Math" panose="02040503050406030204" pitchFamily="18" charset="0"/>
                          <a:ea typeface="Cambria Math" panose="02040503050406030204" pitchFamily="18" charset="0"/>
                          <a:cs typeface="+mn-cs"/>
                        </a:rPr>
                        <m:t>revenue</m:t>
                      </m:r>
                    </m:oMath>
                  </m:oMathPara>
                </a14:m>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mc:Choice>
        <mc:Fallback xmlns="">
          <p:sp>
            <p:nvSpPr>
              <p:cNvPr id="2" name="TextBox 1">
                <a:extLst>
                  <a:ext uri="{FF2B5EF4-FFF2-40B4-BE49-F238E27FC236}">
                    <a16:creationId xmlns:a16="http://schemas.microsoft.com/office/drawing/2014/main" id="{15EBFB8D-F1CF-445F-8D8C-EDA615A2DA80}"/>
                  </a:ext>
                </a:extLst>
              </p:cNvPr>
              <p:cNvSpPr txBox="1">
                <a:spLocks noRot="1" noChangeAspect="1" noMove="1" noResize="1" noEditPoints="1" noAdjustHandles="1" noChangeArrowheads="1" noChangeShapeType="1" noTextEdit="1"/>
              </p:cNvSpPr>
              <p:nvPr/>
            </p:nvSpPr>
            <p:spPr>
              <a:xfrm>
                <a:off x="3337232" y="1771950"/>
                <a:ext cx="5517536" cy="553998"/>
              </a:xfrm>
              <a:prstGeom prst="rect">
                <a:avLst/>
              </a:prstGeom>
              <a:blipFill>
                <a:blip r:embed="rId3"/>
                <a:stretch>
                  <a:fillRect/>
                </a:stretch>
              </a:blipFill>
            </p:spPr>
            <p:txBody>
              <a:bodyPr/>
              <a:lstStyle/>
              <a:p>
                <a:r>
                  <a:rPr lang="en-US">
                    <a:noFill/>
                  </a:rPr>
                  <a:t> </a:t>
                </a:r>
              </a:p>
            </p:txBody>
          </p:sp>
        </mc:Fallback>
      </mc:AlternateContent>
      <p:grpSp>
        <p:nvGrpSpPr>
          <p:cNvPr id="5" name="Group 4" descr="Elastic">
            <a:extLst>
              <a:ext uri="{FF2B5EF4-FFF2-40B4-BE49-F238E27FC236}">
                <a16:creationId xmlns:a16="http://schemas.microsoft.com/office/drawing/2014/main" id="{284AF041-AC02-44B7-AD04-2D8FBDEA998A}"/>
              </a:ext>
            </a:extLst>
          </p:cNvPr>
          <p:cNvGrpSpPr/>
          <p:nvPr/>
        </p:nvGrpSpPr>
        <p:grpSpPr>
          <a:xfrm>
            <a:off x="2626692" y="2971082"/>
            <a:ext cx="2080340" cy="1617913"/>
            <a:chOff x="1149291" y="1753237"/>
            <a:chExt cx="2080340" cy="1617913"/>
          </a:xfrm>
          <a:solidFill>
            <a:srgbClr val="627981"/>
          </a:solidFill>
        </p:grpSpPr>
        <p:sp>
          <p:nvSpPr>
            <p:cNvPr id="6" name="Rectangle 5">
              <a:extLst>
                <a:ext uri="{FF2B5EF4-FFF2-40B4-BE49-F238E27FC236}">
                  <a16:creationId xmlns:a16="http://schemas.microsoft.com/office/drawing/2014/main" id="{0FA3DD1D-7FE6-4DC6-A328-0D22E7B27F97}"/>
                </a:ext>
              </a:extLst>
            </p:cNvPr>
            <p:cNvSpPr/>
            <p:nvPr/>
          </p:nvSpPr>
          <p:spPr>
            <a:xfrm>
              <a:off x="1149291" y="1753237"/>
              <a:ext cx="2080340" cy="16179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AE19F5FE-D035-4E3C-BF7D-BF2BED3B8DBA}"/>
                </a:ext>
              </a:extLst>
            </p:cNvPr>
            <p:cNvSpPr txBox="1"/>
            <p:nvPr/>
          </p:nvSpPr>
          <p:spPr>
            <a:xfrm>
              <a:off x="1357203" y="2220721"/>
              <a:ext cx="1664514" cy="671851"/>
            </a:xfrm>
            <a:prstGeom prst="rect">
              <a:avLst/>
            </a:prstGeom>
            <a:grpFill/>
          </p:spPr>
          <p:txBody>
            <a:bodyPr wrap="square" rtlCol="0" anchor="ctr">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Elastic</a:t>
              </a:r>
            </a:p>
          </p:txBody>
        </p:sp>
      </p:grpSp>
      <p:grpSp>
        <p:nvGrpSpPr>
          <p:cNvPr id="11" name="Group 10" descr="Unitary">
            <a:extLst>
              <a:ext uri="{FF2B5EF4-FFF2-40B4-BE49-F238E27FC236}">
                <a16:creationId xmlns:a16="http://schemas.microsoft.com/office/drawing/2014/main" id="{D90CAABF-57D6-4067-9006-308318C338AF}"/>
              </a:ext>
            </a:extLst>
          </p:cNvPr>
          <p:cNvGrpSpPr/>
          <p:nvPr/>
        </p:nvGrpSpPr>
        <p:grpSpPr>
          <a:xfrm>
            <a:off x="5009228" y="2965535"/>
            <a:ext cx="2080340" cy="1617913"/>
            <a:chOff x="3531827" y="1747690"/>
            <a:chExt cx="2080340" cy="1617913"/>
          </a:xfrm>
          <a:solidFill>
            <a:srgbClr val="627981"/>
          </a:solidFill>
        </p:grpSpPr>
        <p:sp>
          <p:nvSpPr>
            <p:cNvPr id="12" name="Rectangle 11">
              <a:extLst>
                <a:ext uri="{FF2B5EF4-FFF2-40B4-BE49-F238E27FC236}">
                  <a16:creationId xmlns:a16="http://schemas.microsoft.com/office/drawing/2014/main" id="{2A8ED404-5F3D-4DF5-B38C-3472F3D36DB6}"/>
                </a:ext>
              </a:extLst>
            </p:cNvPr>
            <p:cNvSpPr/>
            <p:nvPr/>
          </p:nvSpPr>
          <p:spPr>
            <a:xfrm>
              <a:off x="3531827" y="1747690"/>
              <a:ext cx="2080340" cy="16179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87DE8964-5C78-4E2C-87C4-A72E5D71486E}"/>
                </a:ext>
              </a:extLst>
            </p:cNvPr>
            <p:cNvSpPr txBox="1"/>
            <p:nvPr/>
          </p:nvSpPr>
          <p:spPr>
            <a:xfrm>
              <a:off x="3739740" y="2215439"/>
              <a:ext cx="1664514" cy="671851"/>
            </a:xfrm>
            <a:prstGeom prst="rect">
              <a:avLst/>
            </a:prstGeom>
            <a:grpFill/>
          </p:spPr>
          <p:txBody>
            <a:bodyPr wrap="square" rtlCol="0" anchor="ctr">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Unitary</a:t>
              </a:r>
            </a:p>
          </p:txBody>
        </p:sp>
      </p:grpSp>
      <p:grpSp>
        <p:nvGrpSpPr>
          <p:cNvPr id="8" name="Group 7" descr="Inelastic">
            <a:extLst>
              <a:ext uri="{FF2B5EF4-FFF2-40B4-BE49-F238E27FC236}">
                <a16:creationId xmlns:a16="http://schemas.microsoft.com/office/drawing/2014/main" id="{F5584382-4A4C-4F8C-B827-058641238F5A}"/>
              </a:ext>
            </a:extLst>
          </p:cNvPr>
          <p:cNvGrpSpPr/>
          <p:nvPr/>
        </p:nvGrpSpPr>
        <p:grpSpPr>
          <a:xfrm>
            <a:off x="7391764" y="2965535"/>
            <a:ext cx="2080340" cy="1617913"/>
            <a:chOff x="5914363" y="1747690"/>
            <a:chExt cx="2080340" cy="1617913"/>
          </a:xfrm>
          <a:solidFill>
            <a:srgbClr val="627981"/>
          </a:solidFill>
        </p:grpSpPr>
        <p:sp>
          <p:nvSpPr>
            <p:cNvPr id="9" name="Rectangle 8">
              <a:extLst>
                <a:ext uri="{FF2B5EF4-FFF2-40B4-BE49-F238E27FC236}">
                  <a16:creationId xmlns:a16="http://schemas.microsoft.com/office/drawing/2014/main" id="{6EF177F9-26CF-4A0D-9107-097EC71354E0}"/>
                </a:ext>
              </a:extLst>
            </p:cNvPr>
            <p:cNvSpPr/>
            <p:nvPr/>
          </p:nvSpPr>
          <p:spPr>
            <a:xfrm>
              <a:off x="5914363" y="1747690"/>
              <a:ext cx="2080340" cy="16179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B8970C15-AFFC-468E-A8AA-EAFF88584D05}"/>
                </a:ext>
              </a:extLst>
            </p:cNvPr>
            <p:cNvSpPr txBox="1"/>
            <p:nvPr/>
          </p:nvSpPr>
          <p:spPr>
            <a:xfrm>
              <a:off x="6122276" y="2215439"/>
              <a:ext cx="1664514" cy="671851"/>
            </a:xfrm>
            <a:prstGeom prst="rect">
              <a:avLst/>
            </a:prstGeom>
            <a:grpFill/>
          </p:spPr>
          <p:txBody>
            <a:bodyPr wrap="square" rtlCol="0" anchor="ctr">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Inelastic</a:t>
              </a:r>
            </a:p>
          </p:txBody>
        </p:sp>
      </p:grpSp>
      <p:sp>
        <p:nvSpPr>
          <p:cNvPr id="14" name="TextBox 13">
            <a:extLst>
              <a:ext uri="{FF2B5EF4-FFF2-40B4-BE49-F238E27FC236}">
                <a16:creationId xmlns:a16="http://schemas.microsoft.com/office/drawing/2014/main" id="{3CA5404C-6BF8-4F00-B11A-6B96F40D2401}"/>
              </a:ext>
            </a:extLst>
          </p:cNvPr>
          <p:cNvSpPr txBox="1"/>
          <p:nvPr/>
        </p:nvSpPr>
        <p:spPr>
          <a:xfrm>
            <a:off x="2626692" y="5050932"/>
            <a:ext cx="6851794" cy="707886"/>
          </a:xfrm>
          <a:prstGeom prst="rect">
            <a:avLst/>
          </a:prstGeom>
          <a:solidFill>
            <a:srgbClr val="62798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Based on the elasticity of a good, a change in price will impact revenue in three different ways.</a:t>
            </a:r>
          </a:p>
        </p:txBody>
      </p:sp>
    </p:spTree>
    <p:extLst>
      <p:ext uri="{BB962C8B-B14F-4D97-AF65-F5344CB8AC3E}">
        <p14:creationId xmlns:p14="http://schemas.microsoft.com/office/powerpoint/2010/main" val="17895092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Elasticity and Pricing</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3</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3" name="Picture 2" descr="A crowd of people at a concert&#10;">
            <a:extLst>
              <a:ext uri="{FF2B5EF4-FFF2-40B4-BE49-F238E27FC236}">
                <a16:creationId xmlns:a16="http://schemas.microsoft.com/office/drawing/2014/main" id="{29306BAD-21D2-4841-8D08-843DF44041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0144" y="1290231"/>
            <a:ext cx="5271707" cy="3514471"/>
          </a:xfrm>
          <a:prstGeom prst="rect">
            <a:avLst/>
          </a:prstGeom>
        </p:spPr>
      </p:pic>
      <p:sp>
        <p:nvSpPr>
          <p:cNvPr id="12" name="TextBox 11">
            <a:extLst>
              <a:ext uri="{FF2B5EF4-FFF2-40B4-BE49-F238E27FC236}">
                <a16:creationId xmlns:a16="http://schemas.microsoft.com/office/drawing/2014/main" id="{453F9E01-2E85-4428-BA12-4FBEAE2A72F2}"/>
              </a:ext>
            </a:extLst>
          </p:cNvPr>
          <p:cNvSpPr txBox="1"/>
          <p:nvPr/>
        </p:nvSpPr>
        <p:spPr>
          <a:xfrm>
            <a:off x="2192213" y="4957024"/>
            <a:ext cx="7807571" cy="1631216"/>
          </a:xfrm>
          <a:prstGeom prst="rect">
            <a:avLst/>
          </a:prstGeom>
          <a:solidFill>
            <a:srgbClr val="62798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Consider a band trying to sell tickets for their concert; how should the band set the ticket price to generate the most total revenue? The key concept in thinking about collecting the most revenue is the price elasticity of demand. Imagine that the band starts off thinking about a certain price, which will result in the sale of a certain quantity of tickets.</a:t>
            </a:r>
          </a:p>
        </p:txBody>
      </p:sp>
    </p:spTree>
    <p:extLst>
      <p:ext uri="{BB962C8B-B14F-4D97-AF65-F5344CB8AC3E}">
        <p14:creationId xmlns:p14="http://schemas.microsoft.com/office/powerpoint/2010/main" val="41882306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Elastic</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5" name="Picture 4" descr="A table describing elastic, unitary, and inelastic elasticity. The row on elastic is circled and reads as follows: Elastic demand is when percent change in quantity demanded is greater than percent change in price. A given percent rise in price will be more than offset by a larger percent fall in quantity so that total revenue, which is price multiplied by quantity, falls.">
            <a:extLst>
              <a:ext uri="{FF2B5EF4-FFF2-40B4-BE49-F238E27FC236}">
                <a16:creationId xmlns:a16="http://schemas.microsoft.com/office/drawing/2014/main" id="{9FE41C61-BC4B-BB25-E5F1-71044B9ECBE6}"/>
              </a:ext>
            </a:extLst>
          </p:cNvPr>
          <p:cNvPicPr>
            <a:picLocks noChangeAspect="1"/>
          </p:cNvPicPr>
          <p:nvPr/>
        </p:nvPicPr>
        <p:blipFill>
          <a:blip r:embed="rId3"/>
          <a:stretch>
            <a:fillRect/>
          </a:stretch>
        </p:blipFill>
        <p:spPr>
          <a:xfrm>
            <a:off x="430920" y="1356853"/>
            <a:ext cx="11330159" cy="3120367"/>
          </a:xfrm>
          <a:prstGeom prst="rect">
            <a:avLst/>
          </a:prstGeom>
        </p:spPr>
      </p:pic>
      <p:sp>
        <p:nvSpPr>
          <p:cNvPr id="8" name="TextBox 7">
            <a:extLst>
              <a:ext uri="{FF2B5EF4-FFF2-40B4-BE49-F238E27FC236}">
                <a16:creationId xmlns:a16="http://schemas.microsoft.com/office/drawing/2014/main" id="{339B8CE2-9682-4DF6-B184-0E0D3D6B545C}"/>
              </a:ext>
            </a:extLst>
          </p:cNvPr>
          <p:cNvSpPr txBox="1"/>
          <p:nvPr/>
        </p:nvSpPr>
        <p:spPr>
          <a:xfrm>
            <a:off x="2066922" y="4959725"/>
            <a:ext cx="7807571" cy="1015663"/>
          </a:xfrm>
          <a:prstGeom prst="rect">
            <a:avLst/>
          </a:prstGeom>
          <a:solidFill>
            <a:srgbClr val="62798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If demand is elastic at that price level, the band should cut the price because the percentage drop in price will result in an even larger percentage increase in the quantity sold, increasing total revenue.</a:t>
            </a:r>
          </a:p>
        </p:txBody>
      </p:sp>
    </p:spTree>
    <p:extLst>
      <p:ext uri="{BB962C8B-B14F-4D97-AF65-F5344CB8AC3E}">
        <p14:creationId xmlns:p14="http://schemas.microsoft.com/office/powerpoint/2010/main" val="19627494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Inelastic</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5" name="Picture 4" descr="A table describing elastic, unitary, and inelastic elasticity. The row on inelastic is circled and reads as follows: Inelastic demand is when percent change in quantity demanded is less than percent change in price. A given percent rise in price will cause a smaller percent fall in quantity so that total revenue, which is price multiplied by quantity, rises.">
            <a:extLst>
              <a:ext uri="{FF2B5EF4-FFF2-40B4-BE49-F238E27FC236}">
                <a16:creationId xmlns:a16="http://schemas.microsoft.com/office/drawing/2014/main" id="{9E9EB03B-B0F2-1EB2-75E0-8D161A507BCA}"/>
              </a:ext>
            </a:extLst>
          </p:cNvPr>
          <p:cNvPicPr>
            <a:picLocks noChangeAspect="1"/>
          </p:cNvPicPr>
          <p:nvPr/>
        </p:nvPicPr>
        <p:blipFill>
          <a:blip r:embed="rId3"/>
          <a:stretch>
            <a:fillRect/>
          </a:stretch>
        </p:blipFill>
        <p:spPr>
          <a:xfrm>
            <a:off x="297825" y="1300305"/>
            <a:ext cx="11596350" cy="3107956"/>
          </a:xfrm>
          <a:prstGeom prst="rect">
            <a:avLst/>
          </a:prstGeom>
        </p:spPr>
      </p:pic>
      <p:sp>
        <p:nvSpPr>
          <p:cNvPr id="7" name="TextBox 6">
            <a:extLst>
              <a:ext uri="{FF2B5EF4-FFF2-40B4-BE49-F238E27FC236}">
                <a16:creationId xmlns:a16="http://schemas.microsoft.com/office/drawing/2014/main" id="{3CFE5BA6-9A0D-4552-B7A2-131E694394F0}"/>
              </a:ext>
            </a:extLst>
          </p:cNvPr>
          <p:cNvSpPr txBox="1"/>
          <p:nvPr/>
        </p:nvSpPr>
        <p:spPr>
          <a:xfrm>
            <a:off x="2192213" y="4802239"/>
            <a:ext cx="7807571" cy="1323439"/>
          </a:xfrm>
          <a:prstGeom prst="rect">
            <a:avLst/>
          </a:prstGeom>
          <a:solidFill>
            <a:srgbClr val="62798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If demand is inelastic at that original quantity level, the band should raise the ticket price because a certain percentage increase in price will result in a smaller percentage decrease in the quantity sold, and total revenue will rise.</a:t>
            </a:r>
          </a:p>
        </p:txBody>
      </p:sp>
    </p:spTree>
    <p:extLst>
      <p:ext uri="{BB962C8B-B14F-4D97-AF65-F5344CB8AC3E}">
        <p14:creationId xmlns:p14="http://schemas.microsoft.com/office/powerpoint/2010/main" val="38666061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Unitary</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5" name="Picture 4" descr="A table describing elastic, unitary, and inelastic elasticity. The row on unitary is circled and reads as follows: Unitary elasticity is when percent change in quantity demanded is equal to percent change in price. A given percent rise in price will be exactly offset by an equal percent fall in quantity so that total revenue, which is price multiplied by quantity, is unchanged.">
            <a:extLst>
              <a:ext uri="{FF2B5EF4-FFF2-40B4-BE49-F238E27FC236}">
                <a16:creationId xmlns:a16="http://schemas.microsoft.com/office/drawing/2014/main" id="{4DC5C8BD-7F5E-C038-E753-34D4FAA06870}"/>
              </a:ext>
            </a:extLst>
          </p:cNvPr>
          <p:cNvPicPr>
            <a:picLocks noChangeAspect="1"/>
          </p:cNvPicPr>
          <p:nvPr/>
        </p:nvPicPr>
        <p:blipFill>
          <a:blip r:embed="rId3"/>
          <a:stretch>
            <a:fillRect/>
          </a:stretch>
        </p:blipFill>
        <p:spPr>
          <a:xfrm>
            <a:off x="378679" y="1504952"/>
            <a:ext cx="11434642" cy="3000178"/>
          </a:xfrm>
          <a:prstGeom prst="rect">
            <a:avLst/>
          </a:prstGeom>
        </p:spPr>
      </p:pic>
      <p:sp>
        <p:nvSpPr>
          <p:cNvPr id="7" name="TextBox 6">
            <a:extLst>
              <a:ext uri="{FF2B5EF4-FFF2-40B4-BE49-F238E27FC236}">
                <a16:creationId xmlns:a16="http://schemas.microsoft.com/office/drawing/2014/main" id="{E67E92BB-434C-41B5-881A-3B13226A70C6}"/>
              </a:ext>
            </a:extLst>
          </p:cNvPr>
          <p:cNvSpPr txBox="1"/>
          <p:nvPr/>
        </p:nvSpPr>
        <p:spPr>
          <a:xfrm>
            <a:off x="2192214" y="4750596"/>
            <a:ext cx="7807571" cy="1938992"/>
          </a:xfrm>
          <a:prstGeom prst="rect">
            <a:avLst/>
          </a:prstGeom>
          <a:solidFill>
            <a:srgbClr val="62798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If demand has a unitary elasticity at that quantity, an equal percentage change in quantity will offset a moderate percentage change in the price, so the band will earn the same revenue whether it (moderately) increases or decreases the ticket price. Hence, total revenue is maximized at the point of unit elasticity (corresponding to the midpoint of the linear demand curve).</a:t>
            </a:r>
          </a:p>
        </p:txBody>
      </p:sp>
    </p:spTree>
    <p:extLst>
      <p:ext uri="{BB962C8B-B14F-4D97-AF65-F5344CB8AC3E}">
        <p14:creationId xmlns:p14="http://schemas.microsoft.com/office/powerpoint/2010/main" val="22636136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Maximizing Profits</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1</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21" name="Group 20" descr="There are two approaches to maximizing profits: cut costs or increase total revenue.">
            <a:extLst>
              <a:ext uri="{FF2B5EF4-FFF2-40B4-BE49-F238E27FC236}">
                <a16:creationId xmlns:a16="http://schemas.microsoft.com/office/drawing/2014/main" id="{96A9BCC3-4DAA-4C4E-A855-D84275E56B42}"/>
              </a:ext>
            </a:extLst>
          </p:cNvPr>
          <p:cNvGrpSpPr/>
          <p:nvPr/>
        </p:nvGrpSpPr>
        <p:grpSpPr>
          <a:xfrm>
            <a:off x="2066922" y="1585567"/>
            <a:ext cx="8058155" cy="806935"/>
            <a:chOff x="542922" y="1736761"/>
            <a:chExt cx="8058155" cy="806935"/>
          </a:xfrm>
          <a:solidFill>
            <a:srgbClr val="627981"/>
          </a:solidFill>
        </p:grpSpPr>
        <p:sp>
          <p:nvSpPr>
            <p:cNvPr id="22" name="Rectangle 21">
              <a:extLst>
                <a:ext uri="{FF2B5EF4-FFF2-40B4-BE49-F238E27FC236}">
                  <a16:creationId xmlns:a16="http://schemas.microsoft.com/office/drawing/2014/main" id="{2084E5B4-996C-404D-B710-E51AD29ECB5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F6FDF2EA-634B-4104-9186-DB06790BD163}"/>
                </a:ext>
              </a:extLst>
            </p:cNvPr>
            <p:cNvSpPr txBox="1"/>
            <p:nvPr/>
          </p:nvSpPr>
          <p:spPr>
            <a:xfrm>
              <a:off x="542922" y="1783329"/>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There are two approaches to maximizing profits: cut costs or increase total revenue.</a:t>
              </a:r>
            </a:p>
          </p:txBody>
        </p:sp>
      </p:grpSp>
      <p:grpSp>
        <p:nvGrpSpPr>
          <p:cNvPr id="25" name="Group 24" descr="Most businesses face a day-to-day struggle to figure out ways to produce at a lower cost as a way to earn higher profits.">
            <a:extLst>
              <a:ext uri="{FF2B5EF4-FFF2-40B4-BE49-F238E27FC236}">
                <a16:creationId xmlns:a16="http://schemas.microsoft.com/office/drawing/2014/main" id="{608B93DA-12D5-4969-B4A3-543200217DEA}"/>
              </a:ext>
            </a:extLst>
          </p:cNvPr>
          <p:cNvGrpSpPr/>
          <p:nvPr/>
        </p:nvGrpSpPr>
        <p:grpSpPr>
          <a:xfrm>
            <a:off x="2066922" y="2473976"/>
            <a:ext cx="8058154" cy="806935"/>
            <a:chOff x="542923" y="1736761"/>
            <a:chExt cx="8058154" cy="806935"/>
          </a:xfrm>
          <a:solidFill>
            <a:srgbClr val="627981"/>
          </a:solidFill>
        </p:grpSpPr>
        <p:sp>
          <p:nvSpPr>
            <p:cNvPr id="30" name="Rectangle 29">
              <a:extLst>
                <a:ext uri="{FF2B5EF4-FFF2-40B4-BE49-F238E27FC236}">
                  <a16:creationId xmlns:a16="http://schemas.microsoft.com/office/drawing/2014/main" id="{40AB6244-06D4-4319-A689-3DE426C12F7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TextBox 30">
              <a:extLst>
                <a:ext uri="{FF2B5EF4-FFF2-40B4-BE49-F238E27FC236}">
                  <a16:creationId xmlns:a16="http://schemas.microsoft.com/office/drawing/2014/main" id="{BBC8AF46-5CD6-4FA5-841C-02ACC6C05B06}"/>
                </a:ext>
              </a:extLst>
            </p:cNvPr>
            <p:cNvSpPr txBox="1"/>
            <p:nvPr/>
          </p:nvSpPr>
          <p:spPr>
            <a:xfrm>
              <a:off x="542923" y="1782589"/>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Most businesses face a day-to-day struggle to figure out ways to produce at a lower cost as a way to earn higher profits.</a:t>
              </a:r>
            </a:p>
          </p:txBody>
        </p:sp>
      </p:grpSp>
      <p:grpSp>
        <p:nvGrpSpPr>
          <p:cNvPr id="32" name="Group 31" descr="However, if the cost of a key input rises, can the firm pass those higher costs along to consumers in the form of higher prices?">
            <a:extLst>
              <a:ext uri="{FF2B5EF4-FFF2-40B4-BE49-F238E27FC236}">
                <a16:creationId xmlns:a16="http://schemas.microsoft.com/office/drawing/2014/main" id="{230C1D09-6C14-43AA-82DC-A2A61F34F6B2}"/>
              </a:ext>
            </a:extLst>
          </p:cNvPr>
          <p:cNvGrpSpPr/>
          <p:nvPr/>
        </p:nvGrpSpPr>
        <p:grpSpPr>
          <a:xfrm>
            <a:off x="2066923" y="3359687"/>
            <a:ext cx="8058155" cy="806935"/>
            <a:chOff x="542922" y="1736761"/>
            <a:chExt cx="8058155" cy="806935"/>
          </a:xfrm>
          <a:solidFill>
            <a:srgbClr val="627981"/>
          </a:solidFill>
        </p:grpSpPr>
        <p:sp>
          <p:nvSpPr>
            <p:cNvPr id="33" name="Rectangle 32">
              <a:extLst>
                <a:ext uri="{FF2B5EF4-FFF2-40B4-BE49-F238E27FC236}">
                  <a16:creationId xmlns:a16="http://schemas.microsoft.com/office/drawing/2014/main" id="{E72E29A0-3C26-49A9-B61A-0CC2347331D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TextBox 33">
              <a:extLst>
                <a:ext uri="{FF2B5EF4-FFF2-40B4-BE49-F238E27FC236}">
                  <a16:creationId xmlns:a16="http://schemas.microsoft.com/office/drawing/2014/main" id="{2CE6C981-3C2A-48ED-9C22-58DE93991B83}"/>
                </a:ext>
              </a:extLst>
            </p:cNvPr>
            <p:cNvSpPr txBox="1"/>
            <p:nvPr/>
          </p:nvSpPr>
          <p:spPr>
            <a:xfrm>
              <a:off x="542922" y="1783329"/>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However, if the cost of a key input rises, can the firm pass those higher costs along to consumers in the form of higher prices?</a:t>
              </a:r>
            </a:p>
          </p:txBody>
        </p:sp>
      </p:grpSp>
      <p:grpSp>
        <p:nvGrpSpPr>
          <p:cNvPr id="35" name="Group 34" descr="Conversely, if new and less expensive ways of producing are invented, can the firm keep the benefits in the form of higher profits?">
            <a:extLst>
              <a:ext uri="{FF2B5EF4-FFF2-40B4-BE49-F238E27FC236}">
                <a16:creationId xmlns:a16="http://schemas.microsoft.com/office/drawing/2014/main" id="{58FE0549-3FED-4C05-A26A-4C85508730C2}"/>
              </a:ext>
            </a:extLst>
          </p:cNvPr>
          <p:cNvGrpSpPr/>
          <p:nvPr/>
        </p:nvGrpSpPr>
        <p:grpSpPr>
          <a:xfrm>
            <a:off x="2066923" y="4248096"/>
            <a:ext cx="8058154" cy="806935"/>
            <a:chOff x="542923" y="1736761"/>
            <a:chExt cx="8058154" cy="806935"/>
          </a:xfrm>
          <a:solidFill>
            <a:srgbClr val="627981"/>
          </a:solidFill>
        </p:grpSpPr>
        <p:sp>
          <p:nvSpPr>
            <p:cNvPr id="36" name="Rectangle 35">
              <a:extLst>
                <a:ext uri="{FF2B5EF4-FFF2-40B4-BE49-F238E27FC236}">
                  <a16:creationId xmlns:a16="http://schemas.microsoft.com/office/drawing/2014/main" id="{0CBA233A-3024-4BEB-86C3-3F306A6030F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TextBox 36">
              <a:extLst>
                <a:ext uri="{FF2B5EF4-FFF2-40B4-BE49-F238E27FC236}">
                  <a16:creationId xmlns:a16="http://schemas.microsoft.com/office/drawing/2014/main" id="{B7A04316-B87F-4A07-A8C3-69CD42866F20}"/>
                </a:ext>
              </a:extLst>
            </p:cNvPr>
            <p:cNvSpPr txBox="1"/>
            <p:nvPr/>
          </p:nvSpPr>
          <p:spPr>
            <a:xfrm>
              <a:off x="542923" y="1782589"/>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Conversely, if new and less expensive ways of producing are invented, can the firm keep the benefits in the form of higher profits?</a:t>
              </a:r>
            </a:p>
          </p:txBody>
        </p:sp>
      </p:grpSp>
      <p:grpSp>
        <p:nvGrpSpPr>
          <p:cNvPr id="38" name="Group 37" descr="The price elasticity of demand plays a key role in answering these questions.">
            <a:extLst>
              <a:ext uri="{FF2B5EF4-FFF2-40B4-BE49-F238E27FC236}">
                <a16:creationId xmlns:a16="http://schemas.microsoft.com/office/drawing/2014/main" id="{23D7DA40-28BC-42F5-9CE8-479005788A92}"/>
              </a:ext>
            </a:extLst>
          </p:cNvPr>
          <p:cNvGrpSpPr/>
          <p:nvPr/>
        </p:nvGrpSpPr>
        <p:grpSpPr>
          <a:xfrm>
            <a:off x="2066922" y="5133807"/>
            <a:ext cx="8058154" cy="806935"/>
            <a:chOff x="542923" y="1736761"/>
            <a:chExt cx="8058154" cy="806935"/>
          </a:xfrm>
          <a:solidFill>
            <a:srgbClr val="627981"/>
          </a:solidFill>
        </p:grpSpPr>
        <p:sp>
          <p:nvSpPr>
            <p:cNvPr id="39" name="Rectangle 38">
              <a:extLst>
                <a:ext uri="{FF2B5EF4-FFF2-40B4-BE49-F238E27FC236}">
                  <a16:creationId xmlns:a16="http://schemas.microsoft.com/office/drawing/2014/main" id="{47666607-5EEC-4684-B9F4-6CB2BF8B845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TextBox 39">
              <a:extLst>
                <a:ext uri="{FF2B5EF4-FFF2-40B4-BE49-F238E27FC236}">
                  <a16:creationId xmlns:a16="http://schemas.microsoft.com/office/drawing/2014/main" id="{484716FF-4677-44DC-BF54-3E5A8C636EB0}"/>
                </a:ext>
              </a:extLst>
            </p:cNvPr>
            <p:cNvSpPr txBox="1"/>
            <p:nvPr/>
          </p:nvSpPr>
          <p:spPr>
            <a:xfrm>
              <a:off x="542923" y="1782589"/>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price elasticity of demand plays a key role in answering these questions.</a:t>
              </a:r>
            </a:p>
          </p:txBody>
        </p:sp>
      </p:grpSp>
    </p:spTree>
    <p:extLst>
      <p:ext uri="{BB962C8B-B14F-4D97-AF65-F5344CB8AC3E}">
        <p14:creationId xmlns:p14="http://schemas.microsoft.com/office/powerpoint/2010/main" val="20081022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Maximizing Profits</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2</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3" name="Picture 2" descr="A graph showing the impact of a shift in supply with a highly inelastic demand curve.">
            <a:extLst>
              <a:ext uri="{FF2B5EF4-FFF2-40B4-BE49-F238E27FC236}">
                <a16:creationId xmlns:a16="http://schemas.microsoft.com/office/drawing/2014/main" id="{C58639A7-0C77-4F44-B52D-09DF15F7A39B}"/>
              </a:ext>
            </a:extLst>
          </p:cNvPr>
          <p:cNvPicPr>
            <a:picLocks noChangeAspect="1"/>
          </p:cNvPicPr>
          <p:nvPr/>
        </p:nvPicPr>
        <p:blipFill>
          <a:blip r:embed="rId3"/>
          <a:stretch>
            <a:fillRect/>
          </a:stretch>
        </p:blipFill>
        <p:spPr>
          <a:xfrm>
            <a:off x="1524001" y="1383374"/>
            <a:ext cx="4322311" cy="5007668"/>
          </a:xfrm>
          <a:prstGeom prst="rect">
            <a:avLst/>
          </a:prstGeom>
        </p:spPr>
      </p:pic>
      <p:sp>
        <p:nvSpPr>
          <p:cNvPr id="12" name="TextBox 11">
            <a:extLst>
              <a:ext uri="{FF2B5EF4-FFF2-40B4-BE49-F238E27FC236}">
                <a16:creationId xmlns:a16="http://schemas.microsoft.com/office/drawing/2014/main" id="{B12D8E42-B35D-4238-A183-D76E562ED4F4}"/>
              </a:ext>
            </a:extLst>
          </p:cNvPr>
          <p:cNvSpPr txBox="1"/>
          <p:nvPr/>
        </p:nvSpPr>
        <p:spPr>
          <a:xfrm>
            <a:off x="6345690" y="1480155"/>
            <a:ext cx="3889691" cy="4093428"/>
          </a:xfrm>
          <a:prstGeom prst="rect">
            <a:avLst/>
          </a:prstGeom>
          <a:solidFill>
            <a:srgbClr val="627981"/>
          </a:solid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In a technological breakthrough, firms are able to produce at a cheaper and more efficient rate, causing the supply curve to shift right.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If the produced good has a highly inelastic demand curve, the rightward shift in supply will lead to a substantially lower price for the product with relatively little increase in the quantity sold. </a:t>
            </a:r>
          </a:p>
        </p:txBody>
      </p:sp>
    </p:spTree>
    <p:extLst>
      <p:ext uri="{BB962C8B-B14F-4D97-AF65-F5344CB8AC3E}">
        <p14:creationId xmlns:p14="http://schemas.microsoft.com/office/powerpoint/2010/main" val="9640544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fdab59f7-c3a7-48e5-acd8-618ce834776e" xsi:nil="true"/>
    <lcf76f155ced4ddcb4097134ff3c332f xmlns="06d9c582-05c2-476b-83d2-72ab8b1380b2">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327C35045E9A749BE72BEEA1A150D0C" ma:contentTypeVersion="12" ma:contentTypeDescription="Create a new document." ma:contentTypeScope="" ma:versionID="bba5ca8172f8fd72482d4b836006c6ac">
  <xsd:schema xmlns:xsd="http://www.w3.org/2001/XMLSchema" xmlns:xs="http://www.w3.org/2001/XMLSchema" xmlns:p="http://schemas.microsoft.com/office/2006/metadata/properties" xmlns:ns2="06d9c582-05c2-476b-83d2-72ab8b1380b2" xmlns:ns3="fdab59f7-c3a7-48e5-acd8-618ce834776e" targetNamespace="http://schemas.microsoft.com/office/2006/metadata/properties" ma:root="true" ma:fieldsID="ece3d55297cd2342a1e3baaeeaf598d6" ns2:_="" ns3:_="">
    <xsd:import namespace="06d9c582-05c2-476b-83d2-72ab8b1380b2"/>
    <xsd:import namespace="fdab59f7-c3a7-48e5-acd8-618ce834776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BillingMetadata"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d9c582-05c2-476b-83d2-72ab8b1380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BillingMetadata" ma:index="11" nillable="true" ma:displayName="MediaServiceBillingMetadata" ma:hidden="true" ma:internalName="MediaServiceBillingMetadata" ma:readOnly="true">
      <xsd:simpleType>
        <xsd:restriction base="dms:Note"/>
      </xsd:simpleType>
    </xsd:element>
    <xsd:element name="MediaServiceDateTaken" ma:index="12" nillable="true" ma:displayName="MediaServiceDateTaken" ma:descriptio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0d033b2a-f064-4877-9db0-61a81d710356"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dab59f7-c3a7-48e5-acd8-618ce834776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5c102bf4-6fae-482a-8201-639cb6b5c521}" ma:internalName="TaxCatchAll" ma:showField="CatchAllData" ma:web="fdab59f7-c3a7-48e5-acd8-618ce834776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B3753B0-A243-451C-BEC4-08DB94402205}">
  <ds:schemaRefs>
    <ds:schemaRef ds:uri="http://schemas.microsoft.com/office/2006/documentManagement/types"/>
    <ds:schemaRef ds:uri="http://schemas.openxmlformats.org/package/2006/metadata/core-properties"/>
    <ds:schemaRef ds:uri="http://schemas.microsoft.com/office/2006/metadata/properties"/>
    <ds:schemaRef ds:uri="06d9c582-05c2-476b-83d2-72ab8b1380b2"/>
    <ds:schemaRef ds:uri="http://purl.org/dc/elements/1.1/"/>
    <ds:schemaRef ds:uri="http://purl.org/dc/dcmitype/"/>
    <ds:schemaRef ds:uri="http://schemas.microsoft.com/office/infopath/2007/PartnerControls"/>
    <ds:schemaRef ds:uri="fdab59f7-c3a7-48e5-acd8-618ce834776e"/>
    <ds:schemaRef ds:uri="http://www.w3.org/XML/1998/namespace"/>
    <ds:schemaRef ds:uri="http://purl.org/dc/terms/"/>
  </ds:schemaRefs>
</ds:datastoreItem>
</file>

<file path=customXml/itemProps2.xml><?xml version="1.0" encoding="utf-8"?>
<ds:datastoreItem xmlns:ds="http://schemas.openxmlformats.org/officeDocument/2006/customXml" ds:itemID="{245B466C-A25A-46A6-885C-2E1C476429B5}">
  <ds:schemaRefs>
    <ds:schemaRef ds:uri="http://schemas.microsoft.com/sharepoint/v3/contenttype/forms"/>
  </ds:schemaRefs>
</ds:datastoreItem>
</file>

<file path=customXml/itemProps3.xml><?xml version="1.0" encoding="utf-8"?>
<ds:datastoreItem xmlns:ds="http://schemas.openxmlformats.org/officeDocument/2006/customXml" ds:itemID="{36990321-9064-480E-BCCF-9EAEBE147FF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6d9c582-05c2-476b-83d2-72ab8b1380b2"/>
    <ds:schemaRef ds:uri="fdab59f7-c3a7-48e5-acd8-618ce83477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813</TotalTime>
  <Words>2454</Words>
  <Application>Microsoft Office PowerPoint</Application>
  <PresentationFormat>Widescreen</PresentationFormat>
  <Paragraphs>144</Paragraphs>
  <Slides>19</Slides>
  <Notes>18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19</vt:i4>
      </vt:variant>
    </vt:vector>
  </HeadingPairs>
  <TitlesOfParts>
    <vt:vector size="26" baseType="lpstr">
      <vt:lpstr>Arial</vt:lpstr>
      <vt:lpstr>Calibri</vt:lpstr>
      <vt:lpstr>Calibri Light</vt:lpstr>
      <vt:lpstr>Cambria Math</vt:lpstr>
      <vt:lpstr>Century Gothic</vt:lpstr>
      <vt:lpstr>Office Theme</vt:lpstr>
      <vt:lpstr>1_Office Theme</vt:lpstr>
      <vt:lpstr>Elasticity and Pricing</vt:lpstr>
      <vt:lpstr>Elasticity and Pricing1</vt:lpstr>
      <vt:lpstr>Elasticity and Pricing2</vt:lpstr>
      <vt:lpstr>Elasticity and Pricing3</vt:lpstr>
      <vt:lpstr>Elastic</vt:lpstr>
      <vt:lpstr>Inelastic</vt:lpstr>
      <vt:lpstr>Unitary</vt:lpstr>
      <vt:lpstr>Maximizing Profits1</vt:lpstr>
      <vt:lpstr>Maximizing Profits2</vt:lpstr>
      <vt:lpstr>Maximizing Profits3</vt:lpstr>
      <vt:lpstr>Can Businesses Pass Costs on to Consumers?</vt:lpstr>
      <vt:lpstr>Elasticity and Tax Incidence1</vt:lpstr>
      <vt:lpstr>Elasticity and Tax Incidence2</vt:lpstr>
      <vt:lpstr>Elastic Demand, Inelastic Supply</vt:lpstr>
      <vt:lpstr>Elastic Supply, Inelastic Demand</vt:lpstr>
      <vt:lpstr>Long-Run vs. Short-Run Impact1</vt:lpstr>
      <vt:lpstr>Long-Run vs. Short-Run Impact2</vt:lpstr>
      <vt:lpstr>Summary</vt:lpstr>
      <vt:lpstr>HAWKES LEARNING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Microeconomics, 2nd Edition</dc:title>
  <dc:creator>Hawkes Learning</dc:creator>
  <cp:lastModifiedBy>Caitlin Coleman</cp:lastModifiedBy>
  <cp:revision>54</cp:revision>
  <dcterms:created xsi:type="dcterms:W3CDTF">2017-06-16T13:06:21Z</dcterms:created>
  <dcterms:modified xsi:type="dcterms:W3CDTF">2026-02-03T19:00:42Z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0x010100B327C35045E9A749BE72BEEA1A150D0C</vt:lpwstr>
  </property>
  <property fmtid="{D5CDD505-2E9C-101B-9397-08002B2CF9AE}" pid="3" name="Order">
    <vt:r8>100</vt:r8>
  </property>
  <property fmtid="{D5CDD505-2E9C-101B-9397-08002B2CF9AE}" pid="4" name="MediaServiceImageTags">
    <vt:lpwstr/>
  </property>
</Properties>
</file>