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sldIdLst>
    <p:sldId id="409" r:id="rId6"/>
    <p:sldId id="410" r:id="rId7"/>
    <p:sldId id="411" r:id="rId8"/>
    <p:sldId id="375" r:id="rId9"/>
    <p:sldId id="376" r:id="rId10"/>
    <p:sldId id="377" r:id="rId11"/>
    <p:sldId id="378" r:id="rId12"/>
    <p:sldId id="379" r:id="rId13"/>
    <p:sldId id="380" r:id="rId14"/>
    <p:sldId id="412" r:id="rId15"/>
    <p:sldId id="413" r:id="rId16"/>
    <p:sldId id="414" r:id="rId17"/>
    <p:sldId id="382"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B72E91-1D08-4C25-A720-A67140F4AAEE}" v="3" dt="2026-02-03T18:59:51.0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differentiate between infinite and zero elasticity and analyze graphs in order to classify elasticity as constant unitary, infinite, or zero.</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86693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demand curve with constant unitary elasticity will be a curved line. Notice how price and quantity demanded change by an identical percentage amount between each pair of points on the demand curve.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Unlike the demand curve with unitary elasticity, the supply curve with unitary elasticity is represented by a straight line, and that line goes through the origin. Along the constant unitary elasticity supply curve, the percentage quantity increases on the horizontal axis exactly match the percentage price increases on the vertical axis—so the supply curve has a constant unitary elasticity at all points. Now, you can differentiate between infinite elasticity, zero elasticity, and constant unitary elasticity and analyze their respective graphs.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2144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two extreme cases of elasticity: when elasticity equals zero and when it is infinite. A third case is that of constant unitary elasticity. Infinite elasticity refers to the case where either QD or QS changes by an infinite amount in response to any change in price at all. Zero elasticity refers to the case in which a percentage change in price, no matter how large, results in zero change in QD or QS.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perfectly elastic supply curves are for the most part unrealistic, goods with readily available inputs and whose production can easily expand will feature highly elastic supply curves. Examples include pizza, bread, books, and pencils. Similarly, perfectly elastic demand is an extreme example. However, luxury goods, items that take a large share of individuals' income, and goods with many substitutes are likely to have highly elastic demand curves. Examples of such luxury goods are Caribbean cruises and sports vehicles. An example of a good with many substitutes is a particular brand of bottled water.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horizontal lines show that an infinite quantity will be demanded or supplied at a specific price. This illustrates the cases of a perfectly (or infinitely) elastic demand curve and supply curve. The quantity supplied or demanded is extremely responsive to price changes, moving from zero for prices close to P to infinite when prices reach P.</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4028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 perfectly inelastic supply is an extreme example, it can occur with goods that have a limited supply of inputs. Examples include diamond rings or housing in prime locations, such as apartments facing Central Park in New York City. Necessities with no close substitutes are likely to have highly inelastic demand curves. Since individuals often have no choice but to buy life-saving drugs or gasoline, these goods have highly inelastic demand curves.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3530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vertical supply curve and vertical demand curve show that there will be zero percentage change in quantity (a) demanded or (b) supplied, regardless of the price.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8054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Constant unitary elasticity occurs when the percentage change in price and the percentage change in quantity are equal and offsetting. Constant unitary elasticity is also known as unit elasticity. A demand curve with unit elasticity moves from a steeper slope on the left to a flatter slope on the right—and a curved shape overall. Unlike the demand curve with unitary elasticity, the supply curve with unitary elasticity is represented by a straight 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130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8939565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0846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693713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187224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94898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207781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435271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923275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94056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7273762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792168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3920578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Polar Cases of Elasticity and Constant Elasticity</a:t>
            </a: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4130808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Constant Unitary Elasticity of Demand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This graph shows how a demand curve with unitary elasticity at all points will always be a curved line.">
            <a:extLst>
              <a:ext uri="{FF2B5EF4-FFF2-40B4-BE49-F238E27FC236}">
                <a16:creationId xmlns:a16="http://schemas.microsoft.com/office/drawing/2014/main" id="{2E5D6A8C-65D3-D977-E471-4B79D5596D27}"/>
              </a:ext>
            </a:extLst>
          </p:cNvPr>
          <p:cNvPicPr>
            <a:picLocks noChangeAspect="1"/>
          </p:cNvPicPr>
          <p:nvPr/>
        </p:nvPicPr>
        <p:blipFill>
          <a:blip r:embed="rId3"/>
          <a:stretch>
            <a:fillRect/>
          </a:stretch>
        </p:blipFill>
        <p:spPr>
          <a:xfrm>
            <a:off x="3238656" y="1260950"/>
            <a:ext cx="5714683" cy="3988173"/>
          </a:xfrm>
          <a:prstGeom prst="rect">
            <a:avLst/>
          </a:prstGeom>
        </p:spPr>
      </p:pic>
      <p:sp>
        <p:nvSpPr>
          <p:cNvPr id="12" name="TextBox 11">
            <a:extLst>
              <a:ext uri="{FF2B5EF4-FFF2-40B4-BE49-F238E27FC236}">
                <a16:creationId xmlns:a16="http://schemas.microsoft.com/office/drawing/2014/main" id="{453F9E01-2E85-4428-BA12-4FBEAE2A72F2}"/>
              </a:ext>
            </a:extLst>
          </p:cNvPr>
          <p:cNvSpPr txBox="1"/>
          <p:nvPr/>
        </p:nvSpPr>
        <p:spPr>
          <a:xfrm>
            <a:off x="2192213" y="5372164"/>
            <a:ext cx="7807571" cy="1015663"/>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demand curve with constant unitary elasticity will be a curved line. Notice how price and quantity demanded change by an identical percentage amount between each pair of points on the demand curve.</a:t>
            </a:r>
          </a:p>
        </p:txBody>
      </p:sp>
    </p:spTree>
    <p:extLst>
      <p:ext uri="{BB962C8B-B14F-4D97-AF65-F5344CB8AC3E}">
        <p14:creationId xmlns:p14="http://schemas.microsoft.com/office/powerpoint/2010/main" val="1463664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Constant Unitary Elasticity of Supply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graph showing a straight line with the distances between separate points labeled with x and y value differences, indicating a constant slope and unitary elasticity.">
            <a:extLst>
              <a:ext uri="{FF2B5EF4-FFF2-40B4-BE49-F238E27FC236}">
                <a16:creationId xmlns:a16="http://schemas.microsoft.com/office/drawing/2014/main" id="{D287883F-F9B5-AD4E-38E6-DFC82EB8C391}"/>
              </a:ext>
            </a:extLst>
          </p:cNvPr>
          <p:cNvPicPr>
            <a:picLocks noChangeAspect="1"/>
          </p:cNvPicPr>
          <p:nvPr/>
        </p:nvPicPr>
        <p:blipFill>
          <a:blip r:embed="rId3"/>
          <a:stretch>
            <a:fillRect/>
          </a:stretch>
        </p:blipFill>
        <p:spPr>
          <a:xfrm>
            <a:off x="3102769" y="1302094"/>
            <a:ext cx="5986462" cy="4002000"/>
          </a:xfrm>
          <a:prstGeom prst="rect">
            <a:avLst/>
          </a:prstGeom>
        </p:spPr>
      </p:pic>
      <p:sp>
        <p:nvSpPr>
          <p:cNvPr id="5" name="TextBox 4">
            <a:extLst>
              <a:ext uri="{FF2B5EF4-FFF2-40B4-BE49-F238E27FC236}">
                <a16:creationId xmlns:a16="http://schemas.microsoft.com/office/drawing/2014/main" id="{3574F5D8-46D9-4BA6-AE45-14C5510737B8}"/>
              </a:ext>
            </a:extLst>
          </p:cNvPr>
          <p:cNvSpPr txBox="1"/>
          <p:nvPr/>
        </p:nvSpPr>
        <p:spPr>
          <a:xfrm>
            <a:off x="2192213" y="5462472"/>
            <a:ext cx="7807571" cy="1015663"/>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constant unitary elasticity supply curve is a straight line reaching up from the origin. Between each pair of points, the percentage increase in quantity supplied is the same as the percentage increase in price.</a:t>
            </a:r>
          </a:p>
        </p:txBody>
      </p:sp>
    </p:spTree>
    <p:extLst>
      <p:ext uri="{BB962C8B-B14F-4D97-AF65-F5344CB8AC3E}">
        <p14:creationId xmlns:p14="http://schemas.microsoft.com/office/powerpoint/2010/main" val="784959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628840"/>
            <a:ext cx="8851342" cy="2308324"/>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Tree>
    <p:extLst>
      <p:ext uri="{BB962C8B-B14F-4D97-AF65-F5344CB8AC3E}">
        <p14:creationId xmlns:p14="http://schemas.microsoft.com/office/powerpoint/2010/main" val="2263736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758326"/>
            <a:ext cx="9273061" cy="440120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Infinite or perfect elasticity refers to the extreme case where either the percentage change in quantity demanded or supplied changes by an infinite amount in response to any percentage change in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Perfect inelasticity refers to the extreme case in which a percentage change in price, no matter how large, results in no percentage change in quantity demanded or supplied.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Constant unitary elasticity in either a supply or demand curve refers to a situation where a price change of one percent results in an equal and offsetting percentage change in quantity.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659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Elasticity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descr="There are two extreme cases of elasticity: when elasticity equals zero and when it is infinite.">
            <a:extLst>
              <a:ext uri="{FF2B5EF4-FFF2-40B4-BE49-F238E27FC236}">
                <a16:creationId xmlns:a16="http://schemas.microsoft.com/office/drawing/2014/main" id="{C701C1EC-BB29-4203-8CB2-FC611650807D}"/>
              </a:ext>
            </a:extLst>
          </p:cNvPr>
          <p:cNvGrpSpPr/>
          <p:nvPr/>
        </p:nvGrpSpPr>
        <p:grpSpPr>
          <a:xfrm>
            <a:off x="2066922" y="1585567"/>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C90D129C-DE73-4E3B-B431-8E02EA7383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24338EB9-1BBB-4C28-BEBA-3D813B53D925}"/>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two extreme cases of elasticity: when elasticity equals zero and when it is infinite.</a:t>
              </a:r>
            </a:p>
          </p:txBody>
        </p:sp>
      </p:grpSp>
      <p:grpSp>
        <p:nvGrpSpPr>
          <p:cNvPr id="13" name="Group 12" descr="A third case is that of constant unitary elasticity.">
            <a:extLst>
              <a:ext uri="{FF2B5EF4-FFF2-40B4-BE49-F238E27FC236}">
                <a16:creationId xmlns:a16="http://schemas.microsoft.com/office/drawing/2014/main" id="{467A8293-F13A-4FAE-B1A6-B8FCF944329A}"/>
              </a:ext>
            </a:extLst>
          </p:cNvPr>
          <p:cNvGrpSpPr/>
          <p:nvPr/>
        </p:nvGrpSpPr>
        <p:grpSpPr>
          <a:xfrm>
            <a:off x="2066922" y="2504479"/>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2E840970-C8B7-4D8F-A3EC-D4CEF31DBF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ABF2DF0-CE5B-41BB-8DEC-54284C165CA1}"/>
                </a:ext>
              </a:extLst>
            </p:cNvPr>
            <p:cNvSpPr txBox="1"/>
            <p:nvPr/>
          </p:nvSpPr>
          <p:spPr>
            <a:xfrm>
              <a:off x="542922"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third case is that of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constant unitary elasticity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grpSp>
        <p:nvGrpSpPr>
          <p:cNvPr id="22" name="Group 21" descr="Infinite elasticity refers to the case where either Q sub d or Q sub s changes by an infinite amount in response to any change in price at all.">
            <a:extLst>
              <a:ext uri="{FF2B5EF4-FFF2-40B4-BE49-F238E27FC236}">
                <a16:creationId xmlns:a16="http://schemas.microsoft.com/office/drawing/2014/main" id="{8A45CF2B-F8F7-4BB7-87F2-25AB12D096BD}"/>
              </a:ext>
            </a:extLst>
          </p:cNvPr>
          <p:cNvGrpSpPr/>
          <p:nvPr/>
        </p:nvGrpSpPr>
        <p:grpSpPr>
          <a:xfrm>
            <a:off x="2066923" y="3427297"/>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56E278B-B07C-4F47-98C3-9BE2BA4E922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9312C04C-D3F9-4947-82D2-F7419D0969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Infinite elasticity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case where either </a:t>
              </a:r>
              <a:r>
                <a:rPr kumimoji="0" lang="en-US" sz="2000" b="0" i="1" u="none" strike="noStrike" kern="1200" cap="none" spc="0" normalizeH="0" baseline="0" noProof="0" dirty="0" err="1">
                  <a:ln>
                    <a:noFill/>
                  </a:ln>
                  <a:solidFill>
                    <a:prstClr val="white"/>
                  </a:solidFill>
                  <a:effectLst/>
                  <a:uLnTx/>
                  <a:uFillTx/>
                  <a:latin typeface="Calibri" panose="020F0502020204030204"/>
                  <a:ea typeface="+mn-ea"/>
                  <a:cs typeface="+mn-cs"/>
                </a:rPr>
                <a:t>Q</a:t>
              </a:r>
              <a:r>
                <a:rPr kumimoji="0" lang="en-US" sz="2000" b="0" i="0" u="none" strike="noStrike" kern="1200" cap="none" spc="0" normalizeH="0" baseline="-25000" noProof="0" dirty="0" err="1">
                  <a:ln>
                    <a:noFill/>
                  </a:ln>
                  <a:solidFill>
                    <a:prstClr val="white"/>
                  </a:solidFill>
                  <a:effectLst/>
                  <a:uLnTx/>
                  <a:uFillTx/>
                  <a:latin typeface="Calibri" panose="020F0502020204030204"/>
                  <a:ea typeface="+mn-ea"/>
                  <a:cs typeface="+mn-cs"/>
                </a:rPr>
                <a:t>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Q</a:t>
              </a:r>
              <a:r>
                <a:rPr kumimoji="0" lang="en-US" sz="2000" b="0" i="1" u="none" strike="noStrike" kern="1200" cap="none" spc="0" normalizeH="0" baseline="-2500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changes by an infinite amount in response to any change in price at all.</a:t>
              </a:r>
            </a:p>
          </p:txBody>
        </p:sp>
      </p:grpSp>
      <p:grpSp>
        <p:nvGrpSpPr>
          <p:cNvPr id="16" name="Group 15" descr="Zero elasticity refers to the case in which a percentage change in price, no matter how large, results in zero change in Q sub d or Q sub s.">
            <a:extLst>
              <a:ext uri="{FF2B5EF4-FFF2-40B4-BE49-F238E27FC236}">
                <a16:creationId xmlns:a16="http://schemas.microsoft.com/office/drawing/2014/main" id="{AFE679C9-504A-4E35-8A27-E0E05CEC402D}"/>
              </a:ext>
            </a:extLst>
          </p:cNvPr>
          <p:cNvGrpSpPr/>
          <p:nvPr/>
        </p:nvGrpSpPr>
        <p:grpSpPr>
          <a:xfrm>
            <a:off x="2066922" y="43501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4146BCE3-BA62-4963-9562-445763196D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39B593C-A78A-4C03-8B61-E2B5E9AF800D}"/>
                </a:ext>
              </a:extLst>
            </p:cNvPr>
            <p:cNvSpPr txBox="1"/>
            <p:nvPr/>
          </p:nvSpPr>
          <p:spPr>
            <a:xfrm>
              <a:off x="542923" y="181823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Zero elasticity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case in which a percentage change in price, no matter how large, results in zero change in </a:t>
              </a:r>
              <a:r>
                <a:rPr kumimoji="0" lang="en-US" sz="2000" b="0" i="1" u="none" strike="noStrike" kern="1200" cap="none" spc="0" normalizeH="0" baseline="0" noProof="0" dirty="0" err="1">
                  <a:ln>
                    <a:noFill/>
                  </a:ln>
                  <a:solidFill>
                    <a:prstClr val="white"/>
                  </a:solidFill>
                  <a:effectLst/>
                  <a:uLnTx/>
                  <a:uFillTx/>
                  <a:latin typeface="Calibri" panose="020F0502020204030204"/>
                  <a:ea typeface="+mn-ea"/>
                  <a:cs typeface="+mn-cs"/>
                </a:rPr>
                <a:t>Q</a:t>
              </a:r>
              <a:r>
                <a:rPr kumimoji="0" lang="en-US" sz="2000" b="0" i="0" u="none" strike="noStrike" kern="1200" cap="none" spc="0" normalizeH="0" baseline="-25000" noProof="0" dirty="0" err="1">
                  <a:ln>
                    <a:noFill/>
                  </a:ln>
                  <a:solidFill>
                    <a:prstClr val="white"/>
                  </a:solidFill>
                  <a:effectLst/>
                  <a:uLnTx/>
                  <a:uFillTx/>
                  <a:latin typeface="Calibri" panose="020F0502020204030204"/>
                  <a:ea typeface="+mn-ea"/>
                  <a:cs typeface="+mn-cs"/>
                </a:rPr>
                <a:t>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Q</a:t>
              </a:r>
              <a:r>
                <a:rPr kumimoji="0" lang="en-US" sz="2000" b="0" i="1" u="none" strike="noStrike" kern="1200" cap="none" spc="0" normalizeH="0" baseline="-2500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2030412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Infinite or Perfect 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Infinite elasticity, or perfect elasticity, is depicted with a horizontal demand or supply curve.">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Infinite elasticity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perfect elasticity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depicted with a horizontal demand or supply curve.</a:t>
              </a:r>
            </a:p>
          </p:txBody>
        </p:sp>
      </p:grpSp>
      <p:grpSp>
        <p:nvGrpSpPr>
          <p:cNvPr id="8" name="Group 7" descr="Perfectly elastic supply curves can occur with goods with readily available inputs and whose production can easily expand.">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Perfectly elastic supply curves can occur with goods with readily available inputs and whose production can easily expand.</a:t>
              </a:r>
            </a:p>
          </p:txBody>
        </p:sp>
      </p:grpSp>
      <p:grpSp>
        <p:nvGrpSpPr>
          <p:cNvPr id="14" name="Group 13" descr="Examples of goods with perfectly elastic supply could include pizza, bread, books, and pencils.">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Examples of goods with perfectly elastic supply could include pizza, bread, books, and pencils.</a:t>
              </a:r>
            </a:p>
          </p:txBody>
        </p:sp>
      </p:grpSp>
      <p:grpSp>
        <p:nvGrpSpPr>
          <p:cNvPr id="17" name="Group 16" descr="Luxury goods, items that take a large share of individuals' income, and goods with many substitutes can have highly elastic demand curves.">
            <a:extLst>
              <a:ext uri="{FF2B5EF4-FFF2-40B4-BE49-F238E27FC236}">
                <a16:creationId xmlns:a16="http://schemas.microsoft.com/office/drawing/2014/main" id="{1EF39292-3596-4B44-8E9A-FF9061D64601}"/>
              </a:ext>
            </a:extLst>
          </p:cNvPr>
          <p:cNvGrpSpPr/>
          <p:nvPr/>
        </p:nvGrpSpPr>
        <p:grpSpPr>
          <a:xfrm>
            <a:off x="2066920" y="4319739"/>
            <a:ext cx="8058157" cy="806935"/>
            <a:chOff x="542920" y="1736761"/>
            <a:chExt cx="8058157" cy="806935"/>
          </a:xfrm>
          <a:solidFill>
            <a:srgbClr val="627981"/>
          </a:solidFill>
        </p:grpSpPr>
        <p:sp>
          <p:nvSpPr>
            <p:cNvPr id="18" name="Rectangle 17">
              <a:extLst>
                <a:ext uri="{FF2B5EF4-FFF2-40B4-BE49-F238E27FC236}">
                  <a16:creationId xmlns:a16="http://schemas.microsoft.com/office/drawing/2014/main" id="{ACEBA8EB-6173-417F-B0AF-47E9E44244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B61FFEB7-AAAA-440E-842D-37F9EB01DD43}"/>
                </a:ext>
              </a:extLst>
            </p:cNvPr>
            <p:cNvSpPr txBox="1"/>
            <p:nvPr/>
          </p:nvSpPr>
          <p:spPr>
            <a:xfrm>
              <a:off x="542920" y="176890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Luxury goods, items that take a large share of individuals' income, and goods with many substitutes can have highly elastic demand curves.</a:t>
              </a:r>
            </a:p>
          </p:txBody>
        </p:sp>
      </p:grpSp>
      <p:grpSp>
        <p:nvGrpSpPr>
          <p:cNvPr id="20" name="Group 19" descr="An example of a luxury good is a Caribbean cruise, while an example of a good with many substitutes is a particular brand of bottled water.">
            <a:extLst>
              <a:ext uri="{FF2B5EF4-FFF2-40B4-BE49-F238E27FC236}">
                <a16:creationId xmlns:a16="http://schemas.microsoft.com/office/drawing/2014/main" id="{60D0D3F6-4517-43CB-8A31-3196D5426C1D}"/>
              </a:ext>
            </a:extLst>
          </p:cNvPr>
          <p:cNvGrpSpPr/>
          <p:nvPr/>
        </p:nvGrpSpPr>
        <p:grpSpPr>
          <a:xfrm>
            <a:off x="2066921" y="5235541"/>
            <a:ext cx="8058156" cy="806935"/>
            <a:chOff x="542921" y="1736761"/>
            <a:chExt cx="8058156" cy="806935"/>
          </a:xfrm>
          <a:solidFill>
            <a:srgbClr val="627981"/>
          </a:solidFill>
        </p:grpSpPr>
        <p:sp>
          <p:nvSpPr>
            <p:cNvPr id="21" name="Rectangle 20">
              <a:extLst>
                <a:ext uri="{FF2B5EF4-FFF2-40B4-BE49-F238E27FC236}">
                  <a16:creationId xmlns:a16="http://schemas.microsoft.com/office/drawing/2014/main" id="{B1DDA7A1-7563-443D-B137-1B3FE4B7204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93298593-E877-4794-811F-36CCFF5498AD}"/>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example of a luxury good is a Caribbean cruise, while an example of a good with many substitutes is a particular brand of bottled water.</a:t>
              </a:r>
            </a:p>
          </p:txBody>
        </p:sp>
      </p:grpSp>
    </p:spTree>
    <p:extLst>
      <p:ext uri="{BB962C8B-B14F-4D97-AF65-F5344CB8AC3E}">
        <p14:creationId xmlns:p14="http://schemas.microsoft.com/office/powerpoint/2010/main" val="2321188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Infinite or Perfect 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Perfectly elastic demand and perfectly elastic supply depicted by perfectly horizontal lines on two graphs with quantity on the x-axis and price on the y-axis.">
            <a:extLst>
              <a:ext uri="{FF2B5EF4-FFF2-40B4-BE49-F238E27FC236}">
                <a16:creationId xmlns:a16="http://schemas.microsoft.com/office/drawing/2014/main" id="{AA8F4F26-0361-4B17-865B-C3C605F40DF1}"/>
              </a:ext>
            </a:extLst>
          </p:cNvPr>
          <p:cNvPicPr>
            <a:picLocks noChangeAspect="1"/>
          </p:cNvPicPr>
          <p:nvPr/>
        </p:nvPicPr>
        <p:blipFill>
          <a:blip r:embed="rId3"/>
          <a:stretch>
            <a:fillRect/>
          </a:stretch>
        </p:blipFill>
        <p:spPr>
          <a:xfrm>
            <a:off x="2674470" y="1284919"/>
            <a:ext cx="6843058" cy="3456410"/>
          </a:xfrm>
          <a:prstGeom prst="rect">
            <a:avLst/>
          </a:prstGeom>
        </p:spPr>
      </p:pic>
      <p:sp>
        <p:nvSpPr>
          <p:cNvPr id="13" name="TextBox 12">
            <a:extLst>
              <a:ext uri="{FF2B5EF4-FFF2-40B4-BE49-F238E27FC236}">
                <a16:creationId xmlns:a16="http://schemas.microsoft.com/office/drawing/2014/main" id="{7A33DD8C-DD1E-47CC-A470-E05DA3885DF7}"/>
              </a:ext>
            </a:extLst>
          </p:cNvPr>
          <p:cNvSpPr txBox="1"/>
          <p:nvPr/>
        </p:nvSpPr>
        <p:spPr>
          <a:xfrm>
            <a:off x="2192214" y="4888339"/>
            <a:ext cx="7807571"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horizontal lines show that an infinite quantity will be demanded or supplied at a specific price. This illustrates the cases of a perfectly (or infinitely) elastic demand curve and supply curve. The quantity demanded or supplied is extremely responsive to price changes, moving from zero for prices close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infinite when prices reach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2274202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D6FB023-3353-40A4-9DFA-AFC32508CFD0}"/>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Infinite or Perfect 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Clear Disposable Water Bottle on Black Surface">
            <a:extLst>
              <a:ext uri="{FF2B5EF4-FFF2-40B4-BE49-F238E27FC236}">
                <a16:creationId xmlns:a16="http://schemas.microsoft.com/office/drawing/2014/main" id="{C9CAD9D6-1147-42CE-BCCC-314D2E3036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7610" y="1383374"/>
            <a:ext cx="5116778" cy="286702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Tree>
    <p:extLst>
      <p:ext uri="{BB962C8B-B14F-4D97-AF65-F5344CB8AC3E}">
        <p14:creationId xmlns:p14="http://schemas.microsoft.com/office/powerpoint/2010/main" val="3264026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Zero or Perfect Inelasticity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While a perfectly inelastic supply is an extreme example, it can occur with goods that have a limited supply of inputs.">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a perfectly inelastic supply is an extreme example, it can occur with goods that have a limited supply of inputs.</a:t>
              </a:r>
            </a:p>
          </p:txBody>
        </p:sp>
      </p:grpSp>
      <p:grpSp>
        <p:nvGrpSpPr>
          <p:cNvPr id="8" name="Group 7" descr="Examples include diamond rings or housing in prime locations, such as apartments facing Central Park in New York City.">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Examples include diamond rings or housing in prime locations, such as apartments facing Central Park in New York City.</a:t>
              </a:r>
            </a:p>
          </p:txBody>
        </p:sp>
      </p:grpSp>
      <p:grpSp>
        <p:nvGrpSpPr>
          <p:cNvPr id="14" name="Group 13" descr="Necessities with no close substitutes are likely to have highly inelastic demand curves.">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Necessities with no close substitutes are likely to have highly inelastic demand curves.</a:t>
              </a:r>
            </a:p>
          </p:txBody>
        </p:sp>
      </p:grpSp>
      <p:grpSp>
        <p:nvGrpSpPr>
          <p:cNvPr id="23" name="Group 22" descr="Since individuals often have no choice but to buy life-saving drugs or gasoline, these goods have highly inelastic demand curves.">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individuals often have no choice but to buy life-saving drugs or gasoline, these goods have highly inelastic demand curves.</a:t>
              </a:r>
            </a:p>
          </p:txBody>
        </p:sp>
      </p:grpSp>
    </p:spTree>
    <p:extLst>
      <p:ext uri="{BB962C8B-B14F-4D97-AF65-F5344CB8AC3E}">
        <p14:creationId xmlns:p14="http://schemas.microsoft.com/office/powerpoint/2010/main" val="3036941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21927EC-4CD1-42F7-9127-90333C275CAE}"/>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Zero or Perfect Inelasticity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Perfectly inelastic demand and perfectly inelastic supply depicted by perfectly vertical lines on a graph with quantity on the x-axis and price on the y-axis.">
            <a:extLst>
              <a:ext uri="{FF2B5EF4-FFF2-40B4-BE49-F238E27FC236}">
                <a16:creationId xmlns:a16="http://schemas.microsoft.com/office/drawing/2014/main" id="{4BA5ABCA-9C5E-487E-BD04-B6DE6FEA9AF7}"/>
              </a:ext>
            </a:extLst>
          </p:cNvPr>
          <p:cNvPicPr>
            <a:picLocks noChangeAspect="1"/>
          </p:cNvPicPr>
          <p:nvPr/>
        </p:nvPicPr>
        <p:blipFill>
          <a:blip r:embed="rId3"/>
          <a:stretch>
            <a:fillRect/>
          </a:stretch>
        </p:blipFill>
        <p:spPr>
          <a:xfrm>
            <a:off x="2350659" y="1259961"/>
            <a:ext cx="7490681" cy="3814613"/>
          </a:xfrm>
          <a:prstGeom prst="rect">
            <a:avLst/>
          </a:prstGeom>
        </p:spPr>
      </p:pic>
      <p:sp>
        <p:nvSpPr>
          <p:cNvPr id="8" name="TextBox 7">
            <a:extLst>
              <a:ext uri="{FF2B5EF4-FFF2-40B4-BE49-F238E27FC236}">
                <a16:creationId xmlns:a16="http://schemas.microsoft.com/office/drawing/2014/main" id="{2C9E72AC-1DAE-4F46-9B46-13BA9164338B}"/>
              </a:ext>
            </a:extLst>
          </p:cNvPr>
          <p:cNvSpPr txBox="1"/>
          <p:nvPr/>
        </p:nvSpPr>
        <p:spPr>
          <a:xfrm>
            <a:off x="2192215" y="5320040"/>
            <a:ext cx="7807571" cy="1015663"/>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vertical demand curve and vertical supply curve show that there will be zero percentage change in quantity (a) demanded or (b) supplied, regardless of the price.</a:t>
            </a:r>
          </a:p>
        </p:txBody>
      </p:sp>
    </p:spTree>
    <p:extLst>
      <p:ext uri="{BB962C8B-B14F-4D97-AF65-F5344CB8AC3E}">
        <p14:creationId xmlns:p14="http://schemas.microsoft.com/office/powerpoint/2010/main" val="463249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D6FB023-3353-40A4-9DFA-AFC32508CFD0}"/>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Zero or Perfect Inelasticity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8" name="Picture 4" descr="A photograph of two vials of insulin and a needle">
            <a:extLst>
              <a:ext uri="{FF2B5EF4-FFF2-40B4-BE49-F238E27FC236}">
                <a16:creationId xmlns:a16="http://schemas.microsoft.com/office/drawing/2014/main" id="{C577E348-2AAD-4F89-9338-8A274C6230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1892" y="1375491"/>
            <a:ext cx="4288215" cy="285881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Goods that are necessities with no close substitutes, such as insulin, have highly inelastic demand curves. Individuals who demand insulin need it to survive, meaning that they will demand the same quantity regardless of price.</a:t>
            </a:r>
          </a:p>
        </p:txBody>
      </p:sp>
    </p:spTree>
    <p:extLst>
      <p:ext uri="{BB962C8B-B14F-4D97-AF65-F5344CB8AC3E}">
        <p14:creationId xmlns:p14="http://schemas.microsoft.com/office/powerpoint/2010/main" val="3769135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Constant Unitary Elasticity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Constant unitary elasticity occurs when the percentage change in price and the percentage change in quantity are equal and offsetting.">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Constant unitary elasticity occurs when the percentage change in price and the percentage change in quantity are equal and offsetting.</a:t>
              </a:r>
            </a:p>
          </p:txBody>
        </p:sp>
      </p:grpSp>
      <p:grpSp>
        <p:nvGrpSpPr>
          <p:cNvPr id="8" name="Group 7" descr="Constant unitary elasticity is also known as unit elasticity.">
            <a:extLst>
              <a:ext uri="{FF2B5EF4-FFF2-40B4-BE49-F238E27FC236}">
                <a16:creationId xmlns:a16="http://schemas.microsoft.com/office/drawing/2014/main" id="{628E3F56-383E-4054-A8C1-4CF6BEDFFC44}"/>
              </a:ext>
            </a:extLst>
          </p:cNvPr>
          <p:cNvGrpSpPr/>
          <p:nvPr/>
        </p:nvGrpSpPr>
        <p:grpSpPr>
          <a:xfrm>
            <a:off x="2066919" y="2504479"/>
            <a:ext cx="8058158" cy="806935"/>
            <a:chOff x="542919" y="1736761"/>
            <a:chExt cx="8058158"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19" y="1918955"/>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Constant unitary elasticity is also known as unit elasticity.</a:t>
              </a:r>
            </a:p>
          </p:txBody>
        </p:sp>
      </p:grpSp>
      <p:grpSp>
        <p:nvGrpSpPr>
          <p:cNvPr id="14" name="Group 13" descr="A demand curve with unit elasticity moves from a steeper slope on the left to a flatter slope on the right—and a curved shape overall.">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demand curve with unit elasticity moves from a steeper slope on the left to a flatter slope on the right—and a curved shape overall.</a:t>
              </a:r>
            </a:p>
          </p:txBody>
        </p:sp>
      </p:grpSp>
      <p:grpSp>
        <p:nvGrpSpPr>
          <p:cNvPr id="23" name="Group 22" descr="Unlike the demand curve with unitary elasticity, the supply curve with unitary elasticity is represented by a straight line.">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Unlike the demand curve with unitary elasticity, the supply curve with unitary elasticity is represented by a straight line.</a:t>
              </a:r>
            </a:p>
          </p:txBody>
        </p:sp>
      </p:grpSp>
    </p:spTree>
    <p:extLst>
      <p:ext uri="{BB962C8B-B14F-4D97-AF65-F5344CB8AC3E}">
        <p14:creationId xmlns:p14="http://schemas.microsoft.com/office/powerpoint/2010/main" val="1307713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2BE60D-7CBB-4E73-9638-2B2AF3D6B9A5}">
  <ds:schemaRefs>
    <ds:schemaRef ds:uri="http://schemas.microsoft.com/office/2006/documentManagement/types"/>
    <ds:schemaRef ds:uri="http://purl.org/dc/elements/1.1/"/>
    <ds:schemaRef ds:uri="http://purl.org/dc/dcmitype/"/>
    <ds:schemaRef ds:uri="http://schemas.openxmlformats.org/package/2006/metadata/core-properties"/>
    <ds:schemaRef ds:uri="http://purl.org/dc/terms/"/>
    <ds:schemaRef ds:uri="http://schemas.microsoft.com/office/2006/metadata/properties"/>
    <ds:schemaRef ds:uri="http://schemas.microsoft.com/office/infopath/2007/PartnerControls"/>
    <ds:schemaRef ds:uri="fdab59f7-c3a7-48e5-acd8-618ce834776e"/>
    <ds:schemaRef ds:uri="06d9c582-05c2-476b-83d2-72ab8b1380b2"/>
    <ds:schemaRef ds:uri="http://www.w3.org/XML/1998/namespace"/>
  </ds:schemaRefs>
</ds:datastoreItem>
</file>

<file path=customXml/itemProps2.xml><?xml version="1.0" encoding="utf-8"?>
<ds:datastoreItem xmlns:ds="http://schemas.openxmlformats.org/officeDocument/2006/customXml" ds:itemID="{E4BFEBE3-9B0B-4B67-8F63-DC9124C6BC52}">
  <ds:schemaRefs>
    <ds:schemaRef ds:uri="http://schemas.microsoft.com/sharepoint/v3/contenttype/forms"/>
  </ds:schemaRefs>
</ds:datastoreItem>
</file>

<file path=customXml/itemProps3.xml><?xml version="1.0" encoding="utf-8"?>
<ds:datastoreItem xmlns:ds="http://schemas.openxmlformats.org/officeDocument/2006/customXml" ds:itemID="{95FE1BB6-4B71-4172-B993-D84E75C595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805</TotalTime>
  <Words>1593</Words>
  <Application>Microsoft Office PowerPoint</Application>
  <PresentationFormat>Widescreen</PresentationFormat>
  <Paragraphs>75</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Century Gothic</vt:lpstr>
      <vt:lpstr>Open Sans</vt:lpstr>
      <vt:lpstr>Office Theme</vt:lpstr>
      <vt:lpstr>1_Office Theme</vt:lpstr>
      <vt:lpstr>Polar Cases of Elasticity and Constant Elasticity</vt:lpstr>
      <vt:lpstr>Elasticity</vt:lpstr>
      <vt:lpstr>Infinite or Perfect Elasticity1</vt:lpstr>
      <vt:lpstr>Infinite or Perfect Elasticity2</vt:lpstr>
      <vt:lpstr>Infinite or Perfect Elasticity3</vt:lpstr>
      <vt:lpstr>Zero or Perfect Inelasticity1</vt:lpstr>
      <vt:lpstr>Zero or Perfect Inelasticity2</vt:lpstr>
      <vt:lpstr>Zero or Perfect Inelasticity3</vt:lpstr>
      <vt:lpstr>Constant Unitary Elasticity</vt:lpstr>
      <vt:lpstr>Constant Unitary Elasticity of Demand</vt:lpstr>
      <vt:lpstr>Constant Unitary Elasticity of Supply</vt:lpstr>
      <vt:lpstr>Real-World Discussion3</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40</cp:revision>
  <dcterms:created xsi:type="dcterms:W3CDTF">2017-06-16T13:06:21Z</dcterms:created>
  <dcterms:modified xsi:type="dcterms:W3CDTF">2026-02-03T18:59:52Z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