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73" r:id="rId6"/>
    <p:sldId id="374" r:id="rId7"/>
    <p:sldId id="375" r:id="rId8"/>
    <p:sldId id="376" r:id="rId9"/>
    <p:sldId id="377" r:id="rId10"/>
    <p:sldId id="378"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3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3BBF3-9949-4F34-8FF0-DB4C2A8D116F}" v="3" dt="2026-02-03T18:58:56.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262686" y="2214037"/>
            <a:ext cx="966662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Price Elasticity of Demand and Price Elasticity of Supply</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10807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Midpoint Method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3"/>
          <a:stretch>
            <a:fillRect/>
          </a:stretch>
        </p:blipFill>
        <p:spPr>
          <a:xfrm>
            <a:off x="725059" y="1524851"/>
            <a:ext cx="5868135" cy="4046989"/>
          </a:xfrm>
          <a:prstGeom prst="rect">
            <a:avLst/>
          </a:prstGeom>
        </p:spPr>
      </p:pic>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 calculate elasticity along a demand or supply curve, economists use the average percent change in both quantity and price. This is called the midpoint method for elasticity and is represented in the following equations:</a:t>
            </a:r>
          </a:p>
        </p:txBody>
      </p:sp>
      <p:pic>
        <p:nvPicPr>
          <p:cNvPr id="4" name="Picture 3" descr="percent change in quantity equals the quantity of good 2 minus the quantity of good 1 divided by the quantity of good 2 plus the quantity of good 1 divided by 2, then multiply that entire total by 100">
            <a:extLst>
              <a:ext uri="{FF2B5EF4-FFF2-40B4-BE49-F238E27FC236}">
                <a16:creationId xmlns:a16="http://schemas.microsoft.com/office/drawing/2014/main" id="{FD910B2A-CB81-9AFB-EE91-5B918B665238}"/>
              </a:ext>
            </a:extLst>
          </p:cNvPr>
          <p:cNvPicPr>
            <a:picLocks noChangeAspect="1"/>
          </p:cNvPicPr>
          <p:nvPr/>
        </p:nvPicPr>
        <p:blipFill>
          <a:blip r:embed="rId4"/>
          <a:srcRect l="3164" t="13465" r="4923" b="5461"/>
          <a:stretch>
            <a:fillRect/>
          </a:stretch>
        </p:blipFill>
        <p:spPr>
          <a:xfrm>
            <a:off x="6882154" y="3480342"/>
            <a:ext cx="4698283" cy="721413"/>
          </a:xfrm>
          <a:prstGeom prst="rect">
            <a:avLst/>
          </a:prstGeom>
        </p:spPr>
      </p:pic>
      <p:pic>
        <p:nvPicPr>
          <p:cNvPr id="8" name="Picture 7" descr="percent change in price equals the price of good 2 minus the price of good 1 divided by the price of good 2 plus the price of good 1 divided by 2, then multiply that entire total by 100">
            <a:extLst>
              <a:ext uri="{FF2B5EF4-FFF2-40B4-BE49-F238E27FC236}">
                <a16:creationId xmlns:a16="http://schemas.microsoft.com/office/drawing/2014/main" id="{B527FFCD-9165-E4E4-1DFA-CF072BBE7BC8}"/>
              </a:ext>
            </a:extLst>
          </p:cNvPr>
          <p:cNvPicPr>
            <a:picLocks noChangeAspect="1"/>
          </p:cNvPicPr>
          <p:nvPr/>
        </p:nvPicPr>
        <p:blipFill>
          <a:blip r:embed="rId5"/>
          <a:stretch>
            <a:fillRect/>
          </a:stretch>
        </p:blipFill>
        <p:spPr>
          <a:xfrm>
            <a:off x="6882154" y="4304438"/>
            <a:ext cx="4698283" cy="665534"/>
          </a:xfrm>
          <a:prstGeom prst="rect">
            <a:avLst/>
          </a:prstGeom>
        </p:spPr>
      </p:pic>
    </p:spTree>
    <p:extLst>
      <p:ext uri="{BB962C8B-B14F-4D97-AF65-F5344CB8AC3E}">
        <p14:creationId xmlns:p14="http://schemas.microsoft.com/office/powerpoint/2010/main" val="237139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Demand Calculation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 name="Group 2"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E8B6B804-87D6-5BA0-0990-31840550845A}"/>
              </a:ext>
            </a:extLst>
          </p:cNvPr>
          <p:cNvGrpSpPr/>
          <p:nvPr/>
        </p:nvGrpSpPr>
        <p:grpSpPr>
          <a:xfrm>
            <a:off x="725059" y="1524851"/>
            <a:ext cx="5868135" cy="4046989"/>
            <a:chOff x="725059" y="1524851"/>
            <a:chExt cx="5868135" cy="4046989"/>
          </a:xfrm>
        </p:grpSpPr>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3"/>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descr="Calculate the price elasticity of demand between Points A and B. &#10;Percent change in quantity equals three thousand minus two thousand eight hundred divided by three thousand plus two thousand eight hundred divided by 2 and then multiplied by one hundred &#10;&#10;which equals two hundred divided by two thousand nine hundred multiplied by one hundred, which equals six point nine.&#10;&#10;Percent change in price equals sixty minus seventy divided by sixty plus seventy divided by two and then multiplied by one hundred &#10;&#10;which equals negative ten divided by sixty-five multiplied by one hundred, which equals negative fifteen point four.&#10;&#10;Price elasticity of demand equals the absolute value of six point nine percent divided by negative fifteen point four percent, which equals zero point four five.">
            <a:extLst>
              <a:ext uri="{FF2B5EF4-FFF2-40B4-BE49-F238E27FC236}">
                <a16:creationId xmlns:a16="http://schemas.microsoft.com/office/drawing/2014/main" id="{0A53DADB-A2D0-1F63-03AF-AB6901AA8FB5}"/>
              </a:ext>
            </a:extLst>
          </p:cNvPr>
          <p:cNvPicPr>
            <a:picLocks noChangeAspect="1"/>
          </p:cNvPicPr>
          <p:nvPr/>
        </p:nvPicPr>
        <p:blipFill>
          <a:blip r:embed="rId4"/>
          <a:stretch>
            <a:fillRect/>
          </a:stretch>
        </p:blipFill>
        <p:spPr>
          <a:xfrm>
            <a:off x="6504572" y="1286160"/>
            <a:ext cx="5435790" cy="5467891"/>
          </a:xfrm>
          <a:prstGeom prst="rect">
            <a:avLst/>
          </a:prstGeom>
        </p:spPr>
      </p:pic>
    </p:spTree>
    <p:extLst>
      <p:ext uri="{BB962C8B-B14F-4D97-AF65-F5344CB8AC3E}">
        <p14:creationId xmlns:p14="http://schemas.microsoft.com/office/powerpoint/2010/main" val="418231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Demand Interpretation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p</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rice</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elasticity</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demand</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=0.45</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pic>
        <p:nvPicPr>
          <p:cNvPr id="4" name="Picture 3" descr="If price increases by one percent, then quantity demanded decreases by zero point four five percent.&#10;If price increases by ten percent, then quantity demanded decreases by four point five percent.&#10;If price decreases by ten percent, the quantity demanded increases by four point five percent.">
            <a:extLst>
              <a:ext uri="{FF2B5EF4-FFF2-40B4-BE49-F238E27FC236}">
                <a16:creationId xmlns:a16="http://schemas.microsoft.com/office/drawing/2014/main" id="{0BECF0AB-2D53-E2B2-DE56-25FC75440276}"/>
              </a:ext>
            </a:extLst>
          </p:cNvPr>
          <p:cNvPicPr>
            <a:picLocks noChangeAspect="1"/>
          </p:cNvPicPr>
          <p:nvPr/>
        </p:nvPicPr>
        <p:blipFill>
          <a:blip r:embed="rId4"/>
          <a:stretch>
            <a:fillRect/>
          </a:stretch>
        </p:blipFill>
        <p:spPr>
          <a:xfrm>
            <a:off x="1250683" y="2389299"/>
            <a:ext cx="9690633" cy="3330793"/>
          </a:xfrm>
          <a:prstGeom prst="rect">
            <a:avLst/>
          </a:prstGeom>
        </p:spPr>
      </p:pic>
    </p:spTree>
    <p:extLst>
      <p:ext uri="{BB962C8B-B14F-4D97-AF65-F5344CB8AC3E}">
        <p14:creationId xmlns:p14="http://schemas.microsoft.com/office/powerpoint/2010/main" val="207723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Supply Calculation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3"/>
          <a:srcRect t="3298"/>
          <a:stretch/>
        </p:blipFill>
        <p:spPr>
          <a:xfrm>
            <a:off x="1062978" y="1417888"/>
            <a:ext cx="4799116" cy="4881025"/>
          </a:xfrm>
          <a:prstGeom prst="rect">
            <a:avLst/>
          </a:prstGeom>
        </p:spPr>
      </p:pic>
      <p:pic>
        <p:nvPicPr>
          <p:cNvPr id="3" name="Picture 2" descr="Calculate the price elasticity of supply between Points A and B. &#10;Percent change in quantity equals thirteen thousand minus ten thousand divided by thirteen thousand plus ten thousand divided by two and then multiplied by one hundred&#10;&#10;which equals three thousand divided by eleven thousand five hundred and then multiplied by one hundred, which equals twenty-six point one.&#10;&#10;Percent change in price equals seven hundred dollars minus six hundred fifty dollars divided by seven hundred dollars plus six hundred fifty dollars divided by two and then multiplied by one hundred&#10;&#10;which equals fifty divided by six hundred seventy-five multiplied by one hundred, which equals seven point four.&#10;&#10;Price elasticity of supply equals the absolute value of twenty-six point one percent divided by seven point four percent, which equals three point five three">
            <a:extLst>
              <a:ext uri="{FF2B5EF4-FFF2-40B4-BE49-F238E27FC236}">
                <a16:creationId xmlns:a16="http://schemas.microsoft.com/office/drawing/2014/main" id="{C002E08C-2838-B85F-93D6-244E593C6913}"/>
              </a:ext>
            </a:extLst>
          </p:cNvPr>
          <p:cNvPicPr>
            <a:picLocks noChangeAspect="1"/>
          </p:cNvPicPr>
          <p:nvPr/>
        </p:nvPicPr>
        <p:blipFill>
          <a:blip r:embed="rId4"/>
          <a:stretch>
            <a:fillRect/>
          </a:stretch>
        </p:blipFill>
        <p:spPr>
          <a:xfrm>
            <a:off x="6175331" y="1383374"/>
            <a:ext cx="5518211" cy="5136181"/>
          </a:xfrm>
          <a:prstGeom prst="rect">
            <a:avLst/>
          </a:prstGeom>
        </p:spPr>
      </p:pic>
    </p:spTree>
    <p:extLst>
      <p:ext uri="{BB962C8B-B14F-4D97-AF65-F5344CB8AC3E}">
        <p14:creationId xmlns:p14="http://schemas.microsoft.com/office/powerpoint/2010/main" val="323735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Supply Interpretation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price</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elasticity</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supply</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=3.53</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pic>
        <p:nvPicPr>
          <p:cNvPr id="4" name="Picture 3" descr="If price increases by one percent, then quantity supplied increases by three point five three percent.&#10;If price increases by ten percent, then quantity supplied increases by thirty-five point three percent.&#10;If price decreases by ten percent, the quantity supplied decreases by thirty-five point three percent.">
            <a:extLst>
              <a:ext uri="{FF2B5EF4-FFF2-40B4-BE49-F238E27FC236}">
                <a16:creationId xmlns:a16="http://schemas.microsoft.com/office/drawing/2014/main" id="{D2F223C1-ECD8-6536-2957-EEC60297C8E0}"/>
              </a:ext>
            </a:extLst>
          </p:cNvPr>
          <p:cNvPicPr>
            <a:picLocks noChangeAspect="1"/>
          </p:cNvPicPr>
          <p:nvPr/>
        </p:nvPicPr>
        <p:blipFill>
          <a:blip r:embed="rId4"/>
          <a:stretch>
            <a:fillRect/>
          </a:stretch>
        </p:blipFill>
        <p:spPr>
          <a:xfrm>
            <a:off x="1369481" y="2354326"/>
            <a:ext cx="9453038" cy="3195867"/>
          </a:xfrm>
          <a:prstGeom prst="rect">
            <a:avLst/>
          </a:prstGeom>
        </p:spPr>
      </p:pic>
    </p:spTree>
    <p:extLst>
      <p:ext uri="{BB962C8B-B14F-4D97-AF65-F5344CB8AC3E}">
        <p14:creationId xmlns:p14="http://schemas.microsoft.com/office/powerpoint/2010/main" val="123343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spTree>
    <p:extLst>
      <p:ext uri="{BB962C8B-B14F-4D97-AF65-F5344CB8AC3E}">
        <p14:creationId xmlns:p14="http://schemas.microsoft.com/office/powerpoint/2010/main" val="355724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elasticities of demand for medicine and gasoline are inelastic, while the price elasticities of demand for restaurant meals and hotel rooms in resorts are usually elastic. Can you think of 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goods whose price elasticities of demand are likely to be inelastic or elastic?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95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Not Slope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he slope is the rate of change in units along the curve, or the rise over run: the change in y over the change in x.">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slope is the rate of change in units along the curve, or the rise over run: the change in y over the change in x. </a:t>
              </a:r>
            </a:p>
          </p:txBody>
        </p:sp>
      </p:grpSp>
      <p:grpSp>
        <p:nvGrpSpPr>
          <p:cNvPr id="13" name="Group 12" descr="Elasticity is the percentage change, which is a different calculation from the slope and has a different meaning.">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87476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 elasticity measures the responsiveness of the quantity demanded or supplied of a good to a change in its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is computed as the absolute value of the percentage change in quantity demanded (or supplied) divided by the percentage change in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 demand or supply curves indicate that quantity demanded or supplied respond to price changes in a greater-than-proportional manner (the percentage change in quantity outweighs the percentage change in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inelastic demand or supply curve is one in which a given percentage change in price will cause a smaller percentage change in quantity demanded or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unitary elasticity means that a given percentage change in price leads to an equal percentage change in quantity demanded or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85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71315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Elasticity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spTree>
    <p:extLst>
      <p:ext uri="{BB962C8B-B14F-4D97-AF65-F5344CB8AC3E}">
        <p14:creationId xmlns:p14="http://schemas.microsoft.com/office/powerpoint/2010/main" val="231247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213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 to Elasticity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 law of demand states that a higher price will lead to a lower quantity demanded.">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law of demand states that a higher price will lead to a lower quantity demanded.</a:t>
              </a:r>
            </a:p>
          </p:txBody>
        </p:sp>
      </p:grpSp>
      <p:grpSp>
        <p:nvGrpSpPr>
          <p:cNvPr id="14" name="Group 13" descr="Similarly, the law of supply states that a higher price will lead to a higher quantity supplied.">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Similarly, the law of supply states that a higher price will lead to a higher quantity supplied.</a:t>
              </a:r>
            </a:p>
          </p:txBody>
        </p:sp>
      </p:grpSp>
      <p:grpSp>
        <p:nvGrpSpPr>
          <p:cNvPr id="8" name="Group 7" descr="What is unknown is exactly how much quantity demanded or quantity supplied will change following a change in price.">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unknown is exactly how much quantity demanded or quantity supplied will change following a change in price.</a:t>
              </a:r>
            </a:p>
          </p:txBody>
        </p:sp>
      </p:grpSp>
      <p:grpSp>
        <p:nvGrpSpPr>
          <p:cNvPr id="5" name="Group 4" descr="Elasticity is an economics concept that measures responsiveness of one variable to changes in another variable.">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Elasticity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an economics concept that measures responsiveness of one variable to changes in another variable.</a:t>
              </a:r>
            </a:p>
          </p:txBody>
        </p:sp>
      </p:grpSp>
    </p:spTree>
    <p:extLst>
      <p:ext uri="{BB962C8B-B14F-4D97-AF65-F5344CB8AC3E}">
        <p14:creationId xmlns:p14="http://schemas.microsoft.com/office/powerpoint/2010/main" val="221003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5B55D7C-99EF-4CF6-B5A6-E6D42F004C34}"/>
              </a:ext>
              <a:ext uri="{C183D7F6-B498-43B3-948B-1728B52AA6E4}">
                <adec:decorative xmlns:adec="http://schemas.microsoft.com/office/drawing/2017/decorative" val="1"/>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percent change in quantity divided by percent change in price">
            <a:extLst>
              <a:ext uri="{FF2B5EF4-FFF2-40B4-BE49-F238E27FC236}">
                <a16:creationId xmlns:a16="http://schemas.microsoft.com/office/drawing/2014/main" id="{22D2D50D-6F3C-C344-C444-D815DD24C47D}"/>
              </a:ext>
            </a:extLst>
          </p:cNvPr>
          <p:cNvPicPr>
            <a:picLocks noChangeAspect="1"/>
          </p:cNvPicPr>
          <p:nvPr/>
        </p:nvPicPr>
        <p:blipFill>
          <a:blip r:embed="rId3"/>
          <a:stretch>
            <a:fillRect/>
          </a:stretch>
        </p:blipFill>
        <p:spPr>
          <a:xfrm>
            <a:off x="4383251" y="2001132"/>
            <a:ext cx="3425497" cy="948600"/>
          </a:xfrm>
          <a:prstGeom prst="rect">
            <a:avLst/>
          </a:prstGeom>
        </p:spPr>
      </p:pic>
      <p:grpSp>
        <p:nvGrpSpPr>
          <p:cNvPr id="3" name="Group 2" descr="Price Elasticity of Demand Price Elasticity of Supply">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Price Elasticity of Supply</a:t>
                </a:r>
              </a:p>
            </p:txBody>
          </p:sp>
        </p:grpSp>
      </p:grpSp>
    </p:spTree>
    <p:extLst>
      <p:ext uri="{BB962C8B-B14F-4D97-AF65-F5344CB8AC3E}">
        <p14:creationId xmlns:p14="http://schemas.microsoft.com/office/powerpoint/2010/main" val="380636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3"/>
          <a:stretch>
            <a:fillRect/>
          </a:stretch>
        </p:blipFill>
        <p:spPr>
          <a:xfrm>
            <a:off x="3116537" y="1358420"/>
            <a:ext cx="5651543" cy="3897615"/>
          </a:xfrm>
          <a:prstGeom prst="rect">
            <a:avLst/>
          </a:prstGeom>
        </p:spPr>
      </p:pic>
      <p:pic>
        <p:nvPicPr>
          <p:cNvPr id="3" name="Picture 2" descr="price elasticity of demand equals the absolute value of percent change in quantity demanded divided by percent change in price">
            <a:extLst>
              <a:ext uri="{FF2B5EF4-FFF2-40B4-BE49-F238E27FC236}">
                <a16:creationId xmlns:a16="http://schemas.microsoft.com/office/drawing/2014/main" id="{0DE9024E-AC18-1078-52B5-89A7BDE7504A}"/>
              </a:ext>
            </a:extLst>
          </p:cNvPr>
          <p:cNvPicPr>
            <a:picLocks noChangeAspect="1"/>
          </p:cNvPicPr>
          <p:nvPr/>
        </p:nvPicPr>
        <p:blipFill>
          <a:blip r:embed="rId4"/>
          <a:stretch>
            <a:fillRect/>
          </a:stretch>
        </p:blipFill>
        <p:spPr>
          <a:xfrm>
            <a:off x="2585516" y="5476546"/>
            <a:ext cx="7540102" cy="837789"/>
          </a:xfrm>
          <a:prstGeom prst="rect">
            <a:avLst/>
          </a:prstGeom>
        </p:spPr>
      </p:pic>
    </p:spTree>
    <p:extLst>
      <p:ext uri="{BB962C8B-B14F-4D97-AF65-F5344CB8AC3E}">
        <p14:creationId xmlns:p14="http://schemas.microsoft.com/office/powerpoint/2010/main" val="329466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p:pic>
        <p:nvPicPr>
          <p:cNvPr id="3" name="Picture 2" descr="price elasticity of supply equals the absolute value of percent change in quantity supplied divided by percent change in price">
            <a:extLst>
              <a:ext uri="{FF2B5EF4-FFF2-40B4-BE49-F238E27FC236}">
                <a16:creationId xmlns:a16="http://schemas.microsoft.com/office/drawing/2014/main" id="{BA05D43E-EA6D-388E-ADA4-DBE0C322FDCB}"/>
              </a:ext>
            </a:extLst>
          </p:cNvPr>
          <p:cNvPicPr>
            <a:picLocks noChangeAspect="1"/>
          </p:cNvPicPr>
          <p:nvPr/>
        </p:nvPicPr>
        <p:blipFill>
          <a:blip r:embed="rId4"/>
          <a:stretch>
            <a:fillRect/>
          </a:stretch>
        </p:blipFill>
        <p:spPr>
          <a:xfrm>
            <a:off x="2623855" y="5394911"/>
            <a:ext cx="6944289" cy="905777"/>
          </a:xfrm>
          <a:prstGeom prst="rect">
            <a:avLst/>
          </a:prstGeom>
        </p:spPr>
      </p:pic>
    </p:spTree>
    <p:extLst>
      <p:ext uri="{BB962C8B-B14F-4D97-AF65-F5344CB8AC3E}">
        <p14:creationId xmlns:p14="http://schemas.microsoft.com/office/powerpoint/2010/main" val="427483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table detailing the different kinds of elasticity: If the percent change in quantity is greater than the percent change in price, then the absolute value of the percent change in quantity divided by the percent change in price is greater than one, which is elastic. If the percent change in quantity is equal to the percent change in price, then the absolute value of the percent change in quantity divided by the percent change in price is equal to one, which is unitary. If the percent change in quantity is less than the percent change in price, then the absolute value of the percent change in quantity divided by the percent change in price is less than one, which is inelastic.">
            <a:extLst>
              <a:ext uri="{FF2B5EF4-FFF2-40B4-BE49-F238E27FC236}">
                <a16:creationId xmlns:a16="http://schemas.microsoft.com/office/drawing/2014/main" id="{B1B6F519-60B6-A6B8-1A97-18C5E5695B45}"/>
              </a:ext>
            </a:extLst>
          </p:cNvPr>
          <p:cNvPicPr>
            <a:picLocks noChangeAspect="1"/>
          </p:cNvPicPr>
          <p:nvPr/>
        </p:nvPicPr>
        <p:blipFill>
          <a:blip r:embed="rId3"/>
          <a:stretch>
            <a:fillRect/>
          </a:stretch>
        </p:blipFill>
        <p:spPr>
          <a:xfrm>
            <a:off x="556439" y="1647576"/>
            <a:ext cx="11079121" cy="3562847"/>
          </a:xfrm>
          <a:prstGeom prst="rect">
            <a:avLst/>
          </a:prstGeom>
        </p:spPr>
      </p:pic>
    </p:spTree>
    <p:extLst>
      <p:ext uri="{BB962C8B-B14F-4D97-AF65-F5344CB8AC3E}">
        <p14:creationId xmlns:p14="http://schemas.microsoft.com/office/powerpoint/2010/main" val="415420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for a product is 2.60. Given that the percentage change in price is 15%, what is the percentage change in quantity demanded?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615231" y="1442445"/>
            <a:ext cx="8961538"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elasticity formula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8" name="Picture 7" descr="price elasticity equals the absolute value of percent change in quantity divided by percent change in price">
            <a:extLst>
              <a:ext uri="{FF2B5EF4-FFF2-40B4-BE49-F238E27FC236}">
                <a16:creationId xmlns:a16="http://schemas.microsoft.com/office/drawing/2014/main" id="{5C2563ED-58B6-877B-5FF2-4A642EB5CA7D}"/>
              </a:ext>
            </a:extLst>
          </p:cNvPr>
          <p:cNvPicPr>
            <a:picLocks noChangeAspect="1"/>
          </p:cNvPicPr>
          <p:nvPr/>
        </p:nvPicPr>
        <p:blipFill>
          <a:blip r:embed="rId3"/>
          <a:stretch>
            <a:fillRect/>
          </a:stretch>
        </p:blipFill>
        <p:spPr>
          <a:xfrm>
            <a:off x="5063429" y="1569651"/>
            <a:ext cx="3953427" cy="857370"/>
          </a:xfrm>
          <a:prstGeom prst="rect">
            <a:avLst/>
          </a:prstGeom>
        </p:spPr>
      </p:pic>
      <p:sp>
        <p:nvSpPr>
          <p:cNvPr id="19" name="TextBox 18">
            <a:extLst>
              <a:ext uri="{FF2B5EF4-FFF2-40B4-BE49-F238E27FC236}">
                <a16:creationId xmlns:a16="http://schemas.microsoft.com/office/drawing/2014/main" id="{C09E4BDD-953F-4FC2-85BB-7B6412DB8EA2}"/>
              </a:ext>
            </a:extLst>
          </p:cNvPr>
          <p:cNvSpPr txBox="1"/>
          <p:nvPr/>
        </p:nvSpPr>
        <p:spPr>
          <a:xfrm>
            <a:off x="2556131" y="2200778"/>
            <a:ext cx="8429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Rearrange the formula to solve for percentage change in quantity demanded:</a:t>
            </a:r>
          </a:p>
        </p:txBody>
      </p:sp>
      <p:pic>
        <p:nvPicPr>
          <p:cNvPr id="10" name="Picture 9" descr="percent change in price multiplied by price elasticity equals the percent change in quantity">
            <a:extLst>
              <a:ext uri="{FF2B5EF4-FFF2-40B4-BE49-F238E27FC236}">
                <a16:creationId xmlns:a16="http://schemas.microsoft.com/office/drawing/2014/main" id="{FE395043-A3B3-B975-7CCA-6D1C9193E41C}"/>
              </a:ext>
            </a:extLst>
          </p:cNvPr>
          <p:cNvPicPr>
            <a:picLocks noChangeAspect="1"/>
          </p:cNvPicPr>
          <p:nvPr/>
        </p:nvPicPr>
        <p:blipFill>
          <a:blip r:embed="rId4"/>
          <a:stretch>
            <a:fillRect/>
          </a:stretch>
        </p:blipFill>
        <p:spPr>
          <a:xfrm>
            <a:off x="2936105" y="2990052"/>
            <a:ext cx="6319782" cy="487733"/>
          </a:xfrm>
          <a:prstGeom prst="rect">
            <a:avLst/>
          </a:prstGeom>
        </p:spPr>
      </p:pic>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Plug the given values into the equation:</a:t>
            </a:r>
          </a:p>
        </p:txBody>
      </p:sp>
      <p:pic>
        <p:nvPicPr>
          <p:cNvPr id="13" name="Picture 12" descr="15 percent multiplied by 2 point 6 equals percent change in quantity">
            <a:extLst>
              <a:ext uri="{FF2B5EF4-FFF2-40B4-BE49-F238E27FC236}">
                <a16:creationId xmlns:a16="http://schemas.microsoft.com/office/drawing/2014/main" id="{F0F8A853-29E8-0E07-6D9D-EFCF9E129992}"/>
              </a:ext>
            </a:extLst>
          </p:cNvPr>
          <p:cNvPicPr>
            <a:picLocks noChangeAspect="1"/>
          </p:cNvPicPr>
          <p:nvPr/>
        </p:nvPicPr>
        <p:blipFill>
          <a:blip r:embed="rId5"/>
          <a:stretch>
            <a:fillRect/>
          </a:stretch>
        </p:blipFill>
        <p:spPr>
          <a:xfrm>
            <a:off x="4092679" y="4106002"/>
            <a:ext cx="4006634" cy="502110"/>
          </a:xfrm>
          <a:prstGeom prst="rect">
            <a:avLst/>
          </a:prstGeom>
        </p:spPr>
      </p:pic>
      <p:sp>
        <p:nvSpPr>
          <p:cNvPr id="4" name="TextBox 3">
            <a:extLst>
              <a:ext uri="{FF2B5EF4-FFF2-40B4-BE49-F238E27FC236}">
                <a16:creationId xmlns:a16="http://schemas.microsoft.com/office/drawing/2014/main" id="{7ADBB146-9541-6FE8-4746-F170506F11CA}"/>
              </a:ext>
            </a:extLst>
          </p:cNvPr>
          <p:cNvSpPr txBox="1"/>
          <p:nvPr/>
        </p:nvSpPr>
        <p:spPr>
          <a:xfrm>
            <a:off x="2210838" y="4509325"/>
            <a:ext cx="84296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Solve the equation: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percent change in quantity equals 39 percent">
            <a:extLst>
              <a:ext uri="{FF2B5EF4-FFF2-40B4-BE49-F238E27FC236}">
                <a16:creationId xmlns:a16="http://schemas.microsoft.com/office/drawing/2014/main" id="{2EF533E6-8CDB-47B4-3372-58632C26808C}"/>
              </a:ext>
            </a:extLst>
          </p:cNvPr>
          <p:cNvPicPr>
            <a:picLocks noChangeAspect="1"/>
          </p:cNvPicPr>
          <p:nvPr/>
        </p:nvPicPr>
        <p:blipFill>
          <a:blip r:embed="rId6"/>
          <a:stretch>
            <a:fillRect/>
          </a:stretch>
        </p:blipFill>
        <p:spPr>
          <a:xfrm>
            <a:off x="4176476" y="5333868"/>
            <a:ext cx="3839048" cy="502110"/>
          </a:xfrm>
          <a:prstGeom prst="rect">
            <a:avLst/>
          </a:prstGeom>
        </p:spPr>
      </p:pic>
    </p:spTree>
    <p:extLst>
      <p:ext uri="{BB962C8B-B14F-4D97-AF65-F5344CB8AC3E}">
        <p14:creationId xmlns:p14="http://schemas.microsoft.com/office/powerpoint/2010/main" val="1849244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B86DA-E3E5-493C-AD15-8CBA488209A6}">
  <ds:schemaRefs>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06d9c582-05c2-476b-83d2-72ab8b1380b2"/>
    <ds:schemaRef ds:uri="http://schemas.openxmlformats.org/package/2006/metadata/core-properties"/>
    <ds:schemaRef ds:uri="fdab59f7-c3a7-48e5-acd8-618ce834776e"/>
  </ds:schemaRefs>
</ds:datastoreItem>
</file>

<file path=customXml/itemProps2.xml><?xml version="1.0" encoding="utf-8"?>
<ds:datastoreItem xmlns:ds="http://schemas.openxmlformats.org/officeDocument/2006/customXml" ds:itemID="{C50BE6E0-1E77-4F51-A7D1-22142CF10D69}">
  <ds:schemaRefs>
    <ds:schemaRef ds:uri="http://schemas.microsoft.com/sharepoint/v3/contenttype/forms"/>
  </ds:schemaRefs>
</ds:datastoreItem>
</file>

<file path=customXml/itemProps3.xml><?xml version="1.0" encoding="utf-8"?>
<ds:datastoreItem xmlns:ds="http://schemas.openxmlformats.org/officeDocument/2006/customXml" ds:itemID="{22D4D1CF-9ABE-4C2E-8A32-D1B7683F3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923</TotalTime>
  <Words>1558</Words>
  <Application>Microsoft Office PowerPoint</Application>
  <PresentationFormat>Widescreen</PresentationFormat>
  <Paragraphs>109</Paragraphs>
  <Slides>19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 Math</vt:lpstr>
      <vt:lpstr>Century Gothic</vt:lpstr>
      <vt:lpstr>Open Sans</vt:lpstr>
      <vt:lpstr>Office Theme</vt:lpstr>
      <vt:lpstr>1_Office Theme</vt:lpstr>
      <vt:lpstr>Price Elasticity of Demand and Price Elasticity of Supply</vt:lpstr>
      <vt:lpstr>Elasticity1</vt:lpstr>
      <vt:lpstr>Introduction to Elasticity</vt:lpstr>
      <vt:lpstr>Price Elasticity</vt:lpstr>
      <vt:lpstr>Price Elasticity of Demand</vt:lpstr>
      <vt:lpstr>Price Elasticity of Supply</vt:lpstr>
      <vt:lpstr>Elasticity2</vt:lpstr>
      <vt:lpstr>On Your Own1</vt:lpstr>
      <vt:lpstr>On Your Own2</vt:lpstr>
      <vt:lpstr>Midpoint Method</vt:lpstr>
      <vt:lpstr>Price Elasticity of Demand Calculation</vt:lpstr>
      <vt:lpstr>Price Elasticity of Demand Interpretation</vt:lpstr>
      <vt:lpstr>Price Elasticity of Supply Calculation</vt:lpstr>
      <vt:lpstr>Price Elasticity of Supply Interpretation</vt:lpstr>
      <vt:lpstr>Real-World Discussion1</vt:lpstr>
      <vt:lpstr>Real-World Discussion2</vt:lpstr>
      <vt:lpstr>Elasticity, Not Slope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70</cp:revision>
  <dcterms:created xsi:type="dcterms:W3CDTF">2017-06-16T13:06:21Z</dcterms:created>
  <dcterms:modified xsi:type="dcterms:W3CDTF">2026-02-03T18:58:56Z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