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379" r:id="rId6"/>
    <p:sldId id="368" r:id="rId7"/>
    <p:sldId id="369" r:id="rId8"/>
    <p:sldId id="365" r:id="rId9"/>
    <p:sldId id="366" r:id="rId10"/>
    <p:sldId id="380" r:id="rId11"/>
    <p:sldId id="367" r:id="rId12"/>
    <p:sldId id="381" r:id="rId13"/>
    <p:sldId id="364"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E0000"/>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8805F-BC9C-4CC6-B7FE-441A9E525439}" v="3" dt="2026-02-03T17:45:36.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apply demand and supply models to analyze prices and quantities and explain the effects of price controls on the equilibrium of prices and quantities.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8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10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Prices exist in markets for goods and services, for labor, and for financial capital. In all of these markets, prices serve as a remarkable social mechanism for collecting, combining, and transmitting information that is relevant to the market—namely, the relationship between demand and supply—and then serving as messengers to convey that information to buyers and sellers. In a market-oriented economy, no government agency or guiding intelligence oversees the set of responses and interconnections that result from a change in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16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An increase in the price of an input decreases the supply because it makes it more expensive to produce the good.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06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increase in the price of a product signals consumers that there is a shortage, often incentivizing them to economize on the product. For example, if you want to take a flight, but the ticket is currently expensive, you may wait until the ticket is cheaper. The high price may be due to holiday season, the cost of jet fuel, or the airline simply raising the price to see how consumers react. You do not need to analyze the underlying factors of the price change, just the ticket price to decide when and if you purchase a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44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actions of consumers and producers as they react to prices overlap and interlock in markets for goods, labor, and financial capital. A change in any single market is transmitted through these multiple interconnections to other markets. Price controls are government laws that serve to regulate prices rather than allow the various markets to determine prices. Those who seek price controls are trying to stifle the message that prices are bringing about the equilibrium level of price and quantity.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87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38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397447" y="2213960"/>
            <a:ext cx="11397106"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The Market System as an Efficient Mechanism for Information</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13376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as a Social Mechanism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the produce section of a grocery store">
            <a:extLst>
              <a:ext uri="{FF2B5EF4-FFF2-40B4-BE49-F238E27FC236}">
                <a16:creationId xmlns:a16="http://schemas.microsoft.com/office/drawing/2014/main" id="{934807E4-70C7-4801-9290-B95DEF41E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775" y="1577461"/>
            <a:ext cx="7998450" cy="2977866"/>
          </a:xfrm>
          <a:prstGeom prst="rect">
            <a:avLst/>
          </a:prstGeom>
        </p:spPr>
      </p:pic>
      <p:grpSp>
        <p:nvGrpSpPr>
          <p:cNvPr id="18" name="Group 17" descr="Think of the prices of goods you see at the store. What do these prices represent, beyond how expensive the goods are? What would a dramatic increase or decrease in the price of a good indicate to you as a shopper?">
            <a:extLst>
              <a:ext uri="{FF2B5EF4-FFF2-40B4-BE49-F238E27FC236}">
                <a16:creationId xmlns:a16="http://schemas.microsoft.com/office/drawing/2014/main" id="{0EAA3DFC-5359-4D38-85B9-ED8B8726B735}"/>
              </a:ext>
            </a:extLst>
          </p:cNvPr>
          <p:cNvGrpSpPr/>
          <p:nvPr/>
        </p:nvGrpSpPr>
        <p:grpSpPr>
          <a:xfrm>
            <a:off x="1881187" y="4804089"/>
            <a:ext cx="8429625" cy="1489571"/>
            <a:chOff x="542921" y="1664820"/>
            <a:chExt cx="8492547" cy="1122106"/>
          </a:xfrm>
          <a:solidFill>
            <a:srgbClr val="627981"/>
          </a:solidFill>
        </p:grpSpPr>
        <p:sp>
          <p:nvSpPr>
            <p:cNvPr id="19" name="Rectangle 18">
              <a:extLst>
                <a:ext uri="{FF2B5EF4-FFF2-40B4-BE49-F238E27FC236}">
                  <a16:creationId xmlns:a16="http://schemas.microsoft.com/office/drawing/2014/main" id="{018B67EF-4FD0-4527-A881-0A13FB79D1B0}"/>
                </a:ext>
              </a:extLst>
            </p:cNvPr>
            <p:cNvSpPr/>
            <p:nvPr/>
          </p:nvSpPr>
          <p:spPr>
            <a:xfrm>
              <a:off x="542921" y="1664820"/>
              <a:ext cx="8492547" cy="1122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B635013-FFFD-4ADD-88C9-3F9928546F0B}"/>
                </a:ext>
              </a:extLst>
            </p:cNvPr>
            <p:cNvSpPr txBox="1"/>
            <p:nvPr/>
          </p:nvSpPr>
          <p:spPr>
            <a:xfrm>
              <a:off x="760118" y="1743598"/>
              <a:ext cx="8058152" cy="10433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Think of the prices of goods you see at the store. What do these prices represent, beyond how expensive the goods are? What would a dramatic increase or decrease in the price of a good indicate to you as a shopper?</a:t>
              </a:r>
            </a:p>
          </p:txBody>
        </p:sp>
      </p:grpSp>
    </p:spTree>
    <p:extLst>
      <p:ext uri="{BB962C8B-B14F-4D97-AF65-F5344CB8AC3E}">
        <p14:creationId xmlns:p14="http://schemas.microsoft.com/office/powerpoint/2010/main" val="32539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as a Social Mechanism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Prices exist in markets for goods and services, for labor, and for financial capital.">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Prices exist in markets for goods and services, for labor, and for financial capital.</a:t>
              </a:r>
            </a:p>
          </p:txBody>
        </p:sp>
      </p:grpSp>
      <p:grpSp>
        <p:nvGrpSpPr>
          <p:cNvPr id="12" name="Group 11" descr="Prices serve as a social mechanism for collecting, combining, and transmitting information that is relevant to the market.">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Prices serve as a social mechanism for collecting, combining, and transmitting information that is relevant to the market.</a:t>
              </a:r>
            </a:p>
          </p:txBody>
        </p:sp>
      </p:grpSp>
      <p:grpSp>
        <p:nvGrpSpPr>
          <p:cNvPr id="24" name="Group 23" descr="Prices are imperative to showing the relationship between demand and supply.">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Prices are imperative to showing the relationship between demand and supply.</a:t>
              </a:r>
            </a:p>
          </p:txBody>
        </p:sp>
      </p:grpSp>
      <p:grpSp>
        <p:nvGrpSpPr>
          <p:cNvPr id="21" name="Group 20" descr="In a market-oriented economy, no government agency oversees the set of responses and interconnections that result from price changes.">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market-oriented economy, no government agency oversees the set of responses and interconnections that result from price changes.</a:t>
              </a:r>
            </a:p>
          </p:txBody>
        </p:sp>
      </p:grpSp>
    </p:spTree>
    <p:extLst>
      <p:ext uri="{BB962C8B-B14F-4D97-AF65-F5344CB8AC3E}">
        <p14:creationId xmlns:p14="http://schemas.microsoft.com/office/powerpoint/2010/main" val="52155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35329" y="1590269"/>
            <a:ext cx="8521341" cy="446276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are buying a new Jeep Wrangler, and the market is currently in equilibrium. If there is an increase in the price of fiberglass, which is used to produce Jeeps, what is likely to happen? Select the best answer.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The demand for Jeep Wranglers will likely decrease.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 The supply of Jeep Wranglers will likely decrease.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 There is not enough information to know the impact in the market.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4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The correct answer is B. The supply of Jeep Wranglers will likely decrease.">
            <a:extLst>
              <a:ext uri="{FF2B5EF4-FFF2-40B4-BE49-F238E27FC236}">
                <a16:creationId xmlns:a16="http://schemas.microsoft.com/office/drawing/2014/main" id="{BDBE4F93-3D60-248A-8D74-FA0F06EC2CF8}"/>
              </a:ext>
            </a:extLst>
          </p:cNvPr>
          <p:cNvPicPr>
            <a:picLocks noChangeAspect="1"/>
          </p:cNvPicPr>
          <p:nvPr/>
        </p:nvPicPr>
        <p:blipFill>
          <a:blip r:embed="rId3"/>
          <a:stretch>
            <a:fillRect/>
          </a:stretch>
        </p:blipFill>
        <p:spPr>
          <a:xfrm>
            <a:off x="1811128" y="1505877"/>
            <a:ext cx="8499685" cy="4575944"/>
          </a:xfrm>
          <a:prstGeom prst="rect">
            <a:avLst/>
          </a:prstGeom>
        </p:spPr>
      </p:pic>
    </p:spTree>
    <p:extLst>
      <p:ext uri="{BB962C8B-B14F-4D97-AF65-F5344CB8AC3E}">
        <p14:creationId xmlns:p14="http://schemas.microsoft.com/office/powerpoint/2010/main" val="224853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Impact of Price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n increase in the price of a product signals to consumers that there is a shortage, often incentivizing them to economize on buying the product.">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increase in the price of a product signals to consumers that there is a shortage, often incentivizing them to economize on buying the product.</a:t>
              </a:r>
            </a:p>
          </p:txBody>
        </p:sp>
      </p:grpSp>
      <p:grpSp>
        <p:nvGrpSpPr>
          <p:cNvPr id="12" name="Group 11" descr="For example, if you want to take a flight, but the ticket is currently expensive, you may wait until the ticket is cheaper.">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if you want to take a flight, but the ticket is currently expensive, you may wait until the ticket is cheaper.</a:t>
              </a:r>
            </a:p>
          </p:txBody>
        </p:sp>
      </p:grpSp>
      <p:grpSp>
        <p:nvGrpSpPr>
          <p:cNvPr id="24" name="Group 23" descr="The high price may be due to a holiday season, the cost of jet fuel, or the airline simply raising the price to see how consumers react.">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high price may be due to a holiday season, the cost of jet fuel, or the airline simply raising the price to see how consumers react.</a:t>
              </a:r>
            </a:p>
          </p:txBody>
        </p:sp>
      </p:grpSp>
      <p:grpSp>
        <p:nvGrpSpPr>
          <p:cNvPr id="21" name="Group 20" descr="You do not need to analyze the underlying factors of the price change, just the ticket price to decide when and if you purchase a flight.">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You do not need to analyze the underlying factors of the price change, just the ticket price to decide when and if you purchase a flight.</a:t>
              </a:r>
            </a:p>
          </p:txBody>
        </p:sp>
      </p:grpSp>
      <p:pic>
        <p:nvPicPr>
          <p:cNvPr id="3" name="Graphic 2">
            <a:extLst>
              <a:ext uri="{FF2B5EF4-FFF2-40B4-BE49-F238E27FC236}">
                <a16:creationId xmlns:a16="http://schemas.microsoft.com/office/drawing/2014/main" id="{0D2E49BD-37E7-421C-9315-D63256D948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97" y="5152586"/>
            <a:ext cx="1659803" cy="1659803"/>
          </a:xfrm>
          <a:prstGeom prst="rect">
            <a:avLst/>
          </a:prstGeom>
        </p:spPr>
      </p:pic>
    </p:spTree>
    <p:extLst>
      <p:ext uri="{BB962C8B-B14F-4D97-AF65-F5344CB8AC3E}">
        <p14:creationId xmlns:p14="http://schemas.microsoft.com/office/powerpoint/2010/main" val="79048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Controls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actions of consumers and producers as they react to prices overlap and interlock in markets for goods, labor, and financial capital.">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actions of consumers and producers as they react to prices overlap and interlock in markets for goods, labor, and financial capital.</a:t>
              </a:r>
            </a:p>
          </p:txBody>
        </p:sp>
      </p:grpSp>
      <p:grpSp>
        <p:nvGrpSpPr>
          <p:cNvPr id="12" name="Group 11" descr="A change in any single market is transmitted through these multiple interconnections to other markets.">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change in any single market is transmitted through these multiple interconnections to other markets.</a:t>
              </a:r>
            </a:p>
          </p:txBody>
        </p:sp>
      </p:grpSp>
      <p:grpSp>
        <p:nvGrpSpPr>
          <p:cNvPr id="21" name="Group 20" descr="Price controls are government laws that serve to regulate prices rather than allow the various markets to determine prices.">
            <a:extLst>
              <a:ext uri="{FF2B5EF4-FFF2-40B4-BE49-F238E27FC236}">
                <a16:creationId xmlns:a16="http://schemas.microsoft.com/office/drawing/2014/main" id="{4D0E1E7B-FE4D-443A-B921-805511369B2E}"/>
              </a:ext>
            </a:extLst>
          </p:cNvPr>
          <p:cNvGrpSpPr/>
          <p:nvPr/>
        </p:nvGrpSpPr>
        <p:grpSpPr>
          <a:xfrm>
            <a:off x="2066922"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 controls are government laws that serve to regulate prices rather than allow the various markets to determine prices.</a:t>
              </a:r>
            </a:p>
          </p:txBody>
        </p:sp>
      </p:grpSp>
      <p:grpSp>
        <p:nvGrpSpPr>
          <p:cNvPr id="24" name="Group 23" descr="Those who seek price controls are trying to stifle the message that prices are bringing about the equilibrium level of price and quantity.">
            <a:extLst>
              <a:ext uri="{FF2B5EF4-FFF2-40B4-BE49-F238E27FC236}">
                <a16:creationId xmlns:a16="http://schemas.microsoft.com/office/drawing/2014/main" id="{5A3232CA-D39A-4A32-A38E-6129AB1A380C}"/>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Those who seek price controls are trying to stifle the message that prices are bringing about the equilibrium level of price and quantity.</a:t>
              </a:r>
            </a:p>
          </p:txBody>
        </p:sp>
      </p:grpSp>
      <p:grpSp>
        <p:nvGrpSpPr>
          <p:cNvPr id="16" name="Group 15" descr="However, price controls do nothing to affect the underlying forces of demand and supply, and this can have serious repercussions.">
            <a:extLst>
              <a:ext uri="{FF2B5EF4-FFF2-40B4-BE49-F238E27FC236}">
                <a16:creationId xmlns:a16="http://schemas.microsoft.com/office/drawing/2014/main" id="{F7A9A589-9956-4B2D-9341-E3B78D2F8F30}"/>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9BDB23D-8B43-4701-9925-DBFF1B03D86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38B4AB2-ECBC-4A95-867F-40E291F7D587}"/>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price controls do nothing to affect the underlying forces of demand and supply, and this can have serious repercussions. </a:t>
              </a:r>
            </a:p>
          </p:txBody>
        </p:sp>
      </p:grpSp>
    </p:spTree>
    <p:extLst>
      <p:ext uri="{BB962C8B-B14F-4D97-AF65-F5344CB8AC3E}">
        <p14:creationId xmlns:p14="http://schemas.microsoft.com/office/powerpoint/2010/main" val="290168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Controls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BF6BD6-9677-4F40-A2FF-39510E68DB35}"/>
              </a:ext>
            </a:extLst>
          </p:cNvPr>
          <p:cNvSpPr txBox="1"/>
          <p:nvPr/>
        </p:nvSpPr>
        <p:spPr>
          <a:xfrm>
            <a:off x="2096776" y="1517317"/>
            <a:ext cx="7998448" cy="1938992"/>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p:txBody>
      </p:sp>
      <p:pic>
        <p:nvPicPr>
          <p:cNvPr id="1026" name="Picture 2" descr="A drawing of Mao Zedong">
            <a:extLst>
              <a:ext uri="{FF2B5EF4-FFF2-40B4-BE49-F238E27FC236}">
                <a16:creationId xmlns:a16="http://schemas.microsoft.com/office/drawing/2014/main" id="{EAB943E5-F77D-4331-956A-9BC94D93C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529" y="3544543"/>
            <a:ext cx="3000792" cy="30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6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a:spLocks/>
          </p:cNvSpPr>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market price system provides a highly efficient mechanism for disseminating information about relative scarcities of goods, services, labor, and financial capital.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 participants do not need to know why prices have changed, only that the changes require them to revisit previous decisions they made about supply and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 controls hide information about the true scarcity of products and thereby cause misallocation of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8855B7-1308-4E8D-8B5D-FE2DCC46B76E}">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http://purl.org/dc/terms/"/>
    <ds:schemaRef ds:uri="http://schemas.microsoft.com/office/infopath/2007/PartnerControls"/>
    <ds:schemaRef ds:uri="fdab59f7-c3a7-48e5-acd8-618ce834776e"/>
    <ds:schemaRef ds:uri="06d9c582-05c2-476b-83d2-72ab8b1380b2"/>
    <ds:schemaRef ds:uri="http://schemas.microsoft.com/office/2006/metadata/properties"/>
  </ds:schemaRefs>
</ds:datastoreItem>
</file>

<file path=customXml/itemProps2.xml><?xml version="1.0" encoding="utf-8"?>
<ds:datastoreItem xmlns:ds="http://schemas.openxmlformats.org/officeDocument/2006/customXml" ds:itemID="{BCC1A2BF-0E7C-42D6-9ECE-AE23E39714B3}">
  <ds:schemaRefs>
    <ds:schemaRef ds:uri="http://schemas.microsoft.com/sharepoint/v3/contenttype/forms"/>
  </ds:schemaRefs>
</ds:datastoreItem>
</file>

<file path=customXml/itemProps3.xml><?xml version="1.0" encoding="utf-8"?>
<ds:datastoreItem xmlns:ds="http://schemas.openxmlformats.org/officeDocument/2006/customXml" ds:itemID="{E1E4A169-8633-4A1E-8708-CDD91B3E8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253</TotalTime>
  <Words>1065</Words>
  <Application>Microsoft Office PowerPoint</Application>
  <PresentationFormat>Widescreen</PresentationFormat>
  <Paragraphs>56</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The Market System as an Efficient Mechanism for Information</vt:lpstr>
      <vt:lpstr>Price as a Social Mechanism1</vt:lpstr>
      <vt:lpstr>Price as a Social Mechanism2</vt:lpstr>
      <vt:lpstr>On Your Own1</vt:lpstr>
      <vt:lpstr>On Your Own2</vt:lpstr>
      <vt:lpstr>Impact of Price</vt:lpstr>
      <vt:lpstr>Price Controls1</vt:lpstr>
      <vt:lpstr>Price Controls2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34</cp:revision>
  <dcterms:created xsi:type="dcterms:W3CDTF">2017-06-16T13:06:21Z</dcterms:created>
  <dcterms:modified xsi:type="dcterms:W3CDTF">2026-02-03T17:45:39Z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