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9"/>
  </p:notesMasterIdLst>
  <p:sldIdLst>
    <p:sldId id="256" r:id="rId6"/>
    <p:sldId id="257" r:id="rId7"/>
    <p:sldId id="302" r:id="rId8"/>
    <p:sldId id="303" r:id="rId9"/>
    <p:sldId id="258" r:id="rId10"/>
    <p:sldId id="304" r:id="rId11"/>
    <p:sldId id="289" r:id="rId12"/>
    <p:sldId id="290" r:id="rId13"/>
    <p:sldId id="305" r:id="rId14"/>
    <p:sldId id="306" r:id="rId15"/>
    <p:sldId id="307" r:id="rId16"/>
    <p:sldId id="294" r:id="rId17"/>
    <p:sldId id="295" r:id="rId18"/>
    <p:sldId id="296" r:id="rId19"/>
    <p:sldId id="297" r:id="rId20"/>
    <p:sldId id="298" r:id="rId21"/>
    <p:sldId id="299" r:id="rId22"/>
    <p:sldId id="308" r:id="rId23"/>
    <p:sldId id="300" r:id="rId24"/>
    <p:sldId id="309" r:id="rId25"/>
    <p:sldId id="301" r:id="rId26"/>
    <p:sldId id="286" r:id="rId27"/>
    <p:sldId id="372" r:id="rId28"/>
    <p:sldId id="373" r:id="rId29"/>
    <p:sldId id="374" r:id="rId30"/>
    <p:sldId id="375" r:id="rId31"/>
    <p:sldId id="376" r:id="rId32"/>
    <p:sldId id="377" r:id="rId33"/>
    <p:sldId id="378" r:id="rId34"/>
    <p:sldId id="379" r:id="rId35"/>
    <p:sldId id="380" r:id="rId36"/>
    <p:sldId id="293" r:id="rId37"/>
    <p:sldId id="381" r:id="rId38"/>
    <p:sldId id="320" r:id="rId39"/>
    <p:sldId id="368" r:id="rId40"/>
    <p:sldId id="369" r:id="rId41"/>
    <p:sldId id="365" r:id="rId42"/>
    <p:sldId id="366" r:id="rId43"/>
    <p:sldId id="370" r:id="rId44"/>
    <p:sldId id="367" r:id="rId45"/>
    <p:sldId id="371" r:id="rId46"/>
    <p:sldId id="364" r:id="rId47"/>
    <p:sldId id="278"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F6E3BF-700A-47DC-82D6-3D7775F7A2F6}" v="3" dt="2026-02-03T17:39:00.6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predict shifts in the demand and supply curves of the labor market; explain the impact of new technology; and explain price floors in the labor market.</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285150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Technology changes can act as either substitutes for or complements to labor. When technology acts as a substitute, it replaces the need for the number of workers an employer needs to hire. For example, word processing decreased the number of typists needed in the workplace. This shifted the demand curve for typists to the left. An increase in the availability of certain technologies may increase the demand for labor. Technology that acts as a complement to labor will increase the demand for certain types of labor, resulting in a rightward shift of the demand curve. For example, the increased use of word processing and other software has increased the demand for information technology professionals who can resolve software and hardware issues related to a firm's network. More and better technology will increase demand for skilled workers who know how to use technology to enhance workplace productivity. Those workers who do not adapt to changes in technology will experience a decrease in demand for their labor.</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884729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139539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Complying with government regulations can increase or decrease the demand for labor at any given wage. In the health care industry, for example, government rules may require that nurses be hired to carry out certain medical procedures. Untrained health care workers would be prohibited from carrying out these procedures, shifting the demand for these workers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833816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Last, low prices of other inputs involved in the production price will allow production to be more profitable, and suppliers will demand more labor to increase production. Higher prices for other inputs lower demand for labor as employers will try and cut costs from inputs, including labor.</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866862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Labor supply can shift due to any of the following factors: number of workers, required education, and government policies.</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400729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increased number of workers will cause the supply curve to shift to the right. An increased number of workers can be due to several factors, such as immigration, increasing population, an aging population, and changing demographics. Policies that encourage immigration will increase the supply of labor, and vice versa. Population grows when birth rates exceed death rates. This eventually increases the supply of labor when the former reach working age. An aging, and therefore retiring, population will decrease the supply of labor. Another example of changing demographics is more women working outside of the home, which increases the supply of labor.</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27964150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Second, since higher education is competitive and expensive, not everyone can attain the same training and skills. The more required education, the lower the supply of eligible workers. For example, there is a lower supply of PhD mathematicians than high school mathematics teachers.</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2074254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qualifications for jobs are made tougher, the number of qualified workers will decrease at any given wage. On the other hand, the government may also subsidize training or even reduce the required level of qualifications. Government policies that change the relative desirability of working or not, like unemployment and welfare, also affect the labor supply. All government policies must be carefully designed to minimize any negative labor supply effects.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585915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 events can change the equilibrium salary (or wage) and quantity of labor. </a:t>
            </a:r>
            <a:r>
              <a:rPr lang="en-US" sz="1200" dirty="0">
                <a:solidFill>
                  <a:schemeClr val="bg1"/>
                </a:solidFill>
              </a:rPr>
              <a:t>Consider how the wave of new information technologies, like computer networks, has affected workers in the U.S. economy. From the perspective of employers who demand labor, these new technologies are often a substitute for low-skill laborers like file clerks. The same new technologies are a complement to high-skill workers like managers, who can now handle more responsibilities.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38550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for low-skill labor shifts to the left when technology can do the job previously done by these workers. New technologies can also increase the demand for high-skill labor in fields such as information technology and network administration.</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4018227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theories of supply and demand do not apply just to markets for goods. They apply to any market, even markets for things we may not think of as goods and services like labor and financial services. Labor markets are markets for employees or jobs. Financial services markets are markets for saving or borrowing. In labor markets, job seekers (individuals) are the suppliers of labor, while firms and other employers who hire labor are the demanders for labor. In financial markets, any individual or firm who saves contributes to the supply of money, and any who borrows (person, firm, or government) contributes to the demand for money.</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Price ceilings are rare in labor markets because rules that prevent people from earning income are not politically popular. The labor market presents some prominent examples of price floors, which are an attempt to increase the wages of low-paid workers. A minimum wage is a price floor that makes it illegal for an employer to pay employees less than a certain hourly rate. A living wage is a higher minimum wage that will ensure a reasonable standard of living.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2567971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the price floor, the quantity supplied exceeds the quantity demanded, and a surplus of labor exists in this market. For workers who continue to have a job at a higher salary, life has improved. For those who were willing to work at the old wage rate but lost their jobs with the wage increase, life has not improved.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34819883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identify the demanders and suppliers in the financial market; explain how interest rates affect demand and supply; and explain the role of price ceilings and usury laws.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39048412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and supply model links those who wish to supply financial capital with those who demand financial capital. Demanders in the financial market are individuals and firms that borrow money. Suppliers in the financial market are individuals and businesses that save money or make financial investments.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any market, the price is what suppliers receive and what demanders pay. In financial markets, those who supply financial capital through saving expect to receive a rate of return, while those who demand financial capital by receiving funds expect to pay a rate of return. This rate of return can come in a variety of forms, depending on the type of investment. The simplest example of a rate of return is the interest rate.</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when you supply money into a savings account at a bank, you receive interest on your deposit. The interest the bank pays you as a percent of your deposits is the interest rate. Similarly, if you demand a loan to buy a car, you will need to pay interest on the money you borrow. </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market for credit cards, the horizontal axis of the financial market shows the quantity of money loaned or borrowed in this market, and the vertical or price axis shows the rate of return, which is measured with an interest rate. According to the law of demand, a higher rate of return will decrease the quantity demanded, and as the interest rate rises, consumers will reduce the quantity they borrow.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interest rate is above the equilibrium level, an excess supply, or a surplus, of financial capital will arise in this market. At an above-equilibrium interest rate, firms are eager to supply loans to borrowers, but relatively few people or businesses wish to borrow. If the interest rate is below the equilibrium, excess demand or a shortage of funds occurs in this market. In this situation, credit card firms will perceive that there are many eager borrowers and will likely raise interest rates or fees.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1751184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Those who supply financial capital face two broad decisions: how much to save and how to divide up their savings among different forms of financial investments. Participants in financial markets must decide when they prefer to consume goods: now or in the future. Economists call this intertemporal decision-making because it involves decisions across time. Unlike a decision about what to buy from the grocery store, people make investment or savings decisions across a period of time, sometimes a long period.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2510699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goods market, the demanders are the households that buy goods and services, while the suppliers are the firms that produce and sell goods and services. In labor markets, the demanders are the firms that hire workers, while the suppliers are the individuals seeking jobs. In financial markets, the demanders are the individuals, firms, and governments that borrow money, while the suppliers are the individuals and firms that save money.</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22943068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global economy, trillions of dollars of financial investment cross national borders every year. In the early 2000s, foreign investors were investing billions of dollars more per year into the U.S. than U.S. investors were investing abroad. A reduced inflow of foreign financial investment could impose hardship on U.S. consumers and firms interested in borrowing. The result could be a significantly lower quantity of financial investment in the U.S., available only at a higher interest rate.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5586381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About 200 million Americans own credit cards, so it is little wonder that political pressures often arise for setting limits on the interest rates or fees that credit card companies charge. A price ceiling on the interest rate means a number of people who want to have credit cards and are willing to pay the interest rate will find that companies are unwilling to issue cards to them, resulting in a credit shortage.</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29858186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By the end of this lesson, you will be able to apply demand and supply models to analyze prices and quantities and explain the effects of price controls on the equilibrium of prices and quantities.</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88600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91058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Prices exist in markets for goods and services, for labor, and for financial capital. In all of these markets, prices serve as a remarkable social mechanism for collecting, combining, and transmitting information that is relevant to the market—namely, the relationship between demand and supply—and then serving as messengers to convey that information to buyers and sellers. In a market-oriented economy, no government agency or guiding intelligence oversees the set of responses and interconnections that result from a change in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you are buying a new Jeep Wrangler, and the market is currently in equilibrium. If there is an increase in the price of fiberglass, which is used to produce Jeeps, what is likely to happen? Select the best answer.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1639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An increase in the price of an input decreases the supply because it makes it more expensive to produce the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90615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the price of a product signals consumers that there is a shortage, often incentivizing them to economize on the product. For example, if you want to take a flight, but the ticket is currently expensive, you may wait until the ticket is cheaper. The high price may be due to holiday season, the cost of jet fuel, or the airline simply raising the price to see how consumers react. You do not need to analyze the underlying factors of the price change, just the ticket price to decide when and if you purchase a flight.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8443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Markets for labor have demand and supply curves, just like markets for goods. The law of demand applies in labor markets this way: a higher </a:t>
            </a:r>
            <a:r>
              <a:rPr lang="en-US" sz="1200" b="1" kern="1200" dirty="0">
                <a:solidFill>
                  <a:schemeClr val="tx1"/>
                </a:solidFill>
                <a:effectLst/>
                <a:latin typeface="+mn-lt"/>
                <a:ea typeface="+mn-ea"/>
                <a:cs typeface="+mn-cs"/>
              </a:rPr>
              <a:t>salary or wage</a:t>
            </a:r>
            <a:r>
              <a:rPr lang="en-US" sz="1200" kern="1200" dirty="0">
                <a:solidFill>
                  <a:schemeClr val="tx1"/>
                </a:solidFill>
                <a:effectLst/>
                <a:latin typeface="+mn-lt"/>
                <a:ea typeface="+mn-ea"/>
                <a:cs typeface="+mn-cs"/>
              </a:rPr>
              <a:t>—that is, a higher price in the labor market—leads to a decrease in the quantity of labor demanded by employers, while a lower salary or wage leads to an increase in the quantity of labor demanded. The law of supply functions in labor markets, too: a higher price for labor leads to a higher quantity of labor supplied; a lower price leads to a lower quantity supplied.</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8700326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actions of consumers and producers as they react to prices overlap and interlock in markets for goods, labor, and financial capital. A change in any single market is transmitted through these multiple interconnections to other markets. Price controls are government laws that serve to regulate prices rather than allow the various markets to determine prices. Those who seek price controls are trying to stifle the message that prices are bringing about the equilibrium level of price and quantity.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88712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During China's "Great Leap Forward" in the late 1950s, the government kept food prices artificially low, causing 30 to 40 million people to die of starvation because the low prices depressed farm production. This was communist party leader Mao Zedong's social and economic campaign to rapidly transform the country from an agrarian economy to a socialist society through rapid industrialization and collectivization.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1386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2021, about 42,000 registered nurses worked in the Minneapolis-St. Paul-Bloomington, Minnesota-Wisconsin metropolitan area, according to the BLS. </a:t>
            </a:r>
            <a:r>
              <a:rPr lang="en-US" sz="1200" dirty="0">
                <a:solidFill>
                  <a:schemeClr val="bg1"/>
                </a:solidFill>
              </a:rPr>
              <a:t>The demand curve of those employers who want to hire nurses intersects with the supply curve of those who are qualified and willing to work as nurses at an equilibrium salary of $85,000.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equilibrium in a labor market, the quantity supplied and the quantity demanded are equal. Every employer who wants to hire at this equilibrium wage can find a willing worker. Every worker who wants to work at this equilibrium salary can find a job. When the price of labor is not at the equilibrium, economic incentives tend to move salaries toward the equilibrium.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229604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Labor demand can shift due to any of the following factors: demand for output, education and training, technology, number of companies, government regulations, and prices of other inputs.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demand for output: when the demand for the good produced (output) increases, both the output price and profitability increase. As a result of increased demand for a good, producers demand more labor to ramp up production. Conversely, decreased demand for the good produced will decrease the demand for labor associated with that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well-trained and educated workforce causes an increase in the demand for that labor by employers. Increased levels of productivity within the workforce will cause the demand for labor to shift to the right. If the workforce is not well-trained or educated, employers will not hire from within that labor pool since they will need to spend a significant amount of time and money training that workforce. Demand for such will shift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295192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8.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19.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99867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and Supply at Work in Labor Markets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29187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When technology acts as a substitute, it replaces the need for the number of workers an employer needs to hire.">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technology acts as a substitute, it replaces the need for the number of workers an employer needs to hire.</a:t>
              </a:r>
            </a:p>
          </p:txBody>
        </p:sp>
      </p:grpSp>
      <p:grpSp>
        <p:nvGrpSpPr>
          <p:cNvPr id="15" name="Group 14" descr="Technology that acts as a complement to labor will increase the demand for certain types of labor.">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that acts as a complement to labor will increase the demand for certain types of labor.</a:t>
              </a:r>
            </a:p>
          </p:txBody>
        </p:sp>
      </p:grpSp>
      <p:grpSp>
        <p:nvGrpSpPr>
          <p:cNvPr id="11" name="Group 10" descr="More and better technology will increase demand for skilled workers who know how to use technology to enhance workplace productivity.">
            <a:extLst>
              <a:ext uri="{FF2B5EF4-FFF2-40B4-BE49-F238E27FC236}">
                <a16:creationId xmlns:a16="http://schemas.microsoft.com/office/drawing/2014/main" id="{00263719-D3CC-44C6-A4CB-08234CC16CCD}"/>
              </a:ext>
            </a:extLst>
          </p:cNvPr>
          <p:cNvGrpSpPr/>
          <p:nvPr/>
        </p:nvGrpSpPr>
        <p:grpSpPr>
          <a:xfrm>
            <a:off x="2066922"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0975F34-C1AC-4C7A-B87C-D1317E428F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334C46-90C8-4541-AD00-7026163191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and better technology will increase demand for skilled workers who know how to use technology to enhance workplace productivity. </a:t>
              </a:r>
            </a:p>
          </p:txBody>
        </p:sp>
      </p:grpSp>
      <p:grpSp>
        <p:nvGrpSpPr>
          <p:cNvPr id="22" name="Group 21" descr="Those workers who do not adapt to changes in technology will experience a decrease in demand for their labor.">
            <a:extLst>
              <a:ext uri="{FF2B5EF4-FFF2-40B4-BE49-F238E27FC236}">
                <a16:creationId xmlns:a16="http://schemas.microsoft.com/office/drawing/2014/main" id="{1F0D283A-A4F9-436C-B292-2625FDF3B18F}"/>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B21DDB1-15D8-4372-8396-A603599BBA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B9FD96A7-7186-45A6-A03D-F538D8DE395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workers who do not adapt to changes in technology will experience a decrease in demand for their labor.</a:t>
              </a:r>
            </a:p>
          </p:txBody>
        </p:sp>
      </p:grpSp>
    </p:spTree>
    <p:extLst>
      <p:ext uri="{BB962C8B-B14F-4D97-AF65-F5344CB8AC3E}">
        <p14:creationId xmlns:p14="http://schemas.microsoft.com/office/powerpoint/2010/main" val="953689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Number of Companies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n increase in the number of companies producing a given product will increase the demand for labor, resulting in a shift to the right.">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 in the number of companies producing a given product will increase the demand for labor, resulting in a shift to the right. </a:t>
              </a:r>
            </a:p>
          </p:txBody>
        </p:sp>
      </p:grpSp>
      <p:grpSp>
        <p:nvGrpSpPr>
          <p:cNvPr id="15" name="Group 14" descr="A decrease in the number of companies producing a given product will decrease the demand for labor, resulting in a shift to the left.">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decrease in the number of companies producing a given product will decrease the demand for labor, resulting in a shift to the left.</a:t>
              </a:r>
            </a:p>
          </p:txBody>
        </p:sp>
      </p:grpSp>
      <p:pic>
        <p:nvPicPr>
          <p:cNvPr id="19" name="Graphic 18">
            <a:extLst>
              <a:ext uri="{FF2B5EF4-FFF2-40B4-BE49-F238E27FC236}">
                <a16:creationId xmlns:a16="http://schemas.microsoft.com/office/drawing/2014/main" id="{476E89A7-A351-4795-91B7-9858B7330B1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46687" y="3736427"/>
            <a:ext cx="2286000" cy="2286000"/>
          </a:xfrm>
          <a:prstGeom prst="rect">
            <a:avLst/>
          </a:prstGeom>
        </p:spPr>
      </p:pic>
      <p:pic>
        <p:nvPicPr>
          <p:cNvPr id="20" name="Graphic 19">
            <a:extLst>
              <a:ext uri="{FF2B5EF4-FFF2-40B4-BE49-F238E27FC236}">
                <a16:creationId xmlns:a16="http://schemas.microsoft.com/office/drawing/2014/main" id="{723514CF-0398-4CB3-AB4D-80810AF20E57}"/>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93068" y="3866820"/>
            <a:ext cx="2286000" cy="2286000"/>
          </a:xfrm>
          <a:prstGeom prst="rect">
            <a:avLst/>
          </a:prstGeom>
        </p:spPr>
      </p:pic>
    </p:spTree>
    <p:extLst>
      <p:ext uri="{BB962C8B-B14F-4D97-AF65-F5344CB8AC3E}">
        <p14:creationId xmlns:p14="http://schemas.microsoft.com/office/powerpoint/2010/main" val="4869927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Government Regulations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Complying with government regulations can increase or decrease the demand for labor at any given wage.">
            <a:extLst>
              <a:ext uri="{FF2B5EF4-FFF2-40B4-BE49-F238E27FC236}">
                <a16:creationId xmlns:a16="http://schemas.microsoft.com/office/drawing/2014/main" id="{9BFEEE68-3C70-441D-8E57-0F9593ADD6F5}"/>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CF930A61-A54D-4414-B2B6-C207B70CA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D7E883FC-7774-4788-B45C-83C2D9E4AB89}"/>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Complying with government regulations can increase or decrease the demand for labor at any given wage.</a:t>
              </a:r>
            </a:p>
          </p:txBody>
        </p:sp>
      </p:grpSp>
      <p:grpSp>
        <p:nvGrpSpPr>
          <p:cNvPr id="8" name="Group 7" descr="In the health care industry, for example, government rules may require that nurses be hired to carry out certain medical procedures.">
            <a:extLst>
              <a:ext uri="{FF2B5EF4-FFF2-40B4-BE49-F238E27FC236}">
                <a16:creationId xmlns:a16="http://schemas.microsoft.com/office/drawing/2014/main" id="{73219795-D1CD-4BC3-9202-083815FCA066}"/>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1D07FA-B6E4-46E2-BFA8-321BF68DB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1C77E3B-F44B-45E3-8E23-B8D5402D65F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health care industry, for example, government rules may require that nurses be hired to carry out certain medical procedures.</a:t>
              </a:r>
            </a:p>
          </p:txBody>
        </p:sp>
      </p:grpSp>
      <p:grpSp>
        <p:nvGrpSpPr>
          <p:cNvPr id="11" name="Group 10" descr="Untrained health care workers would be prohibited from carrying out these procedures, shifting the demand for these workers to the left.">
            <a:extLst>
              <a:ext uri="{FF2B5EF4-FFF2-40B4-BE49-F238E27FC236}">
                <a16:creationId xmlns:a16="http://schemas.microsoft.com/office/drawing/2014/main" id="{C338083F-76B2-4198-A046-1007BC65B1E1}"/>
              </a:ext>
            </a:extLst>
          </p:cNvPr>
          <p:cNvGrpSpPr/>
          <p:nvPr/>
        </p:nvGrpSpPr>
        <p:grpSpPr>
          <a:xfrm>
            <a:off x="2066922" y="3429000"/>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88D948D4-F6AA-4E62-83F0-30BD8D9070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506C3091-944C-4CA0-867D-E20B6319F80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Untrained health care workers would be prohibited from carrying out these procedures, shifting the demand for these workers to the left.</a:t>
              </a:r>
            </a:p>
          </p:txBody>
        </p:sp>
      </p:grpSp>
    </p:spTree>
    <p:extLst>
      <p:ext uri="{BB962C8B-B14F-4D97-AF65-F5344CB8AC3E}">
        <p14:creationId xmlns:p14="http://schemas.microsoft.com/office/powerpoint/2010/main" val="707418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Prices and Availability of Other Inputs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Labor is not the only input into the production process.">
            <a:extLst>
              <a:ext uri="{FF2B5EF4-FFF2-40B4-BE49-F238E27FC236}">
                <a16:creationId xmlns:a16="http://schemas.microsoft.com/office/drawing/2014/main" id="{65F01EA0-5A48-4E8A-BB59-8D4B779FD9CB}"/>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8E93BA01-E93B-4C80-AE56-0BDE843EA2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D9864602-53AE-4F00-AFFD-BA0EDCC8D188}"/>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Labor is not the only input into the production process.</a:t>
              </a:r>
            </a:p>
          </p:txBody>
        </p:sp>
      </p:grpSp>
      <p:grpSp>
        <p:nvGrpSpPr>
          <p:cNvPr id="20" name="Group 19" descr="For example, a salesperson at a call center needs a telephone and a computer terminal to enter data and record sales.">
            <a:extLst>
              <a:ext uri="{FF2B5EF4-FFF2-40B4-BE49-F238E27FC236}">
                <a16:creationId xmlns:a16="http://schemas.microsoft.com/office/drawing/2014/main" id="{520D156B-30EE-4E2E-97CE-2B3881BA1620}"/>
              </a:ext>
            </a:extLst>
          </p:cNvPr>
          <p:cNvGrpSpPr/>
          <p:nvPr/>
        </p:nvGrpSpPr>
        <p:grpSpPr>
          <a:xfrm>
            <a:off x="2066922" y="250495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78E5169-8A5B-488A-B25E-F4D5CA8871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2BD0C71-C6BB-48E8-BDCD-A5BC007CDA0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salesperson at a call center needs a telephone and a computer terminal to enter data and record sales.</a:t>
              </a:r>
            </a:p>
          </p:txBody>
        </p:sp>
      </p:grpSp>
      <p:grpSp>
        <p:nvGrpSpPr>
          <p:cNvPr id="23" name="Group 22" descr="If prices of other inputs fall, production will become more profitable, and suppliers will demand more labor to increase production.">
            <a:extLst>
              <a:ext uri="{FF2B5EF4-FFF2-40B4-BE49-F238E27FC236}">
                <a16:creationId xmlns:a16="http://schemas.microsoft.com/office/drawing/2014/main" id="{DBE039FA-3767-44F9-9D57-29A74C74A049}"/>
              </a:ext>
            </a:extLst>
          </p:cNvPr>
          <p:cNvGrpSpPr/>
          <p:nvPr/>
        </p:nvGrpSpPr>
        <p:grpSpPr>
          <a:xfrm>
            <a:off x="2066922" y="342900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C5284977-B87B-48B1-A98A-77A562E874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4A016D59-D7BB-4B97-B5E1-220833F3A7A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prices of other inputs fall, production will become more profitable, and suppliers will demand more labor to increase production.</a:t>
              </a:r>
            </a:p>
          </p:txBody>
        </p:sp>
      </p:grpSp>
      <p:grpSp>
        <p:nvGrpSpPr>
          <p:cNvPr id="27" name="Group 26" descr="The opposite is also true. Higher prices for other inputs lower demand for labor.">
            <a:extLst>
              <a:ext uri="{FF2B5EF4-FFF2-40B4-BE49-F238E27FC236}">
                <a16:creationId xmlns:a16="http://schemas.microsoft.com/office/drawing/2014/main" id="{8928D1E6-43D1-4861-9670-8901E2DFECD7}"/>
              </a:ext>
            </a:extLst>
          </p:cNvPr>
          <p:cNvGrpSpPr/>
          <p:nvPr/>
        </p:nvGrpSpPr>
        <p:grpSpPr>
          <a:xfrm>
            <a:off x="2066922" y="4353044"/>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E9873E6-BDF8-481E-8F39-9FB84113CE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36CB5AEA-6B7E-492B-98A1-CB0FD3FDCE3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opposite is also true. Higher prices for other inputs lower demand for labor.</a:t>
              </a:r>
            </a:p>
          </p:txBody>
        </p:sp>
      </p:grpSp>
    </p:spTree>
    <p:extLst>
      <p:ext uri="{BB962C8B-B14F-4D97-AF65-F5344CB8AC3E}">
        <p14:creationId xmlns:p14="http://schemas.microsoft.com/office/powerpoint/2010/main" val="1505206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Number of Workers">
            <a:extLst>
              <a:ext uri="{FF2B5EF4-FFF2-40B4-BE49-F238E27FC236}">
                <a16:creationId xmlns:a16="http://schemas.microsoft.com/office/drawing/2014/main" id="{11F540DC-9032-492C-B9CA-4B4C91D1758E}"/>
              </a:ext>
            </a:extLst>
          </p:cNvPr>
          <p:cNvGrpSpPr/>
          <p:nvPr/>
        </p:nvGrpSpPr>
        <p:grpSpPr>
          <a:xfrm>
            <a:off x="2673294" y="2625590"/>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2EBAF8AC-32F1-4B47-9B35-EC13DDA23108}"/>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TextBox 5">
              <a:extLst>
                <a:ext uri="{FF2B5EF4-FFF2-40B4-BE49-F238E27FC236}">
                  <a16:creationId xmlns:a16="http://schemas.microsoft.com/office/drawing/2014/main" id="{ACFB77D9-8640-4C70-90D3-197126B85C42}"/>
                </a:ext>
              </a:extLst>
            </p:cNvPr>
            <p:cNvSpPr txBox="1"/>
            <p:nvPr/>
          </p:nvSpPr>
          <p:spPr>
            <a:xfrm>
              <a:off x="1357203" y="2028874"/>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Number of Workers</a:t>
              </a:r>
            </a:p>
          </p:txBody>
        </p:sp>
      </p:grpSp>
      <p:grpSp>
        <p:nvGrpSpPr>
          <p:cNvPr id="10" name="Group 9" descr="Required Education">
            <a:extLst>
              <a:ext uri="{FF2B5EF4-FFF2-40B4-BE49-F238E27FC236}">
                <a16:creationId xmlns:a16="http://schemas.microsoft.com/office/drawing/2014/main" id="{E1B8CC79-2FE5-4220-B487-E4B564E9AF5D}"/>
              </a:ext>
            </a:extLst>
          </p:cNvPr>
          <p:cNvGrpSpPr/>
          <p:nvPr/>
        </p:nvGrpSpPr>
        <p:grpSpPr>
          <a:xfrm>
            <a:off x="5055830" y="2620043"/>
            <a:ext cx="2080340" cy="1617913"/>
            <a:chOff x="3531827" y="1747690"/>
            <a:chExt cx="2080340" cy="1617913"/>
          </a:xfrm>
          <a:solidFill>
            <a:srgbClr val="627981"/>
          </a:solidFill>
        </p:grpSpPr>
        <p:sp>
          <p:nvSpPr>
            <p:cNvPr id="11" name="Rectangle 10">
              <a:extLst>
                <a:ext uri="{FF2B5EF4-FFF2-40B4-BE49-F238E27FC236}">
                  <a16:creationId xmlns:a16="http://schemas.microsoft.com/office/drawing/2014/main" id="{FA6ED902-D9FC-4908-81E8-4D031574105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TextBox 11">
              <a:extLst>
                <a:ext uri="{FF2B5EF4-FFF2-40B4-BE49-F238E27FC236}">
                  <a16:creationId xmlns:a16="http://schemas.microsoft.com/office/drawing/2014/main" id="{CCC10E80-4B98-4FBB-8D5E-3DD69E002B3E}"/>
                </a:ext>
              </a:extLst>
            </p:cNvPr>
            <p:cNvSpPr txBox="1"/>
            <p:nvPr/>
          </p:nvSpPr>
          <p:spPr>
            <a:xfrm>
              <a:off x="3739740" y="2023592"/>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Required Education</a:t>
              </a:r>
            </a:p>
          </p:txBody>
        </p:sp>
      </p:grpSp>
      <p:grpSp>
        <p:nvGrpSpPr>
          <p:cNvPr id="7" name="Group 6" descr="Government Policies">
            <a:extLst>
              <a:ext uri="{FF2B5EF4-FFF2-40B4-BE49-F238E27FC236}">
                <a16:creationId xmlns:a16="http://schemas.microsoft.com/office/drawing/2014/main" id="{988842AF-0058-4EE8-BA3B-799E0E7BE6AE}"/>
              </a:ext>
            </a:extLst>
          </p:cNvPr>
          <p:cNvGrpSpPr/>
          <p:nvPr/>
        </p:nvGrpSpPr>
        <p:grpSpPr>
          <a:xfrm>
            <a:off x="7438366" y="2620043"/>
            <a:ext cx="2080340" cy="1617913"/>
            <a:chOff x="5914363" y="1747690"/>
            <a:chExt cx="2080340" cy="1617913"/>
          </a:xfrm>
          <a:solidFill>
            <a:srgbClr val="627981"/>
          </a:solidFill>
        </p:grpSpPr>
        <p:sp>
          <p:nvSpPr>
            <p:cNvPr id="8" name="Rectangle 7">
              <a:extLst>
                <a:ext uri="{FF2B5EF4-FFF2-40B4-BE49-F238E27FC236}">
                  <a16:creationId xmlns:a16="http://schemas.microsoft.com/office/drawing/2014/main" id="{082383DC-177D-4104-9C6E-A87F03B0C756}"/>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TextBox 8">
              <a:extLst>
                <a:ext uri="{FF2B5EF4-FFF2-40B4-BE49-F238E27FC236}">
                  <a16:creationId xmlns:a16="http://schemas.microsoft.com/office/drawing/2014/main" id="{B7E2D56A-19D3-4CC5-888D-27F08B7CCF2E}"/>
                </a:ext>
              </a:extLst>
            </p:cNvPr>
            <p:cNvSpPr txBox="1"/>
            <p:nvPr/>
          </p:nvSpPr>
          <p:spPr>
            <a:xfrm>
              <a:off x="6122276" y="2023592"/>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Government Policies</a:t>
              </a:r>
            </a:p>
          </p:txBody>
        </p:sp>
      </p:grpSp>
    </p:spTree>
    <p:extLst>
      <p:ext uri="{BB962C8B-B14F-4D97-AF65-F5344CB8AC3E}">
        <p14:creationId xmlns:p14="http://schemas.microsoft.com/office/powerpoint/2010/main" val="372512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Number of Workers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n increased number of workers will cause the supply curve to shift to the right, and vice versa.">
            <a:extLst>
              <a:ext uri="{FF2B5EF4-FFF2-40B4-BE49-F238E27FC236}">
                <a16:creationId xmlns:a16="http://schemas.microsoft.com/office/drawing/2014/main" id="{2AB0A578-1E56-4A17-850B-CDB2D786C4E4}"/>
              </a:ext>
            </a:extLst>
          </p:cNvPr>
          <p:cNvGrpSpPr/>
          <p:nvPr/>
        </p:nvGrpSpPr>
        <p:grpSpPr>
          <a:xfrm>
            <a:off x="2066921" y="1580912"/>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916A2598-7523-4A19-9184-BC795DB449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40547D6A-F3B2-4A79-8068-4C3683BA5753}"/>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increased number of workers will cause the supply curve to shift to the right, and vice versa.</a:t>
              </a:r>
            </a:p>
          </p:txBody>
        </p:sp>
      </p:grpSp>
      <p:grpSp>
        <p:nvGrpSpPr>
          <p:cNvPr id="14" name="Group 13" descr="An increased number of workers can be due to several factors, such as immigration, increasing population, and changing demographics.">
            <a:extLst>
              <a:ext uri="{FF2B5EF4-FFF2-40B4-BE49-F238E27FC236}">
                <a16:creationId xmlns:a16="http://schemas.microsoft.com/office/drawing/2014/main" id="{63CB0924-3D30-4C4B-B441-76626F42791A}"/>
              </a:ext>
            </a:extLst>
          </p:cNvPr>
          <p:cNvGrpSpPr/>
          <p:nvPr/>
        </p:nvGrpSpPr>
        <p:grpSpPr>
          <a:xfrm>
            <a:off x="2066921" y="2504956"/>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57047FEC-E4DC-4DD3-828B-228D1DDE4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FD960853-F41A-4FB9-9E70-3045B53D17D6}"/>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increased number of workers can be due to several factors, such as immigration, increasing population, and changing demographics.</a:t>
              </a:r>
            </a:p>
          </p:txBody>
        </p:sp>
      </p:grpSp>
      <p:grpSp>
        <p:nvGrpSpPr>
          <p:cNvPr id="8" name="Group 7" descr="An aging, and therefore retiring, population will decrease the supply of labor.">
            <a:extLst>
              <a:ext uri="{FF2B5EF4-FFF2-40B4-BE49-F238E27FC236}">
                <a16:creationId xmlns:a16="http://schemas.microsoft.com/office/drawing/2014/main" id="{2E3A2E68-BCE6-4765-8928-75FCD3A7EFEF}"/>
              </a:ext>
            </a:extLst>
          </p:cNvPr>
          <p:cNvGrpSpPr/>
          <p:nvPr/>
        </p:nvGrpSpPr>
        <p:grpSpPr>
          <a:xfrm>
            <a:off x="2066923" y="3429000"/>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81A5349C-AA7B-416D-8563-5B336222D9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57185019-4433-4D95-A8F2-0463821B775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aging, and therefore retiring, population will decrease the supply of labor.</a:t>
              </a:r>
            </a:p>
          </p:txBody>
        </p:sp>
      </p:grpSp>
      <p:grpSp>
        <p:nvGrpSpPr>
          <p:cNvPr id="11" name="Group 10" descr="Another example of changing demographics is more women working outside of the home, which increases the supply of labor.">
            <a:extLst>
              <a:ext uri="{FF2B5EF4-FFF2-40B4-BE49-F238E27FC236}">
                <a16:creationId xmlns:a16="http://schemas.microsoft.com/office/drawing/2014/main" id="{3BE21E42-C119-4B17-B7A4-EE63167784B7}"/>
              </a:ext>
            </a:extLst>
          </p:cNvPr>
          <p:cNvGrpSpPr/>
          <p:nvPr/>
        </p:nvGrpSpPr>
        <p:grpSpPr>
          <a:xfrm>
            <a:off x="2066923" y="435304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D2F0239-DD0D-4C61-9963-BB5CE6CF22B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D64CF193-A959-425E-B540-A066B7AD0B5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example of changing demographics is more women working outside of the home, which increases the supply of labor.</a:t>
              </a:r>
            </a:p>
          </p:txBody>
        </p:sp>
      </p:grpSp>
    </p:spTree>
    <p:extLst>
      <p:ext uri="{BB962C8B-B14F-4D97-AF65-F5344CB8AC3E}">
        <p14:creationId xmlns:p14="http://schemas.microsoft.com/office/powerpoint/2010/main" val="2779030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Required Education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more required education, the lower the supply.">
            <a:extLst>
              <a:ext uri="{FF2B5EF4-FFF2-40B4-BE49-F238E27FC236}">
                <a16:creationId xmlns:a16="http://schemas.microsoft.com/office/drawing/2014/main" id="{D48A4048-EBFD-4FE3-B85E-F1A9C8BDA519}"/>
              </a:ext>
            </a:extLst>
          </p:cNvPr>
          <p:cNvGrpSpPr/>
          <p:nvPr/>
        </p:nvGrpSpPr>
        <p:grpSpPr>
          <a:xfrm>
            <a:off x="2066921" y="1580912"/>
            <a:ext cx="8058155" cy="806935"/>
            <a:chOff x="542922" y="1736761"/>
            <a:chExt cx="8058155" cy="806935"/>
          </a:xfrm>
          <a:solidFill>
            <a:srgbClr val="627981"/>
          </a:solidFill>
        </p:grpSpPr>
        <p:sp>
          <p:nvSpPr>
            <p:cNvPr id="7" name="Rectangle 6">
              <a:extLst>
                <a:ext uri="{FF2B5EF4-FFF2-40B4-BE49-F238E27FC236}">
                  <a16:creationId xmlns:a16="http://schemas.microsoft.com/office/drawing/2014/main" id="{3E92739D-9FFC-4757-B6C3-092E35ED765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E2EC803-B35D-4499-B016-3457E7F438A3}"/>
                </a:ext>
              </a:extLst>
            </p:cNvPr>
            <p:cNvSpPr txBox="1"/>
            <p:nvPr/>
          </p:nvSpPr>
          <p:spPr>
            <a:xfrm>
              <a:off x="542922" y="193480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more required education, the lower the supply.</a:t>
              </a:r>
            </a:p>
          </p:txBody>
        </p:sp>
      </p:grpSp>
      <p:grpSp>
        <p:nvGrpSpPr>
          <p:cNvPr id="12" name="Group 11" descr="For example, there is a lower supply of PhD mathematicians than high school mathematics teachers.">
            <a:extLst>
              <a:ext uri="{FF2B5EF4-FFF2-40B4-BE49-F238E27FC236}">
                <a16:creationId xmlns:a16="http://schemas.microsoft.com/office/drawing/2014/main" id="{376BF95C-9674-4DBD-BEC3-DA07E4155699}"/>
              </a:ext>
            </a:extLst>
          </p:cNvPr>
          <p:cNvGrpSpPr/>
          <p:nvPr/>
        </p:nvGrpSpPr>
        <p:grpSpPr>
          <a:xfrm>
            <a:off x="2066921" y="2504956"/>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5C3A82E7-7F0C-46DE-B1AF-62AC7EBE2A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147901A-A436-4183-90C4-730BA1C04B0A}"/>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there is a lower supply of PhD mathematicians than high school mathematics teachers.</a:t>
              </a:r>
            </a:p>
          </p:txBody>
        </p:sp>
      </p:grpSp>
      <p:pic>
        <p:nvPicPr>
          <p:cNvPr id="4" name="Graphic 3">
            <a:extLst>
              <a:ext uri="{FF2B5EF4-FFF2-40B4-BE49-F238E27FC236}">
                <a16:creationId xmlns:a16="http://schemas.microsoft.com/office/drawing/2014/main" id="{5CAEF96D-7437-4B3D-B424-DE08E58F749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0241" y="3311890"/>
            <a:ext cx="2811517" cy="2811517"/>
          </a:xfrm>
          <a:prstGeom prst="rect">
            <a:avLst/>
          </a:prstGeom>
        </p:spPr>
      </p:pic>
    </p:spTree>
    <p:extLst>
      <p:ext uri="{BB962C8B-B14F-4D97-AF65-F5344CB8AC3E}">
        <p14:creationId xmlns:p14="http://schemas.microsoft.com/office/powerpoint/2010/main" val="1644584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Government Policies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When qualifications for jobs are made tougher, the number of qualified workers will decrease at any given wage.">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qualifications for jobs are made tougher, the number of qualified workers will decrease at any given wage.</a:t>
              </a:r>
            </a:p>
          </p:txBody>
        </p:sp>
      </p:grpSp>
      <p:grpSp>
        <p:nvGrpSpPr>
          <p:cNvPr id="22" name="Group 21" descr="On the other hand, the government may also subsidize training or even reduce the required level of qualifications.">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other hand, the government may also subsidize training or even reduce the required level of qualifications.</a:t>
              </a:r>
            </a:p>
          </p:txBody>
        </p:sp>
      </p:grpSp>
      <p:grpSp>
        <p:nvGrpSpPr>
          <p:cNvPr id="16" name="Group 15" descr="Government policies that change the relative desirability of working or not, like unemployment and welfare, also affect the labor supply.">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policies that change the relative desirability of working or not, like unemployment and welfare, also affect the labor supply.</a:t>
              </a:r>
            </a:p>
          </p:txBody>
        </p:sp>
      </p:grpSp>
      <p:grpSp>
        <p:nvGrpSpPr>
          <p:cNvPr id="19" name="Group 18" descr="All government policies must be carefully designed to minimize any negative labor supply effects.">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 government policies must be carefully designed to minimize any negative labor supply effects.</a:t>
              </a:r>
            </a:p>
          </p:txBody>
        </p:sp>
      </p:grpSp>
    </p:spTree>
    <p:extLst>
      <p:ext uri="{BB962C8B-B14F-4D97-AF65-F5344CB8AC3E}">
        <p14:creationId xmlns:p14="http://schemas.microsoft.com/office/powerpoint/2010/main" val="15456308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8218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Technology and Wage Inequality: The 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Economic events can change the equilibrium salary (or wage) and quantity of labor.">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 events can change the equilibrium salary (or wage) and quantity of labor.</a:t>
              </a:r>
            </a:p>
          </p:txBody>
        </p:sp>
      </p:grpSp>
      <p:grpSp>
        <p:nvGrpSpPr>
          <p:cNvPr id="22" name="Group 21" descr="Consider how the wave of new information technologies, like computer networks, has affected workers in the U.S. economy.">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how the wave of new information technologies, like computer networks, has affected workers in the U.S. economy.</a:t>
              </a:r>
            </a:p>
          </p:txBody>
        </p:sp>
      </p:grpSp>
      <p:grpSp>
        <p:nvGrpSpPr>
          <p:cNvPr id="16" name="Group 15" descr="From the perspective of employers who demand labor, these new technologies are often a substitute for low-skill laborers like file clerks.">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perspective of employers who demand labor, these new technologies are often a substitute for low-skill laborers like file clerks.</a:t>
              </a:r>
            </a:p>
          </p:txBody>
        </p:sp>
      </p:grpSp>
      <p:grpSp>
        <p:nvGrpSpPr>
          <p:cNvPr id="19" name="Group 18" descr="The same new technologies are a complement to high-skill workers like managers, who can now handle more responsibilities.">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same new technologies are a complement to high-skill workers like managers, who can now handle more responsibilities.</a:t>
              </a:r>
            </a:p>
          </p:txBody>
        </p:sp>
      </p:grpSp>
    </p:spTree>
    <p:extLst>
      <p:ext uri="{BB962C8B-B14F-4D97-AF65-F5344CB8AC3E}">
        <p14:creationId xmlns:p14="http://schemas.microsoft.com/office/powerpoint/2010/main" val="19355526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740471-9E05-4CCE-9B34-4E5082097199}"/>
              </a:ext>
            </a:extLst>
          </p:cNvPr>
          <p:cNvSpPr txBox="1">
            <a:spLocks noGrp="1"/>
          </p:cNvSpPr>
          <p:nvPr>
            <p:ph type="title" idx="4294967295"/>
          </p:nvPr>
        </p:nvSpPr>
        <p:spPr>
          <a:xfrm>
            <a:off x="1523999" y="8218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Technology and Wage Inequality: The 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CE44751-F432-4E3B-8679-89BEDB2E0B88}"/>
              </a:ext>
            </a:extLst>
          </p:cNvPr>
          <p:cNvSpPr txBox="1"/>
          <p:nvPr/>
        </p:nvSpPr>
        <p:spPr>
          <a:xfrm>
            <a:off x="2192213" y="1354142"/>
            <a:ext cx="7807571" cy="1323439"/>
          </a:xfrm>
          <a:prstGeom prst="rect">
            <a:avLst/>
          </a:prstGeom>
          <a:solidFill>
            <a:srgbClr val="627981"/>
          </a:solidFill>
        </p:spPr>
        <p:txBody>
          <a:bodyPr wrap="square" rtlCol="0">
            <a:spAutoFit/>
          </a:bodyPr>
          <a:lstStyle/>
          <a:p>
            <a:pPr algn="ctr"/>
            <a:r>
              <a:rPr lang="en-US" sz="2000" dirty="0">
                <a:solidFill>
                  <a:schemeClr val="bg1"/>
                </a:solidFill>
              </a:rPr>
              <a:t>The demand for low-skill labor shifts to the left when technology can do the job previously done by these workers. New technologies can also increase the demand for high-skill labor in fields such as information technology and network administration.</a:t>
            </a:r>
          </a:p>
        </p:txBody>
      </p:sp>
      <p:pic>
        <p:nvPicPr>
          <p:cNvPr id="3" name="Picture 2" descr="The two graphs show how new technology influences supply and demand. For both graphs, the y-axis is labeled wages. The graph on the left, labeled a, represents low-skill labor; the x-axis is labeled quantity of low-skill labor. It shows the demand curve shifting left. The graph on the right, labeled b, represents high-skill labor; the x-axis is labeled quantity of high-skill labor. It shows the demand curve shifting right.">
            <a:extLst>
              <a:ext uri="{FF2B5EF4-FFF2-40B4-BE49-F238E27FC236}">
                <a16:creationId xmlns:a16="http://schemas.microsoft.com/office/drawing/2014/main" id="{E678DA58-E865-90D2-8827-B728FE2BA369}"/>
              </a:ext>
            </a:extLst>
          </p:cNvPr>
          <p:cNvPicPr>
            <a:picLocks noChangeAspect="1"/>
          </p:cNvPicPr>
          <p:nvPr/>
        </p:nvPicPr>
        <p:blipFill>
          <a:blip r:embed="rId3"/>
          <a:stretch>
            <a:fillRect/>
          </a:stretch>
        </p:blipFill>
        <p:spPr>
          <a:xfrm>
            <a:off x="2128433" y="2782651"/>
            <a:ext cx="7871351" cy="3885778"/>
          </a:xfrm>
          <a:prstGeom prst="rect">
            <a:avLst/>
          </a:prstGeom>
        </p:spPr>
      </p:pic>
    </p:spTree>
    <p:extLst>
      <p:ext uri="{BB962C8B-B14F-4D97-AF65-F5344CB8AC3E}">
        <p14:creationId xmlns:p14="http://schemas.microsoft.com/office/powerpoint/2010/main" val="1508897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theories of supply and demand do not apply just to markets for goods, they also apply to markets like labor and financial services.">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theories of supply and demand do not apply just to markets for goods, they also apply to markets like labor and financial services.</a:t>
              </a:r>
            </a:p>
          </p:txBody>
        </p:sp>
      </p:grpSp>
      <p:grpSp>
        <p:nvGrpSpPr>
          <p:cNvPr id="11" name="Group 10" descr="In labor markets, job seekers are the suppliers of labor, while firms and other employers who hire labor are the demanders for labor.">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labor markets, job seekers are the suppliers of labor, while firms and other employers who hire labor are the demanders for labor.</a:t>
              </a:r>
            </a:p>
          </p:txBody>
        </p:sp>
      </p:grpSp>
      <p:grpSp>
        <p:nvGrpSpPr>
          <p:cNvPr id="17" name="Group 16" descr="In financial markets, any individual or firm who saves contributes to the supply of money, and any who borrows contributes to demand.">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financial markets, any individual or firm who saves contributes to the supply of money, and any who borrows contributes to demand.</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8218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Floors in the Labor Market: Living Wages and Minimum Wages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Price ceilings are rare in labor markets because rules that prevent people from earning income are not politically popular.">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ceilings are rare in labor markets because rules that prevent people from earning income are not politically popular.</a:t>
              </a:r>
            </a:p>
          </p:txBody>
        </p:sp>
      </p:grpSp>
      <p:grpSp>
        <p:nvGrpSpPr>
          <p:cNvPr id="22" name="Group 21" descr="The labor market presents some prominent examples of price floors, which are an attempt to increase the wages of low-paid workers.">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labor market presents some prominent examples of price floors, which are an attempt to increase the wages of low-paid workers.</a:t>
              </a:r>
            </a:p>
          </p:txBody>
        </p:sp>
      </p:grpSp>
      <p:grpSp>
        <p:nvGrpSpPr>
          <p:cNvPr id="16" name="Group 15" descr="A minimum wage is a price floor that makes it illegal for an employer to pay employees less than a certain hourly rate.">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minimum wage </a:t>
              </a:r>
              <a:r>
                <a:rPr lang="en-US" sz="2000" dirty="0">
                  <a:solidFill>
                    <a:schemeClr val="bg1"/>
                  </a:solidFill>
                </a:rPr>
                <a:t>is a price floor that makes it illegal for an employer to pay employees less than a certain hourly rate.</a:t>
              </a:r>
            </a:p>
          </p:txBody>
        </p:sp>
      </p:grpSp>
      <p:grpSp>
        <p:nvGrpSpPr>
          <p:cNvPr id="19" name="Group 18" descr="A living wage is a higher minimum wage that will ensure a reasonable standard of living.">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living wage </a:t>
              </a:r>
              <a:r>
                <a:rPr lang="en-US" sz="2000" dirty="0">
                  <a:solidFill>
                    <a:schemeClr val="bg1"/>
                  </a:solidFill>
                </a:rPr>
                <a:t>is a higher minimum wage that will ensure a reasonable standard of living.</a:t>
              </a:r>
            </a:p>
          </p:txBody>
        </p:sp>
      </p:grpSp>
    </p:spTree>
    <p:extLst>
      <p:ext uri="{BB962C8B-B14F-4D97-AF65-F5344CB8AC3E}">
        <p14:creationId xmlns:p14="http://schemas.microsoft.com/office/powerpoint/2010/main" val="206119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Minimum Wage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465BDD6-1FD0-4DA6-A8F2-EAA4E87C1256}"/>
              </a:ext>
            </a:extLst>
          </p:cNvPr>
          <p:cNvSpPr txBox="1"/>
          <p:nvPr/>
        </p:nvSpPr>
        <p:spPr>
          <a:xfrm>
            <a:off x="2192213" y="1354142"/>
            <a:ext cx="7807571" cy="1631216"/>
          </a:xfrm>
          <a:prstGeom prst="rect">
            <a:avLst/>
          </a:prstGeom>
          <a:solidFill>
            <a:srgbClr val="627981"/>
          </a:solidFill>
        </p:spPr>
        <p:txBody>
          <a:bodyPr wrap="square" rtlCol="0">
            <a:spAutoFit/>
          </a:bodyPr>
          <a:lstStyle/>
          <a:p>
            <a:pPr algn="ctr"/>
            <a:r>
              <a:rPr lang="en-US" sz="2000" dirty="0">
                <a:solidFill>
                  <a:schemeClr val="bg1"/>
                </a:solidFill>
              </a:rPr>
              <a:t>At the price floor, the quantity supplied exceeds the quantity demanded, and a surplus of labor exists in this market. For workers who continue to have a job at a higher salary, life has improved. For those who were willing to work at the old wage rate but lost their jobs with the wage increase, life has not improved.</a:t>
            </a:r>
          </a:p>
        </p:txBody>
      </p:sp>
      <p:pic>
        <p:nvPicPr>
          <p:cNvPr id="3" name="Picture 2" descr="The y-axis of the graph is labeled wage (dollars per hour). The x-axis is labeled quantity of labor (number of workers). A supply curve, labeled S, slopes upward from left to right, and a demand curve, labeled D, slopes downward from left to right. They intersect at the equilibrium point, labeled E, where price is $10 and quantity is 1,200. A dotted line depicts a price floor; it starts at the y-axis at a quantity of $12 and travels horizontally across the graph, creating a triangular area between the demand and supply curve. This area is labeled as excess supply or surplus.">
            <a:extLst>
              <a:ext uri="{FF2B5EF4-FFF2-40B4-BE49-F238E27FC236}">
                <a16:creationId xmlns:a16="http://schemas.microsoft.com/office/drawing/2014/main" id="{F8887936-C6E4-7CB9-79E8-D57C4127CB42}"/>
              </a:ext>
            </a:extLst>
          </p:cNvPr>
          <p:cNvPicPr>
            <a:picLocks noChangeAspect="1"/>
          </p:cNvPicPr>
          <p:nvPr/>
        </p:nvPicPr>
        <p:blipFill>
          <a:blip r:embed="rId3"/>
          <a:stretch>
            <a:fillRect/>
          </a:stretch>
        </p:blipFill>
        <p:spPr>
          <a:xfrm>
            <a:off x="3813175" y="2985358"/>
            <a:ext cx="4335145" cy="3721555"/>
          </a:xfrm>
          <a:prstGeom prst="rect">
            <a:avLst/>
          </a:prstGeom>
        </p:spPr>
      </p:pic>
    </p:spTree>
    <p:extLst>
      <p:ext uri="{BB962C8B-B14F-4D97-AF65-F5344CB8AC3E}">
        <p14:creationId xmlns:p14="http://schemas.microsoft.com/office/powerpoint/2010/main" val="1861218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195020"/>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In the labor market, households are on the supply side of the market, and firms are on the demand side.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demand and supply analysis of labor markets, we can measure the price by the annual salary or hourly wage received, and the quantity of labor various ways, like number of workers or the number of hours worked.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the demand curve for labor include a change in the quantity demanded of the product that the labor produces; a change in the production process that uses more or less labor; and a change in government policy that affects the quantity of labor that firms wish to hire at a given wage.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main factors that can shift the supply curve for labor are how desirable a job appears to workers relative to the alternatives, government policy that either restricts or encourages the quantity of workers trained for the job, the number of workers in the economy, and required education.</a:t>
            </a:r>
          </a:p>
        </p:txBody>
      </p:sp>
    </p:spTree>
    <p:extLst>
      <p:ext uri="{BB962C8B-B14F-4D97-AF65-F5344CB8AC3E}">
        <p14:creationId xmlns:p14="http://schemas.microsoft.com/office/powerpoint/2010/main" val="11563852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130061" y="231331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409113"/>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and Supply in Financial Markets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187300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 in Financial Markets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demand and supply model links those who wish to supply financial capital with those who demand financial capital.">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and supply model links those who wish to supply financial capital with those who demand financial capital.</a:t>
              </a:r>
            </a:p>
          </p:txBody>
        </p:sp>
      </p:grpSp>
      <p:grpSp>
        <p:nvGrpSpPr>
          <p:cNvPr id="12" name="Group 11" descr="Demanders in the financial market are individuals and firms that borrow money.">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Demanders in the financial market are individuals and firms that borrow money.</a:t>
              </a:r>
            </a:p>
          </p:txBody>
        </p:sp>
      </p:grpSp>
      <p:grpSp>
        <p:nvGrpSpPr>
          <p:cNvPr id="24" name="Group 23" descr="Suppliers in the financial market are individuals and businesses that save money or make financial investments.">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Suppliers in the financial market are individuals and businesses that save money or make financial investments.</a:t>
              </a:r>
            </a:p>
          </p:txBody>
        </p:sp>
      </p:grpSp>
    </p:spTree>
    <p:extLst>
      <p:ext uri="{BB962C8B-B14F-4D97-AF65-F5344CB8AC3E}">
        <p14:creationId xmlns:p14="http://schemas.microsoft.com/office/powerpoint/2010/main" val="18371209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Who Demands and Who Supplies in Financial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In financial markets, those who supply financial capital through saving expect to receive a rate of return.">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financial markets, those who supply financial capital through saving expect to receive a rate of return.</a:t>
              </a:r>
            </a:p>
          </p:txBody>
        </p:sp>
      </p:grpSp>
      <p:grpSp>
        <p:nvGrpSpPr>
          <p:cNvPr id="8" name="Group 7" descr="Those who demand financial capital by receiving funds expect to pay a rate of return.">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demand financial capital by receiving funds expect to pay a rate of return.</a:t>
              </a:r>
            </a:p>
          </p:txBody>
        </p:sp>
      </p:grpSp>
      <p:grpSp>
        <p:nvGrpSpPr>
          <p:cNvPr id="14" name="Group 13" descr="This rate of return can come in a variety of forms, depending on the type of investment.">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rate of return can come in a variety of forms, depending on the type of investment.</a:t>
              </a:r>
            </a:p>
          </p:txBody>
        </p:sp>
      </p:grpSp>
      <p:grpSp>
        <p:nvGrpSpPr>
          <p:cNvPr id="11" name="Group 10" descr="The simplest example of a rate of return is the interest rate.">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90709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simplest example of a rate of return is the </a:t>
              </a:r>
              <a:r>
                <a:rPr lang="en-US" sz="2000" b="1" dirty="0">
                  <a:solidFill>
                    <a:schemeClr val="bg1"/>
                  </a:solidFill>
                </a:rPr>
                <a:t>interest rate</a:t>
              </a:r>
              <a:r>
                <a:rPr lang="en-US" sz="2000" dirty="0">
                  <a:solidFill>
                    <a:schemeClr val="bg1"/>
                  </a:solidFill>
                </a:rPr>
                <a:t>.</a:t>
              </a:r>
            </a:p>
          </p:txBody>
        </p:sp>
      </p:grpSp>
    </p:spTree>
    <p:extLst>
      <p:ext uri="{BB962C8B-B14F-4D97-AF65-F5344CB8AC3E}">
        <p14:creationId xmlns:p14="http://schemas.microsoft.com/office/powerpoint/2010/main" val="23550674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Investments and Savings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When you supply money into a savings account at a bank, you receive interest on your deposit.">
            <a:extLst>
              <a:ext uri="{FF2B5EF4-FFF2-40B4-BE49-F238E27FC236}">
                <a16:creationId xmlns:a16="http://schemas.microsoft.com/office/drawing/2014/main" id="{92D97F91-49DF-4BED-871E-35D731AB1E77}"/>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B068B40A-CDBE-49E5-8B71-87F6A97F4F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62FFD1B6-E889-4973-97E7-1A123865102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you supply money into a savings account at a bank, you receive interest on your deposit. </a:t>
              </a:r>
            </a:p>
          </p:txBody>
        </p:sp>
      </p:grpSp>
      <p:grpSp>
        <p:nvGrpSpPr>
          <p:cNvPr id="20" name="Group 19" descr="The interest the bank pays you as a percent of your deposits is the interest rate.">
            <a:extLst>
              <a:ext uri="{FF2B5EF4-FFF2-40B4-BE49-F238E27FC236}">
                <a16:creationId xmlns:a16="http://schemas.microsoft.com/office/drawing/2014/main" id="{CB7CA773-BDFE-4107-B044-FB992BE0D772}"/>
              </a:ext>
            </a:extLst>
          </p:cNvPr>
          <p:cNvGrpSpPr/>
          <p:nvPr/>
        </p:nvGrpSpPr>
        <p:grpSpPr>
          <a:xfrm>
            <a:off x="2066922" y="250495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70500F33-BF73-4479-840B-84255E0096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B070DF0F-4B39-44D0-9F64-4E5C5B64806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interest the bank pays you as a percent of your deposits is the </a:t>
              </a:r>
              <a:r>
                <a:rPr lang="en-US" sz="2000" b="1" dirty="0">
                  <a:solidFill>
                    <a:schemeClr val="bg1"/>
                  </a:solidFill>
                </a:rPr>
                <a:t>interest rate</a:t>
              </a:r>
              <a:r>
                <a:rPr lang="en-US" sz="2000" dirty="0">
                  <a:solidFill>
                    <a:schemeClr val="bg1"/>
                  </a:solidFill>
                </a:rPr>
                <a:t>.</a:t>
              </a:r>
            </a:p>
          </p:txBody>
        </p:sp>
      </p:grpSp>
      <p:grpSp>
        <p:nvGrpSpPr>
          <p:cNvPr id="25" name="Group 24" descr="Similarly, if you demand a loan to buy a car or a computer, you will need to pay interest on the money you borrow.">
            <a:extLst>
              <a:ext uri="{FF2B5EF4-FFF2-40B4-BE49-F238E27FC236}">
                <a16:creationId xmlns:a16="http://schemas.microsoft.com/office/drawing/2014/main" id="{1E4F2FE2-074D-4A7F-AC1F-90EE8613E0DB}"/>
              </a:ext>
            </a:extLst>
          </p:cNvPr>
          <p:cNvGrpSpPr/>
          <p:nvPr/>
        </p:nvGrpSpPr>
        <p:grpSpPr>
          <a:xfrm>
            <a:off x="2066922" y="3429000"/>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95855603-653B-4E62-8645-199D959EEDC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A932DC56-9271-4869-A606-FED391FE6DB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Similarly, if you demand a loan to buy a car or a computer, you will need to pay interest on the money you borrow.</a:t>
              </a:r>
            </a:p>
          </p:txBody>
        </p:sp>
      </p:grpSp>
      <p:pic>
        <p:nvPicPr>
          <p:cNvPr id="4" name="Picture 3" descr="A graphic depicting using a loan to buy a car means you will need to pay back the loan plus interest">
            <a:extLst>
              <a:ext uri="{FF2B5EF4-FFF2-40B4-BE49-F238E27FC236}">
                <a16:creationId xmlns:a16="http://schemas.microsoft.com/office/drawing/2014/main" id="{46C20B63-D5E4-B516-ABCC-AE23A15E049E}"/>
              </a:ext>
            </a:extLst>
          </p:cNvPr>
          <p:cNvPicPr>
            <a:picLocks noChangeAspect="1"/>
          </p:cNvPicPr>
          <p:nvPr/>
        </p:nvPicPr>
        <p:blipFill>
          <a:blip r:embed="rId3"/>
          <a:stretch>
            <a:fillRect/>
          </a:stretch>
        </p:blipFill>
        <p:spPr>
          <a:xfrm>
            <a:off x="2485520" y="4569107"/>
            <a:ext cx="7220958" cy="1781424"/>
          </a:xfrm>
          <a:prstGeom prst="rect">
            <a:avLst/>
          </a:prstGeom>
        </p:spPr>
      </p:pic>
    </p:spTree>
    <p:extLst>
      <p:ext uri="{BB962C8B-B14F-4D97-AF65-F5344CB8AC3E}">
        <p14:creationId xmlns:p14="http://schemas.microsoft.com/office/powerpoint/2010/main" val="41059979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Credit Card Market</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n the market for credit cards, the horizontal axis of the financial market shows the quantity of money loaned or borrowed in this market, and the vertical or price axis shows the rate of return, which is measured with an interest rate.">
            <a:extLst>
              <a:ext uri="{FF2B5EF4-FFF2-40B4-BE49-F238E27FC236}">
                <a16:creationId xmlns:a16="http://schemas.microsoft.com/office/drawing/2014/main" id="{F6C69D49-7254-4258-AE2E-7847229325F1}"/>
              </a:ext>
            </a:extLst>
          </p:cNvPr>
          <p:cNvGrpSpPr/>
          <p:nvPr/>
        </p:nvGrpSpPr>
        <p:grpSpPr>
          <a:xfrm>
            <a:off x="905828" y="1503611"/>
            <a:ext cx="4029079" cy="2533265"/>
            <a:chOff x="542922" y="1736760"/>
            <a:chExt cx="8058155" cy="1501787"/>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4" y="1736760"/>
              <a:ext cx="8058153" cy="1501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32722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market for credit cards, the horizontal axis of the financial market shows the quantity of money loaned or borrowed in this market, and the vertical or price axis shows the rate of return, which is measured with an interest rate.</a:t>
              </a:r>
            </a:p>
          </p:txBody>
        </p:sp>
      </p:grpSp>
      <p:grpSp>
        <p:nvGrpSpPr>
          <p:cNvPr id="23" name="Group 22" descr="According to the law of demand, a higher rate of return will decrease the quantity demanded, and as the interest rate rises, consumers will reduce the quantity they borrow.">
            <a:extLst>
              <a:ext uri="{FF2B5EF4-FFF2-40B4-BE49-F238E27FC236}">
                <a16:creationId xmlns:a16="http://schemas.microsoft.com/office/drawing/2014/main" id="{21C1ED73-3D5A-4F63-B578-BE0EDD70E584}"/>
              </a:ext>
            </a:extLst>
          </p:cNvPr>
          <p:cNvGrpSpPr/>
          <p:nvPr/>
        </p:nvGrpSpPr>
        <p:grpSpPr>
          <a:xfrm>
            <a:off x="905828" y="4220688"/>
            <a:ext cx="4029079" cy="1991830"/>
            <a:chOff x="542922" y="1736761"/>
            <a:chExt cx="8058155" cy="1176505"/>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4" y="1736761"/>
              <a:ext cx="8058153" cy="11765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14529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a:t>
              </a:r>
              <a:r>
                <a:rPr lang="en-US" sz="2000" b="1" dirty="0">
                  <a:solidFill>
                    <a:schemeClr val="bg1"/>
                  </a:solidFill>
                </a:rPr>
                <a:t>law of demand</a:t>
              </a:r>
              <a:r>
                <a:rPr lang="en-US" sz="2000" dirty="0">
                  <a:solidFill>
                    <a:schemeClr val="bg1"/>
                  </a:solidFill>
                </a:rPr>
                <a:t>, a higher rate of return will decrease the quantity demanded, and as the interest rate rises, consumers will reduce the quantity they borrow.</a:t>
              </a:r>
            </a:p>
          </p:txBody>
        </p:sp>
      </p:grpSp>
      <p:pic>
        <p:nvPicPr>
          <p:cNvPr id="3" name="Picture 2" descr="A graph showing demand and supply in the financial market for credit cards. The supply and demand curves intersect at an equilibrium corresponding to a fifteen percent interest rate and a quantity of six hundred billion dollars.">
            <a:extLst>
              <a:ext uri="{FF2B5EF4-FFF2-40B4-BE49-F238E27FC236}">
                <a16:creationId xmlns:a16="http://schemas.microsoft.com/office/drawing/2014/main" id="{B4EDB521-9B39-3394-8E46-3CDFCBF28584}"/>
              </a:ext>
            </a:extLst>
          </p:cNvPr>
          <p:cNvPicPr>
            <a:picLocks noChangeAspect="1"/>
          </p:cNvPicPr>
          <p:nvPr/>
        </p:nvPicPr>
        <p:blipFill rotWithShape="1">
          <a:blip r:embed="rId3"/>
          <a:srcRect t="2648"/>
          <a:stretch/>
        </p:blipFill>
        <p:spPr>
          <a:xfrm>
            <a:off x="5026348" y="1718118"/>
            <a:ext cx="6439312" cy="4390519"/>
          </a:xfrm>
          <a:prstGeom prst="rect">
            <a:avLst/>
          </a:prstGeom>
        </p:spPr>
      </p:pic>
    </p:spTree>
    <p:extLst>
      <p:ext uri="{BB962C8B-B14F-4D97-AF65-F5344CB8AC3E}">
        <p14:creationId xmlns:p14="http://schemas.microsoft.com/office/powerpoint/2010/main" val="34113413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29386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Equilibrium in Financial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If the interest rate is above the equilibrium level, an excess supply, or a surplus, of financial capital will arise in this market.">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interest rate is above the equilibrium level, an excess supply, or a surplus, of financial capital will arise in this market.</a:t>
              </a:r>
            </a:p>
          </p:txBody>
        </p:sp>
      </p:grpSp>
      <p:grpSp>
        <p:nvGrpSpPr>
          <p:cNvPr id="8" name="Group 7" descr="At an above-equilibrium interest rate, firms are eager to supply loans to borrowers, but relatively few people or businesses wish to borrow.">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an above-equilibrium interest rate, firms are eager to supply loans to borrowers, but relatively few people or businesses wish to borrow.</a:t>
              </a:r>
            </a:p>
          </p:txBody>
        </p:sp>
      </p:grpSp>
      <p:grpSp>
        <p:nvGrpSpPr>
          <p:cNvPr id="14" name="Group 13" descr="If the interest rate is below the equilibrium, excess demand or a shortage of funds occurs in this market.">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interest rate is below the equilibrium, excess demand or a shortage of funds occurs in this market.</a:t>
              </a:r>
            </a:p>
          </p:txBody>
        </p:sp>
      </p:grpSp>
      <p:grpSp>
        <p:nvGrpSpPr>
          <p:cNvPr id="11" name="Group 10" descr="In this situation, credit card firms will perceive that there are many eager borrowers and will likely raise interest rates or fees.">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situation, credit card firms will perceive that there are many eager borrowers and will likely raise interest rates or fees.</a:t>
              </a:r>
            </a:p>
          </p:txBody>
        </p:sp>
      </p:grpSp>
    </p:spTree>
    <p:extLst>
      <p:ext uri="{BB962C8B-B14F-4D97-AF65-F5344CB8AC3E}">
        <p14:creationId xmlns:p14="http://schemas.microsoft.com/office/powerpoint/2010/main" val="40575854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29386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Intertemporal Decision-Making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Those who supply financial capital face two broad decisions: how much to save and how to divide up their savings.">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supply financial capital face two broad decisions: how much to save and how to divide up their savings.</a:t>
              </a:r>
            </a:p>
          </p:txBody>
        </p:sp>
      </p:grpSp>
      <p:grpSp>
        <p:nvGrpSpPr>
          <p:cNvPr id="8" name="Group 7" descr="Participants in financial markets must decide when they prefer to consume goods: now or in the future.">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Participants in financial markets must decide when they prefer to consume goods: now or in the future.</a:t>
              </a:r>
            </a:p>
          </p:txBody>
        </p:sp>
      </p:grpSp>
      <p:grpSp>
        <p:nvGrpSpPr>
          <p:cNvPr id="14" name="Group 13" descr="Economists call this intertemporal decision-making because it involves decisions across time.">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call this </a:t>
              </a:r>
              <a:r>
                <a:rPr lang="en-US" sz="2000" b="1" dirty="0">
                  <a:solidFill>
                    <a:schemeClr val="bg1"/>
                  </a:solidFill>
                </a:rPr>
                <a:t>intertemporal decision-making</a:t>
              </a:r>
              <a:r>
                <a:rPr lang="en-US" sz="2000" dirty="0">
                  <a:solidFill>
                    <a:schemeClr val="bg1"/>
                  </a:solidFill>
                </a:rPr>
                <a:t> because it involves decisions across time.</a:t>
              </a:r>
            </a:p>
          </p:txBody>
        </p:sp>
      </p:grpSp>
      <p:grpSp>
        <p:nvGrpSpPr>
          <p:cNvPr id="11" name="Group 10" descr="Unlike a decision about what to buy from the grocery store, people make investment or savings decisions across a period of time.">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Unlike a decision about what to buy from the grocery store, people make investment or savings decisions across a period of time.</a:t>
              </a:r>
            </a:p>
          </p:txBody>
        </p:sp>
      </p:grpSp>
    </p:spTree>
    <p:extLst>
      <p:ext uri="{BB962C8B-B14F-4D97-AF65-F5344CB8AC3E}">
        <p14:creationId xmlns:p14="http://schemas.microsoft.com/office/powerpoint/2010/main" val="2487914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describing demand and supply for different markets. In the goods market, the demanders are the households that buy goods and services, while the suppliers are the firms that produce and sell goods and services. In labor markets, the demanders are the firms that hire workers, while the suppliers are the individuals seeking jobs. In financial markets, the demanders are the individuals, firms, and governments that borrow money, while the suppliers are the individuals and firms that save money.">
            <a:extLst>
              <a:ext uri="{FF2B5EF4-FFF2-40B4-BE49-F238E27FC236}">
                <a16:creationId xmlns:a16="http://schemas.microsoft.com/office/drawing/2014/main" id="{4BF2E83F-AEBF-9080-243A-A1A2CE8752D0}"/>
              </a:ext>
            </a:extLst>
          </p:cNvPr>
          <p:cNvPicPr>
            <a:picLocks noChangeAspect="1"/>
          </p:cNvPicPr>
          <p:nvPr/>
        </p:nvPicPr>
        <p:blipFill>
          <a:blip r:embed="rId3"/>
          <a:stretch>
            <a:fillRect/>
          </a:stretch>
        </p:blipFill>
        <p:spPr>
          <a:xfrm>
            <a:off x="1305576" y="1741642"/>
            <a:ext cx="9580848" cy="3374715"/>
          </a:xfrm>
          <a:prstGeom prst="rect">
            <a:avLst/>
          </a:prstGeom>
        </p:spPr>
      </p:pic>
    </p:spTree>
    <p:extLst>
      <p:ext uri="{BB962C8B-B14F-4D97-AF65-F5344CB8AC3E}">
        <p14:creationId xmlns:p14="http://schemas.microsoft.com/office/powerpoint/2010/main" val="37770103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Intertemporal Decision-Making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ic depicting making decisions between spending and saving">
            <a:extLst>
              <a:ext uri="{FF2B5EF4-FFF2-40B4-BE49-F238E27FC236}">
                <a16:creationId xmlns:a16="http://schemas.microsoft.com/office/drawing/2014/main" id="{246766F9-AF20-C4F4-3437-F36CE9C25329}"/>
              </a:ext>
            </a:extLst>
          </p:cNvPr>
          <p:cNvPicPr>
            <a:picLocks noChangeAspect="1"/>
          </p:cNvPicPr>
          <p:nvPr/>
        </p:nvPicPr>
        <p:blipFill>
          <a:blip r:embed="rId3"/>
          <a:stretch>
            <a:fillRect/>
          </a:stretch>
        </p:blipFill>
        <p:spPr>
          <a:xfrm>
            <a:off x="1159193" y="1980715"/>
            <a:ext cx="4429743" cy="3477110"/>
          </a:xfrm>
          <a:prstGeom prst="rect">
            <a:avLst/>
          </a:prstGeom>
        </p:spPr>
      </p:pic>
      <p:pic>
        <p:nvPicPr>
          <p:cNvPr id="2050" name="Picture 2" descr="A graphic that summarizes intertemporal decision-making. A diagram depicts &quot;Save&quot; or &quot;Spend&quot; as a part of intertemporal decision-making. It further states that those who save for the future are the suppliers in financial markets, and those who spend today are the demanders in financial markets.">
            <a:extLst>
              <a:ext uri="{FF2B5EF4-FFF2-40B4-BE49-F238E27FC236}">
                <a16:creationId xmlns:a16="http://schemas.microsoft.com/office/drawing/2014/main" id="{6EC2251C-015C-4A91-A826-942B7B2849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1327" y="1400175"/>
            <a:ext cx="5715000" cy="4057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46875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293861"/>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United States as a Global Borrower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In the global economy, trillions of dollars of financial investment cross national borders every year.">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global economy, trillions of dollars of financial investment cross national borders every year.</a:t>
              </a:r>
            </a:p>
          </p:txBody>
        </p:sp>
      </p:grpSp>
      <p:grpSp>
        <p:nvGrpSpPr>
          <p:cNvPr id="8" name="Group 7" descr="In the early 2000s, foreign investors were investing billions of dollars more per year into the U.S. than U.S. investors were investing abroad.">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2000s, foreign investors were investing billions of dollars more per year into the U.S. than U.S. investors were investing abroad.</a:t>
              </a:r>
            </a:p>
          </p:txBody>
        </p:sp>
      </p:grpSp>
      <p:grpSp>
        <p:nvGrpSpPr>
          <p:cNvPr id="14" name="Group 13" descr="A reduced inflow of foreign financial investment could impose hardship on U.S. consumers and firms interested in borrowing.">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reduced inflow of foreign financial investment could impose hardship on U.S. consumers and firms interested in borrowing.</a:t>
              </a:r>
            </a:p>
          </p:txBody>
        </p:sp>
      </p:grpSp>
      <p:grpSp>
        <p:nvGrpSpPr>
          <p:cNvPr id="11" name="Group 10" descr="The result could be a significantly lower quantity of financial investment in the U.S., available only at a higher interest rate.">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could be a significantly lower quantity of financial investment in the U.S., available only at a higher interest rate. </a:t>
              </a:r>
            </a:p>
          </p:txBody>
        </p:sp>
      </p:grpSp>
    </p:spTree>
    <p:extLst>
      <p:ext uri="{BB962C8B-B14F-4D97-AF65-F5344CB8AC3E}">
        <p14:creationId xmlns:p14="http://schemas.microsoft.com/office/powerpoint/2010/main" val="18782485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Ceilings in Financial Markets: Usury Laws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2098F9C-3B5F-46D5-A564-59B46CC08D3F}"/>
              </a:ext>
            </a:extLst>
          </p:cNvPr>
          <p:cNvSpPr/>
          <p:nvPr/>
        </p:nvSpPr>
        <p:spPr>
          <a:xfrm>
            <a:off x="865240" y="1279697"/>
            <a:ext cx="5045026" cy="82469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b="1" dirty="0">
                <a:solidFill>
                  <a:schemeClr val="bg1"/>
                </a:solidFill>
              </a:rPr>
              <a:t>Usury laws </a:t>
            </a:r>
            <a:r>
              <a:rPr lang="en-US" sz="2000" dirty="0">
                <a:solidFill>
                  <a:schemeClr val="bg1"/>
                </a:solidFill>
              </a:rPr>
              <a:t>impose an upper limit on the interest rate than lenders can charge.</a:t>
            </a:r>
          </a:p>
        </p:txBody>
      </p:sp>
      <p:grpSp>
        <p:nvGrpSpPr>
          <p:cNvPr id="8" name="Group 7" descr="About 200 million Americans own credit cards, so it is little wonder that political pressures often arise for setting limits on the interest rates or fees that credit card companies charge.">
            <a:extLst>
              <a:ext uri="{FF2B5EF4-FFF2-40B4-BE49-F238E27FC236}">
                <a16:creationId xmlns:a16="http://schemas.microsoft.com/office/drawing/2014/main" id="{9DB8C49E-F862-453E-93F5-BBAEB5349177}"/>
              </a:ext>
            </a:extLst>
          </p:cNvPr>
          <p:cNvGrpSpPr/>
          <p:nvPr/>
        </p:nvGrpSpPr>
        <p:grpSpPr>
          <a:xfrm>
            <a:off x="865240" y="2310582"/>
            <a:ext cx="5045027" cy="1754852"/>
            <a:chOff x="542922" y="1736760"/>
            <a:chExt cx="8058155" cy="1706049"/>
          </a:xfrm>
          <a:solidFill>
            <a:srgbClr val="627981"/>
          </a:solidFill>
        </p:grpSpPr>
        <p:sp>
          <p:nvSpPr>
            <p:cNvPr id="10" name="Rectangle 9">
              <a:extLst>
                <a:ext uri="{FF2B5EF4-FFF2-40B4-BE49-F238E27FC236}">
                  <a16:creationId xmlns:a16="http://schemas.microsoft.com/office/drawing/2014/main" id="{9E1361CC-BEF1-4521-B1E1-3407A99FEF8E}"/>
                </a:ext>
              </a:extLst>
            </p:cNvPr>
            <p:cNvSpPr/>
            <p:nvPr/>
          </p:nvSpPr>
          <p:spPr>
            <a:xfrm>
              <a:off x="542924" y="1736760"/>
              <a:ext cx="8058153" cy="17060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4A9A975B-891C-4013-A6B2-ACA6D2705F00}"/>
                </a:ext>
              </a:extLst>
            </p:cNvPr>
            <p:cNvSpPr txBox="1"/>
            <p:nvPr/>
          </p:nvSpPr>
          <p:spPr>
            <a:xfrm>
              <a:off x="542922" y="1745949"/>
              <a:ext cx="7807571" cy="148094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200 million Americans own credit cards, so it is little wonder that political pressures often arise for setting limits on the interest rates or fees that credit card companies charge. </a:t>
              </a:r>
            </a:p>
          </p:txBody>
        </p:sp>
      </p:grpSp>
      <p:grpSp>
        <p:nvGrpSpPr>
          <p:cNvPr id="12" name="Group 11" descr="A price ceiling on the interest rate means a number of people who want to have credit cards and are willing to pay the interest rate will find that companies are unwilling to issue cards to them, resulting in a credit shortage.">
            <a:extLst>
              <a:ext uri="{FF2B5EF4-FFF2-40B4-BE49-F238E27FC236}">
                <a16:creationId xmlns:a16="http://schemas.microsoft.com/office/drawing/2014/main" id="{7212AB03-A1D6-4578-8070-5FEBFC2082F4}"/>
              </a:ext>
            </a:extLst>
          </p:cNvPr>
          <p:cNvGrpSpPr/>
          <p:nvPr/>
        </p:nvGrpSpPr>
        <p:grpSpPr>
          <a:xfrm>
            <a:off x="865240" y="4271626"/>
            <a:ext cx="5045028" cy="1999067"/>
            <a:chOff x="542922" y="1736761"/>
            <a:chExt cx="8058155" cy="1518069"/>
          </a:xfrm>
          <a:solidFill>
            <a:srgbClr val="627981"/>
          </a:solidFill>
        </p:grpSpPr>
        <p:sp>
          <p:nvSpPr>
            <p:cNvPr id="13" name="Rectangle 12">
              <a:extLst>
                <a:ext uri="{FF2B5EF4-FFF2-40B4-BE49-F238E27FC236}">
                  <a16:creationId xmlns:a16="http://schemas.microsoft.com/office/drawing/2014/main" id="{67F5294E-7D20-446A-8E8B-061FD639F016}"/>
                </a:ext>
              </a:extLst>
            </p:cNvPr>
            <p:cNvSpPr/>
            <p:nvPr/>
          </p:nvSpPr>
          <p:spPr>
            <a:xfrm>
              <a:off x="542924" y="1736761"/>
              <a:ext cx="8058153" cy="1518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DCF8BB9E-C504-4D64-90FB-5632656E06FB}"/>
                </a:ext>
              </a:extLst>
            </p:cNvPr>
            <p:cNvSpPr txBox="1"/>
            <p:nvPr/>
          </p:nvSpPr>
          <p:spPr>
            <a:xfrm>
              <a:off x="542922" y="1745949"/>
              <a:ext cx="7807571" cy="150888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ceiling on the interest rate means a number of people who want to have credit cards and are willing to pay the interest rate will find that companies are unwilling to issue cards to them, resulting in a credit shortage.</a:t>
              </a:r>
            </a:p>
          </p:txBody>
        </p:sp>
      </p:grpSp>
      <p:pic>
        <p:nvPicPr>
          <p:cNvPr id="3" name="Picture 2" descr="A graph of a price ceiling set beneath the equilibrium interest rate in the credit card market.">
            <a:extLst>
              <a:ext uri="{FF2B5EF4-FFF2-40B4-BE49-F238E27FC236}">
                <a16:creationId xmlns:a16="http://schemas.microsoft.com/office/drawing/2014/main" id="{9511D582-4A87-5E41-1952-1C13AE0CCB1B}"/>
              </a:ext>
            </a:extLst>
          </p:cNvPr>
          <p:cNvPicPr>
            <a:picLocks noChangeAspect="1"/>
          </p:cNvPicPr>
          <p:nvPr/>
        </p:nvPicPr>
        <p:blipFill>
          <a:blip r:embed="rId3"/>
          <a:stretch>
            <a:fillRect/>
          </a:stretch>
        </p:blipFill>
        <p:spPr>
          <a:xfrm>
            <a:off x="6096000" y="1537024"/>
            <a:ext cx="5798745" cy="4612638"/>
          </a:xfrm>
          <a:prstGeom prst="rect">
            <a:avLst/>
          </a:prstGeom>
        </p:spPr>
      </p:pic>
    </p:spTree>
    <p:extLst>
      <p:ext uri="{BB962C8B-B14F-4D97-AF65-F5344CB8AC3E}">
        <p14:creationId xmlns:p14="http://schemas.microsoft.com/office/powerpoint/2010/main" val="6883353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83374"/>
            <a:ext cx="9273061" cy="4708981"/>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In the demand and supply analysis of financial markets, the "price" is the rate of return or the interest rate received.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measure the quantity by the money that flows from those who supply financial capital to those who demand it.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Two factors can shift the supply of financial capital to a certain investment: if people want to alter their existing levels of consumption and if the riskiness or return on one investment changes relative to other investments.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demand for capital include business confidence and consumer confidence in the future—since financial investments received in the present are typically repaid in the future.</a:t>
            </a:r>
          </a:p>
          <a:p>
            <a:endParaRPr lang="en-US" sz="2000" dirty="0">
              <a:solidFill>
                <a:schemeClr val="bg1"/>
              </a:solidFill>
            </a:endParaRPr>
          </a:p>
        </p:txBody>
      </p:sp>
    </p:spTree>
    <p:extLst>
      <p:ext uri="{BB962C8B-B14F-4D97-AF65-F5344CB8AC3E}">
        <p14:creationId xmlns:p14="http://schemas.microsoft.com/office/powerpoint/2010/main" val="11472329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397447" y="2213960"/>
            <a:ext cx="11397106"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Market System as an Efficient Mechanism for Information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730302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as a Social Mechanism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the produce section of a grocery store">
            <a:extLst>
              <a:ext uri="{FF2B5EF4-FFF2-40B4-BE49-F238E27FC236}">
                <a16:creationId xmlns:a16="http://schemas.microsoft.com/office/drawing/2014/main" id="{934807E4-70C7-4801-9290-B95DEF41E5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6775" y="1577461"/>
            <a:ext cx="7998450" cy="2977866"/>
          </a:xfrm>
          <a:prstGeom prst="rect">
            <a:avLst/>
          </a:prstGeom>
        </p:spPr>
      </p:pic>
      <p:grpSp>
        <p:nvGrpSpPr>
          <p:cNvPr id="18" name="Group 17" descr="Think of the prices of goods you see at the store. What do these prices represent, beyond how expensive the goods are? What would a dramatic increase or decrease in the price of a good indicate to you as a shopper?">
            <a:extLst>
              <a:ext uri="{FF2B5EF4-FFF2-40B4-BE49-F238E27FC236}">
                <a16:creationId xmlns:a16="http://schemas.microsoft.com/office/drawing/2014/main" id="{0EAA3DFC-5359-4D38-85B9-ED8B8726B735}"/>
              </a:ext>
            </a:extLst>
          </p:cNvPr>
          <p:cNvGrpSpPr/>
          <p:nvPr/>
        </p:nvGrpSpPr>
        <p:grpSpPr>
          <a:xfrm>
            <a:off x="1881187" y="4804089"/>
            <a:ext cx="8429625" cy="1489571"/>
            <a:chOff x="542921" y="1664820"/>
            <a:chExt cx="8492547" cy="1122106"/>
          </a:xfrm>
          <a:solidFill>
            <a:srgbClr val="627981"/>
          </a:solidFill>
        </p:grpSpPr>
        <p:sp>
          <p:nvSpPr>
            <p:cNvPr id="19" name="Rectangle 18">
              <a:extLst>
                <a:ext uri="{FF2B5EF4-FFF2-40B4-BE49-F238E27FC236}">
                  <a16:creationId xmlns:a16="http://schemas.microsoft.com/office/drawing/2014/main" id="{018B67EF-4FD0-4527-A881-0A13FB79D1B0}"/>
                </a:ext>
              </a:extLst>
            </p:cNvPr>
            <p:cNvSpPr/>
            <p:nvPr/>
          </p:nvSpPr>
          <p:spPr>
            <a:xfrm>
              <a:off x="542921" y="1664820"/>
              <a:ext cx="8492547" cy="11221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7B635013-FFFD-4ADD-88C9-3F9928546F0B}"/>
                </a:ext>
              </a:extLst>
            </p:cNvPr>
            <p:cNvSpPr txBox="1"/>
            <p:nvPr/>
          </p:nvSpPr>
          <p:spPr>
            <a:xfrm>
              <a:off x="760118" y="1743598"/>
              <a:ext cx="8058152" cy="104332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Think of the prices of goods you see at the store. What do these prices represent, beyond how expensive the goods are? What would a dramatic increase or decrease in the price of a good indicate to you as a shopper?</a:t>
              </a:r>
            </a:p>
          </p:txBody>
        </p:sp>
      </p:grpSp>
    </p:spTree>
    <p:extLst>
      <p:ext uri="{BB962C8B-B14F-4D97-AF65-F5344CB8AC3E}">
        <p14:creationId xmlns:p14="http://schemas.microsoft.com/office/powerpoint/2010/main" val="3253952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as a Social Mechanism</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Prices exist in markets for goods and services, for labor, and for financial capital.">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exist in markets for goods and services, for labor, and for financial capital.</a:t>
              </a:r>
            </a:p>
          </p:txBody>
        </p:sp>
      </p:grpSp>
      <p:grpSp>
        <p:nvGrpSpPr>
          <p:cNvPr id="12" name="Group 11" descr="Prices serve as a social mechanism for collecting, combining, and transmitting information that is relevant to the market.">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serve as a social mechanism for collecting, combining, and transmitting information that is relevant to the market.</a:t>
              </a:r>
            </a:p>
          </p:txBody>
        </p:sp>
      </p:grpSp>
      <p:grpSp>
        <p:nvGrpSpPr>
          <p:cNvPr id="24" name="Group 23" descr="Prices are imperative to showing the relationship between demand and supply.">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are imperative to showing the relationship between demand and supply.</a:t>
              </a:r>
            </a:p>
          </p:txBody>
        </p:sp>
      </p:grpSp>
      <p:grpSp>
        <p:nvGrpSpPr>
          <p:cNvPr id="21" name="Group 20" descr="In a market-oriented economy, no government agency oversees the set of responses and interconnections that result from price changes.">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market-oriented economy, no government agency oversees the set of responses and interconnections that result from price changes.</a:t>
              </a:r>
            </a:p>
          </p:txBody>
        </p:sp>
      </p:grpSp>
    </p:spTree>
    <p:extLst>
      <p:ext uri="{BB962C8B-B14F-4D97-AF65-F5344CB8AC3E}">
        <p14:creationId xmlns:p14="http://schemas.microsoft.com/office/powerpoint/2010/main" val="23363729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35329" y="1590269"/>
            <a:ext cx="8521341" cy="446276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buying a new Jeep Wrangler, and the market is currently in equilibrium. If there is an increase in the price of fiberglass, which is used to produce Jeeps, what is likely to happen? Select the best answer.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1"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 The demand for Jeep Wranglers will likely decrease.</a:t>
            </a:r>
          </a:p>
          <a:p>
            <a:pPr marR="0" lvl="1" algn="l" defTabSz="914400" rtl="0" eaLnBrk="1" fontAlgn="auto" latinLnBrk="0" hangingPunct="1">
              <a:lnSpc>
                <a:spcPct val="100000"/>
              </a:lnSpc>
              <a:spcBef>
                <a:spcPts val="0"/>
              </a:spcBef>
              <a:spcAft>
                <a:spcPts val="0"/>
              </a:spcAft>
              <a:buClrTx/>
              <a:buSzTx/>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1"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B. The supply of Jeep Wranglers will likely decrease.</a:t>
            </a:r>
          </a:p>
          <a:p>
            <a:pPr marR="0" lvl="1" algn="l" defTabSz="914400" rtl="0" eaLnBrk="1" fontAlgn="auto" latinLnBrk="0" hangingPunct="1">
              <a:lnSpc>
                <a:spcPct val="100000"/>
              </a:lnSpc>
              <a:spcBef>
                <a:spcPts val="0"/>
              </a:spcBef>
              <a:spcAft>
                <a:spcPts val="0"/>
              </a:spcAft>
              <a:buClrTx/>
              <a:buSzTx/>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1"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C. There is not enough information to know the impact in the market.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9467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e correct answer is B. The supply of Jeep Wranglers will likely decrease.">
            <a:extLst>
              <a:ext uri="{FF2B5EF4-FFF2-40B4-BE49-F238E27FC236}">
                <a16:creationId xmlns:a16="http://schemas.microsoft.com/office/drawing/2014/main" id="{BDBE4F93-3D60-248A-8D74-FA0F06EC2CF8}"/>
              </a:ext>
            </a:extLst>
          </p:cNvPr>
          <p:cNvPicPr>
            <a:picLocks noChangeAspect="1"/>
          </p:cNvPicPr>
          <p:nvPr/>
        </p:nvPicPr>
        <p:blipFill>
          <a:blip r:embed="rId3"/>
          <a:stretch>
            <a:fillRect/>
          </a:stretch>
        </p:blipFill>
        <p:spPr>
          <a:xfrm>
            <a:off x="1811128" y="1505877"/>
            <a:ext cx="8499685" cy="4575944"/>
          </a:xfrm>
          <a:prstGeom prst="rect">
            <a:avLst/>
          </a:prstGeom>
        </p:spPr>
      </p:pic>
    </p:spTree>
    <p:extLst>
      <p:ext uri="{BB962C8B-B14F-4D97-AF65-F5344CB8AC3E}">
        <p14:creationId xmlns:p14="http://schemas.microsoft.com/office/powerpoint/2010/main" val="22485324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Impact of Price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n increase in the price of a product signals to consumers that there is a shortage, often incentivizing them to economize on buying the product.">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the price of a product signals to consumers that there is a shortage, often incentivizing them to economize on buying the product.</a:t>
              </a:r>
            </a:p>
          </p:txBody>
        </p:sp>
      </p:grpSp>
      <p:grpSp>
        <p:nvGrpSpPr>
          <p:cNvPr id="12" name="Group 11" descr="For example, if you want to take a flight, but the ticket is currently expensive, you may wait until the ticket is cheaper.">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if you want to take a flight, but the ticket is currently expensive, you may wait until the ticket is cheaper.</a:t>
              </a:r>
            </a:p>
          </p:txBody>
        </p:sp>
      </p:grpSp>
      <p:grpSp>
        <p:nvGrpSpPr>
          <p:cNvPr id="24" name="Group 23" descr="The high price may be due to a holiday season, the cost of jet fuel, or the airline simply raising the price to see how consumers react.">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high price may be due to a holiday season, the cost of jet fuel, or the airline simply raising the price to see how consumers react.</a:t>
              </a:r>
            </a:p>
          </p:txBody>
        </p:sp>
      </p:grpSp>
      <p:grpSp>
        <p:nvGrpSpPr>
          <p:cNvPr id="21" name="Group 20" descr="You do not need to analyze the underlying factors of the price change, just the ticket price to decide when and if you purchase a flight.">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You do not need to analyze the underlying factors of the price change, just the ticket price to decide when and if you purchase a flight.</a:t>
              </a:r>
            </a:p>
          </p:txBody>
        </p:sp>
      </p:grpSp>
      <p:pic>
        <p:nvPicPr>
          <p:cNvPr id="3" name="Graphic 2">
            <a:extLst>
              <a:ext uri="{FF2B5EF4-FFF2-40B4-BE49-F238E27FC236}">
                <a16:creationId xmlns:a16="http://schemas.microsoft.com/office/drawing/2014/main" id="{0D2E49BD-37E7-421C-9315-D63256D9484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66097" y="5152586"/>
            <a:ext cx="1659803" cy="1659803"/>
          </a:xfrm>
          <a:prstGeom prst="rect">
            <a:avLst/>
          </a:prstGeom>
        </p:spPr>
      </p:pic>
    </p:spTree>
    <p:extLst>
      <p:ext uri="{BB962C8B-B14F-4D97-AF65-F5344CB8AC3E}">
        <p14:creationId xmlns:p14="http://schemas.microsoft.com/office/powerpoint/2010/main" val="7904872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Demand and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Markets for labor have demand and supply curves, just like markets for goods.">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for labor have demand and supply curves, just like markets for goods.</a:t>
              </a:r>
            </a:p>
          </p:txBody>
        </p:sp>
      </p:grpSp>
      <p:grpSp>
        <p:nvGrpSpPr>
          <p:cNvPr id="11" name="Group 10" descr="A higher salary or wage—that is, a higher price in the labor market—leads to a decrease in the quantity of labor demanded by employers.">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higher </a:t>
              </a:r>
              <a:r>
                <a:rPr lang="en-US" sz="2000" b="1" dirty="0">
                  <a:solidFill>
                    <a:schemeClr val="bg1"/>
                  </a:solidFill>
                </a:rPr>
                <a:t>salary</a:t>
              </a:r>
              <a:r>
                <a:rPr lang="en-US" sz="2000" dirty="0">
                  <a:solidFill>
                    <a:schemeClr val="bg1"/>
                  </a:solidFill>
                </a:rPr>
                <a:t> or </a:t>
              </a:r>
              <a:r>
                <a:rPr lang="en-US" sz="2000" b="1" dirty="0">
                  <a:solidFill>
                    <a:schemeClr val="bg1"/>
                  </a:solidFill>
                </a:rPr>
                <a:t>wage</a:t>
              </a:r>
              <a:r>
                <a:rPr lang="en-US" sz="2000" dirty="0">
                  <a:solidFill>
                    <a:schemeClr val="bg1"/>
                  </a:solidFill>
                </a:rPr>
                <a:t>—that is, a higher price in the labor market—leads to a decrease in the quantity of labor demanded by employers.</a:t>
              </a:r>
            </a:p>
          </p:txBody>
        </p:sp>
      </p:grpSp>
      <p:grpSp>
        <p:nvGrpSpPr>
          <p:cNvPr id="17" name="Group 16" descr="A lower salary or wage leads to an increase in the quantity of labor demanded.">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lower salary or wage leads to an increase in the quantity of labor demanded.</a:t>
              </a:r>
            </a:p>
          </p:txBody>
        </p:sp>
      </p:grpSp>
      <p:grpSp>
        <p:nvGrpSpPr>
          <p:cNvPr id="14" name="Group 13" descr="A higher price for labor leads to a higher quantity of labor supplied; a lower price leads to a lower quantity supplied.">
            <a:extLst>
              <a:ext uri="{FF2B5EF4-FFF2-40B4-BE49-F238E27FC236}">
                <a16:creationId xmlns:a16="http://schemas.microsoft.com/office/drawing/2014/main" id="{525FF66A-0C51-4A0F-B81B-EB65C1749FA9}"/>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928D1FE-2D2D-4015-8757-51DEEBCFD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4AB1A483-A744-4CB9-BB83-1E26187584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higher price for labor leads to a higher quantity of labor supplied; a lower price leads to a lower quantity supplied.</a:t>
              </a:r>
            </a:p>
          </p:txBody>
        </p:sp>
      </p:grpSp>
    </p:spTree>
    <p:extLst>
      <p:ext uri="{BB962C8B-B14F-4D97-AF65-F5344CB8AC3E}">
        <p14:creationId xmlns:p14="http://schemas.microsoft.com/office/powerpoint/2010/main" val="39167664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actions of consumers and producers as they react to prices overlap and interlock in markets for goods, labor, and financial capital.">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actions of consumers and producers as they react to prices overlap and interlock in markets for goods, labor, and financial capital.</a:t>
              </a:r>
            </a:p>
          </p:txBody>
        </p:sp>
      </p:grpSp>
      <p:grpSp>
        <p:nvGrpSpPr>
          <p:cNvPr id="12" name="Group 11" descr="A change in any single market is transmitted through these multiple interconnections to other markets.">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change in any single market is transmitted through these multiple interconnections to other markets.</a:t>
              </a:r>
            </a:p>
          </p:txBody>
        </p:sp>
      </p:grpSp>
      <p:grpSp>
        <p:nvGrpSpPr>
          <p:cNvPr id="21" name="Group 20" descr="Price controls are government laws that serve to regulate prices rather than allow the various markets to determine prices.">
            <a:extLst>
              <a:ext uri="{FF2B5EF4-FFF2-40B4-BE49-F238E27FC236}">
                <a16:creationId xmlns:a16="http://schemas.microsoft.com/office/drawing/2014/main" id="{4D0E1E7B-FE4D-443A-B921-805511369B2E}"/>
              </a:ext>
            </a:extLst>
          </p:cNvPr>
          <p:cNvGrpSpPr/>
          <p:nvPr/>
        </p:nvGrpSpPr>
        <p:grpSpPr>
          <a:xfrm>
            <a:off x="2066922" y="342900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controls are government laws that serve to regulate prices rather than allow the various markets to determine prices.</a:t>
              </a:r>
            </a:p>
          </p:txBody>
        </p:sp>
      </p:grpSp>
      <p:grpSp>
        <p:nvGrpSpPr>
          <p:cNvPr id="24" name="Group 23" descr="Those who seek price controls are trying to stifle the message that prices are bringing about the equilibrium level of price and quantity.">
            <a:extLst>
              <a:ext uri="{FF2B5EF4-FFF2-40B4-BE49-F238E27FC236}">
                <a16:creationId xmlns:a16="http://schemas.microsoft.com/office/drawing/2014/main" id="{5A3232CA-D39A-4A32-A38E-6129AB1A380C}"/>
              </a:ext>
            </a:extLst>
          </p:cNvPr>
          <p:cNvGrpSpPr/>
          <p:nvPr/>
        </p:nvGrpSpPr>
        <p:grpSpPr>
          <a:xfrm>
            <a:off x="2066922" y="4353044"/>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who seek price controls are trying to stifle the message that prices are bringing about the equilibrium level of price and quantity.</a:t>
              </a:r>
            </a:p>
          </p:txBody>
        </p:sp>
      </p:grpSp>
      <p:grpSp>
        <p:nvGrpSpPr>
          <p:cNvPr id="16" name="Group 15" descr="However, price controls do nothing to affect the underlying forces of demand and supply, and this can have serious repercussions.">
            <a:extLst>
              <a:ext uri="{FF2B5EF4-FFF2-40B4-BE49-F238E27FC236}">
                <a16:creationId xmlns:a16="http://schemas.microsoft.com/office/drawing/2014/main" id="{F7A9A589-9956-4B2D-9341-E3B78D2F8F30}"/>
              </a:ext>
            </a:extLst>
          </p:cNvPr>
          <p:cNvGrpSpPr/>
          <p:nvPr/>
        </p:nvGrpSpPr>
        <p:grpSpPr>
          <a:xfrm>
            <a:off x="2066922" y="527708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9BDB23D-8B43-4701-9925-DBFF1B03D86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38B4AB2-ECBC-4A95-867F-40E291F7D58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price controls do nothing to affect the underlying forces of demand and supply, and this can have serious repercussions. </a:t>
              </a:r>
            </a:p>
          </p:txBody>
        </p:sp>
      </p:grpSp>
    </p:spTree>
    <p:extLst>
      <p:ext uri="{BB962C8B-B14F-4D97-AF65-F5344CB8AC3E}">
        <p14:creationId xmlns:p14="http://schemas.microsoft.com/office/powerpoint/2010/main" val="29016813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ECBF6BD6-9677-4F40-A2FF-39510E68DB35}"/>
              </a:ext>
            </a:extLst>
          </p:cNvPr>
          <p:cNvSpPr txBox="1"/>
          <p:nvPr/>
        </p:nvSpPr>
        <p:spPr>
          <a:xfrm>
            <a:off x="2096776" y="1517317"/>
            <a:ext cx="7998448" cy="1938992"/>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China's "Great Leap Forward" in the late 1950s, the government kept food prices artificially low, causing 30 to 40 million people to die of starvation because the low prices depressed farm production. This was communist party leader Mao Zedong's social and economic campaign to rapidly transform the country from an agrarian economy to a socialist society through rapid industrialization and collectivization.</a:t>
            </a:r>
          </a:p>
        </p:txBody>
      </p:sp>
      <p:pic>
        <p:nvPicPr>
          <p:cNvPr id="1026" name="Picture 2" descr="A drawing of Mao Zedong">
            <a:extLst>
              <a:ext uri="{FF2B5EF4-FFF2-40B4-BE49-F238E27FC236}">
                <a16:creationId xmlns:a16="http://schemas.microsoft.com/office/drawing/2014/main" id="{EAB943E5-F77D-4331-956A-9BC94D93C0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4529" y="3544543"/>
            <a:ext cx="3000792" cy="302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71693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a:spLocks/>
          </p:cNvSpPr>
          <p:nvPr/>
        </p:nvSpPr>
        <p:spPr>
          <a:xfrm>
            <a:off x="1459469" y="1715944"/>
            <a:ext cx="9273061" cy="347787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market price system provides a highly efficient mechanism for disseminating information about relative scarcities of goods, services, labor, and financial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Market participants do not need to know why prices have changed, only that the changes require them to revisit previous decisions they made about supply and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controls hide information about the true scarcity of products and thereby cause misallocation of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Equilibrium in the Labor Market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n 2021, about 42,000 registered nurses worked in the Minneapolis-St. Paul-Bloomington, Minnesota-Wisconsin metropolitan area, according to the BLS.">
            <a:extLst>
              <a:ext uri="{FF2B5EF4-FFF2-40B4-BE49-F238E27FC236}">
                <a16:creationId xmlns:a16="http://schemas.microsoft.com/office/drawing/2014/main" id="{F6C69D49-7254-4258-AE2E-7847229325F1}"/>
              </a:ext>
            </a:extLst>
          </p:cNvPr>
          <p:cNvGrpSpPr/>
          <p:nvPr/>
        </p:nvGrpSpPr>
        <p:grpSpPr>
          <a:xfrm>
            <a:off x="1037908" y="1510416"/>
            <a:ext cx="4029079" cy="2005113"/>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00741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2021, about 42,000 registered nurses worked in the Minneapolis-St. Paul-Bloomington, Minnesota-Wisconsin metropolitan area, according to the BLS. </a:t>
              </a:r>
            </a:p>
          </p:txBody>
        </p:sp>
      </p:grpSp>
      <p:grpSp>
        <p:nvGrpSpPr>
          <p:cNvPr id="23" name="Group 22" descr="The demand curve of those employers who want to hire nurses intersects with the supply curve of those who are qualified and willing to work as nurses at an equilibrium salary of $85,000.">
            <a:extLst>
              <a:ext uri="{FF2B5EF4-FFF2-40B4-BE49-F238E27FC236}">
                <a16:creationId xmlns:a16="http://schemas.microsoft.com/office/drawing/2014/main" id="{21C1ED73-3D5A-4F63-B578-BE0EDD70E584}"/>
              </a:ext>
            </a:extLst>
          </p:cNvPr>
          <p:cNvGrpSpPr/>
          <p:nvPr/>
        </p:nvGrpSpPr>
        <p:grpSpPr>
          <a:xfrm>
            <a:off x="1037908" y="3690067"/>
            <a:ext cx="4029079" cy="2264453"/>
            <a:chOff x="542922" y="1736761"/>
            <a:chExt cx="8058155" cy="1176505"/>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4" y="1736761"/>
              <a:ext cx="8058153" cy="11765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16731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curve of those employers who want to hire nurses intersects with the supply curve of those who are qualified and willing to work as nurses at an equilibrium salary of $85,000.</a:t>
              </a:r>
            </a:p>
          </p:txBody>
        </p:sp>
      </p:grpSp>
      <p:pic>
        <p:nvPicPr>
          <p:cNvPr id="3" name="Picture 2" descr="A graph showing quantity of nurses on the x-axis and salary in dollars on the y-axis. The supply and demand curves intersect at an equilibrium corresponding to a quantity of forty-five thousand nurses and eighty-five thousand dollars.">
            <a:extLst>
              <a:ext uri="{FF2B5EF4-FFF2-40B4-BE49-F238E27FC236}">
                <a16:creationId xmlns:a16="http://schemas.microsoft.com/office/drawing/2014/main" id="{9DA98689-F379-35D9-6CA7-E8FC018E0181}"/>
              </a:ext>
            </a:extLst>
          </p:cNvPr>
          <p:cNvPicPr>
            <a:picLocks noChangeAspect="1"/>
          </p:cNvPicPr>
          <p:nvPr/>
        </p:nvPicPr>
        <p:blipFill>
          <a:blip r:embed="rId3"/>
          <a:stretch>
            <a:fillRect/>
          </a:stretch>
        </p:blipFill>
        <p:spPr>
          <a:xfrm>
            <a:off x="5261193" y="1854692"/>
            <a:ext cx="6629033" cy="3954316"/>
          </a:xfrm>
          <a:prstGeom prst="rect">
            <a:avLst/>
          </a:prstGeom>
        </p:spPr>
      </p:pic>
    </p:spTree>
    <p:extLst>
      <p:ext uri="{BB962C8B-B14F-4D97-AF65-F5344CB8AC3E}">
        <p14:creationId xmlns:p14="http://schemas.microsoft.com/office/powerpoint/2010/main" val="405370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Equilibrium in the Labor Market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t equilibrium in a labor market, the quantity supplied and the quantity demanded are equal.">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a:t>
              </a:r>
              <a:r>
                <a:rPr lang="en-US" sz="2000" b="1" dirty="0">
                  <a:solidFill>
                    <a:schemeClr val="bg1"/>
                  </a:solidFill>
                </a:rPr>
                <a:t>equilibrium </a:t>
              </a:r>
              <a:r>
                <a:rPr lang="en-US" sz="2000" dirty="0">
                  <a:solidFill>
                    <a:schemeClr val="bg1"/>
                  </a:solidFill>
                </a:rPr>
                <a:t>in a labor market, the quantity supplied and the quantity demanded are equal.</a:t>
              </a:r>
            </a:p>
          </p:txBody>
        </p:sp>
      </p:grpSp>
      <p:grpSp>
        <p:nvGrpSpPr>
          <p:cNvPr id="11" name="Group 10" descr="Every employer who wants to hire at this equilibrium wage can find a willing worker.">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employer who wants to hire at this equilibrium wage can find a willing worker.</a:t>
              </a:r>
            </a:p>
          </p:txBody>
        </p:sp>
      </p:grpSp>
      <p:grpSp>
        <p:nvGrpSpPr>
          <p:cNvPr id="17" name="Group 16" descr="Every worker who wants to work at this equilibrium salary can find a job.">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worker who wants to work at this equilibrium salary can find a job.</a:t>
              </a:r>
            </a:p>
          </p:txBody>
        </p:sp>
      </p:grpSp>
      <p:grpSp>
        <p:nvGrpSpPr>
          <p:cNvPr id="14" name="Group 13" descr="When the price of labor is not at the equilibrium, economic incentives tend to move salaries toward the equilibrium.">
            <a:extLst>
              <a:ext uri="{FF2B5EF4-FFF2-40B4-BE49-F238E27FC236}">
                <a16:creationId xmlns:a16="http://schemas.microsoft.com/office/drawing/2014/main" id="{525FF66A-0C51-4A0F-B81B-EB65C1749FA9}"/>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928D1FE-2D2D-4015-8757-51DEEBCFD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4AB1A483-A744-4CB9-BB83-1E26187584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price of labor is not at the equilibrium, economic incentives tend to move salaries toward the equilibrium. </a:t>
              </a:r>
            </a:p>
          </p:txBody>
        </p:sp>
      </p:grpSp>
    </p:spTree>
    <p:extLst>
      <p:ext uri="{BB962C8B-B14F-4D97-AF65-F5344CB8AC3E}">
        <p14:creationId xmlns:p14="http://schemas.microsoft.com/office/powerpoint/2010/main" val="430049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Shifts in Labor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Demand for Output">
            <a:extLst>
              <a:ext uri="{FF2B5EF4-FFF2-40B4-BE49-F238E27FC236}">
                <a16:creationId xmlns:a16="http://schemas.microsoft.com/office/drawing/2014/main" id="{B6FAA64E-4EF3-451D-9715-AC9DE65FE8BB}"/>
              </a:ext>
            </a:extLst>
          </p:cNvPr>
          <p:cNvGrpSpPr/>
          <p:nvPr/>
        </p:nvGrpSpPr>
        <p:grpSpPr>
          <a:xfrm>
            <a:off x="2673294" y="1666901"/>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FF84C416-5638-4F53-A8DF-EC4817FD0C21}"/>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TextBox 5">
              <a:extLst>
                <a:ext uri="{FF2B5EF4-FFF2-40B4-BE49-F238E27FC236}">
                  <a16:creationId xmlns:a16="http://schemas.microsoft.com/office/drawing/2014/main" id="{A558E1A3-0AC7-4082-8983-44F77F0C79F5}"/>
                </a:ext>
              </a:extLst>
            </p:cNvPr>
            <p:cNvSpPr txBox="1"/>
            <p:nvPr/>
          </p:nvSpPr>
          <p:spPr>
            <a:xfrm>
              <a:off x="1357203" y="2028874"/>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Demand for Output</a:t>
              </a:r>
            </a:p>
          </p:txBody>
        </p:sp>
      </p:grpSp>
      <p:grpSp>
        <p:nvGrpSpPr>
          <p:cNvPr id="19" name="Group 18" descr="Education and Training">
            <a:extLst>
              <a:ext uri="{FF2B5EF4-FFF2-40B4-BE49-F238E27FC236}">
                <a16:creationId xmlns:a16="http://schemas.microsoft.com/office/drawing/2014/main" id="{3161F75F-1857-4E79-88AB-F1E5FD7709B1}"/>
              </a:ext>
            </a:extLst>
          </p:cNvPr>
          <p:cNvGrpSpPr/>
          <p:nvPr/>
        </p:nvGrpSpPr>
        <p:grpSpPr>
          <a:xfrm>
            <a:off x="5055830" y="1661354"/>
            <a:ext cx="2080340" cy="1617913"/>
            <a:chOff x="3531827" y="1747690"/>
            <a:chExt cx="2080340" cy="1617913"/>
          </a:xfrm>
          <a:solidFill>
            <a:srgbClr val="627981"/>
          </a:solidFill>
        </p:grpSpPr>
        <p:sp>
          <p:nvSpPr>
            <p:cNvPr id="20" name="Rectangle 19">
              <a:extLst>
                <a:ext uri="{FF2B5EF4-FFF2-40B4-BE49-F238E27FC236}">
                  <a16:creationId xmlns:a16="http://schemas.microsoft.com/office/drawing/2014/main" id="{A7A548CF-ECF4-4F20-AE68-79BF68CCF53F}"/>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TextBox 20">
              <a:extLst>
                <a:ext uri="{FF2B5EF4-FFF2-40B4-BE49-F238E27FC236}">
                  <a16:creationId xmlns:a16="http://schemas.microsoft.com/office/drawing/2014/main" id="{082DCDFA-169C-4C0E-9CFB-D61DDA19D9CB}"/>
                </a:ext>
              </a:extLst>
            </p:cNvPr>
            <p:cNvSpPr txBox="1"/>
            <p:nvPr/>
          </p:nvSpPr>
          <p:spPr>
            <a:xfrm>
              <a:off x="3739740" y="2023592"/>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Education and Training</a:t>
              </a:r>
            </a:p>
          </p:txBody>
        </p:sp>
      </p:grpSp>
      <p:grpSp>
        <p:nvGrpSpPr>
          <p:cNvPr id="7" name="Group 6" descr="Technology">
            <a:extLst>
              <a:ext uri="{FF2B5EF4-FFF2-40B4-BE49-F238E27FC236}">
                <a16:creationId xmlns:a16="http://schemas.microsoft.com/office/drawing/2014/main" id="{1A012C9D-1D78-4437-8C68-4BAC544F8218}"/>
              </a:ext>
            </a:extLst>
          </p:cNvPr>
          <p:cNvGrpSpPr/>
          <p:nvPr/>
        </p:nvGrpSpPr>
        <p:grpSpPr>
          <a:xfrm>
            <a:off x="7438366" y="1661354"/>
            <a:ext cx="2080340" cy="1617913"/>
            <a:chOff x="5914363" y="1747690"/>
            <a:chExt cx="2080340" cy="1617913"/>
          </a:xfrm>
          <a:solidFill>
            <a:srgbClr val="627981"/>
          </a:solidFill>
        </p:grpSpPr>
        <p:sp>
          <p:nvSpPr>
            <p:cNvPr id="8" name="Rectangle 7">
              <a:extLst>
                <a:ext uri="{FF2B5EF4-FFF2-40B4-BE49-F238E27FC236}">
                  <a16:creationId xmlns:a16="http://schemas.microsoft.com/office/drawing/2014/main" id="{262217BB-D0F6-4950-A41F-E173C7EEE0E6}"/>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TextBox 8">
              <a:extLst>
                <a:ext uri="{FF2B5EF4-FFF2-40B4-BE49-F238E27FC236}">
                  <a16:creationId xmlns:a16="http://schemas.microsoft.com/office/drawing/2014/main" id="{2EB7C469-DA84-498C-91DA-2E6BAD612618}"/>
                </a:ext>
              </a:extLst>
            </p:cNvPr>
            <p:cNvSpPr txBox="1"/>
            <p:nvPr/>
          </p:nvSpPr>
          <p:spPr>
            <a:xfrm>
              <a:off x="6122276" y="2277507"/>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Technology</a:t>
              </a:r>
            </a:p>
          </p:txBody>
        </p:sp>
      </p:grpSp>
      <p:grpSp>
        <p:nvGrpSpPr>
          <p:cNvPr id="10" name="Group 9" descr="Number of Companies">
            <a:extLst>
              <a:ext uri="{FF2B5EF4-FFF2-40B4-BE49-F238E27FC236}">
                <a16:creationId xmlns:a16="http://schemas.microsoft.com/office/drawing/2014/main" id="{29A02B2C-1FCD-417D-AEE2-B55CE6EF99CB}"/>
              </a:ext>
            </a:extLst>
          </p:cNvPr>
          <p:cNvGrpSpPr/>
          <p:nvPr/>
        </p:nvGrpSpPr>
        <p:grpSpPr>
          <a:xfrm>
            <a:off x="2673293" y="3531192"/>
            <a:ext cx="2080340" cy="1617913"/>
            <a:chOff x="1149290" y="3617528"/>
            <a:chExt cx="2080340" cy="1617913"/>
          </a:xfrm>
          <a:solidFill>
            <a:srgbClr val="627981"/>
          </a:solidFill>
        </p:grpSpPr>
        <p:sp>
          <p:nvSpPr>
            <p:cNvPr id="11" name="Rectangle 10">
              <a:extLst>
                <a:ext uri="{FF2B5EF4-FFF2-40B4-BE49-F238E27FC236}">
                  <a16:creationId xmlns:a16="http://schemas.microsoft.com/office/drawing/2014/main" id="{3D28AB36-7B12-40A9-8EF0-340779581D95}"/>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TextBox 11">
              <a:extLst>
                <a:ext uri="{FF2B5EF4-FFF2-40B4-BE49-F238E27FC236}">
                  <a16:creationId xmlns:a16="http://schemas.microsoft.com/office/drawing/2014/main" id="{626DADC3-FB23-4863-9BCC-402342A1CE6D}"/>
                </a:ext>
              </a:extLst>
            </p:cNvPr>
            <p:cNvSpPr txBox="1"/>
            <p:nvPr/>
          </p:nvSpPr>
          <p:spPr>
            <a:xfrm>
              <a:off x="1357203" y="3900687"/>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Number of Companies</a:t>
              </a:r>
            </a:p>
          </p:txBody>
        </p:sp>
      </p:grpSp>
      <p:grpSp>
        <p:nvGrpSpPr>
          <p:cNvPr id="13" name="Group 12" descr="Government Regulations">
            <a:extLst>
              <a:ext uri="{FF2B5EF4-FFF2-40B4-BE49-F238E27FC236}">
                <a16:creationId xmlns:a16="http://schemas.microsoft.com/office/drawing/2014/main" id="{FF47189C-5229-4760-8433-73DA4A1A5008}"/>
              </a:ext>
            </a:extLst>
          </p:cNvPr>
          <p:cNvGrpSpPr/>
          <p:nvPr/>
        </p:nvGrpSpPr>
        <p:grpSpPr>
          <a:xfrm>
            <a:off x="5055830" y="3529177"/>
            <a:ext cx="2080340" cy="1617913"/>
            <a:chOff x="3531827" y="3615513"/>
            <a:chExt cx="2080340" cy="1617913"/>
          </a:xfrm>
          <a:solidFill>
            <a:srgbClr val="627981"/>
          </a:solidFill>
        </p:grpSpPr>
        <p:sp>
          <p:nvSpPr>
            <p:cNvPr id="14" name="Rectangle 13">
              <a:extLst>
                <a:ext uri="{FF2B5EF4-FFF2-40B4-BE49-F238E27FC236}">
                  <a16:creationId xmlns:a16="http://schemas.microsoft.com/office/drawing/2014/main" id="{6F733B26-8754-4238-AD8D-DFFDB1162FF5}"/>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TextBox 14">
              <a:extLst>
                <a:ext uri="{FF2B5EF4-FFF2-40B4-BE49-F238E27FC236}">
                  <a16:creationId xmlns:a16="http://schemas.microsoft.com/office/drawing/2014/main" id="{37FDF04B-415B-4F88-90F7-EE947FD09193}"/>
                </a:ext>
              </a:extLst>
            </p:cNvPr>
            <p:cNvSpPr txBox="1"/>
            <p:nvPr/>
          </p:nvSpPr>
          <p:spPr>
            <a:xfrm>
              <a:off x="3739740" y="3895405"/>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Government Regulations</a:t>
              </a:r>
            </a:p>
          </p:txBody>
        </p:sp>
      </p:grpSp>
      <p:grpSp>
        <p:nvGrpSpPr>
          <p:cNvPr id="16" name="Group 15" descr="Prices of Other Inputs">
            <a:extLst>
              <a:ext uri="{FF2B5EF4-FFF2-40B4-BE49-F238E27FC236}">
                <a16:creationId xmlns:a16="http://schemas.microsoft.com/office/drawing/2014/main" id="{BEEED772-8CBB-4B0B-BB8C-B3EE2221DA56}"/>
              </a:ext>
            </a:extLst>
          </p:cNvPr>
          <p:cNvGrpSpPr/>
          <p:nvPr/>
        </p:nvGrpSpPr>
        <p:grpSpPr>
          <a:xfrm>
            <a:off x="7438366" y="3536739"/>
            <a:ext cx="2080340" cy="1617913"/>
            <a:chOff x="5914363" y="3623075"/>
            <a:chExt cx="2080340" cy="1617913"/>
          </a:xfrm>
          <a:solidFill>
            <a:srgbClr val="627981"/>
          </a:solidFill>
        </p:grpSpPr>
        <p:sp>
          <p:nvSpPr>
            <p:cNvPr id="17" name="Rectangle 16">
              <a:extLst>
                <a:ext uri="{FF2B5EF4-FFF2-40B4-BE49-F238E27FC236}">
                  <a16:creationId xmlns:a16="http://schemas.microsoft.com/office/drawing/2014/main" id="{CAD0E359-01D2-4394-A29B-9210DF6464A5}"/>
                </a:ext>
              </a:extLst>
            </p:cNvPr>
            <p:cNvSpPr/>
            <p:nvPr/>
          </p:nvSpPr>
          <p:spPr>
            <a:xfrm>
              <a:off x="5914363" y="3623075"/>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TextBox 17">
              <a:extLst>
                <a:ext uri="{FF2B5EF4-FFF2-40B4-BE49-F238E27FC236}">
                  <a16:creationId xmlns:a16="http://schemas.microsoft.com/office/drawing/2014/main" id="{02DD7FF8-8AD8-4F24-A6C2-400DEA303060}"/>
                </a:ext>
              </a:extLst>
            </p:cNvPr>
            <p:cNvSpPr txBox="1"/>
            <p:nvPr/>
          </p:nvSpPr>
          <p:spPr>
            <a:xfrm>
              <a:off x="6122276" y="3895405"/>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Prices of Other Inputs</a:t>
              </a:r>
            </a:p>
          </p:txBody>
        </p:sp>
      </p:grpSp>
    </p:spTree>
    <p:extLst>
      <p:ext uri="{BB962C8B-B14F-4D97-AF65-F5344CB8AC3E}">
        <p14:creationId xmlns:p14="http://schemas.microsoft.com/office/powerpoint/2010/main" val="4190631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for Output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When the demand for the good produced (output) increases, both the output price and profitability increase.">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demand for the good produced (output) increases, both the output price and profitability increase.</a:t>
              </a:r>
            </a:p>
          </p:txBody>
        </p:sp>
      </p:grpSp>
      <p:grpSp>
        <p:nvGrpSpPr>
          <p:cNvPr id="15" name="Group 14" descr="As a result of increased demand for a good, producers demand more labor to ramp up production.">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result of increased demand for a good, producers demand more labor to ramp up production.</a:t>
              </a:r>
            </a:p>
          </p:txBody>
        </p:sp>
      </p:grpSp>
      <p:grpSp>
        <p:nvGrpSpPr>
          <p:cNvPr id="21" name="Group 20" descr="Conversely, decreased demand for the good produced will decrease the demand for labor associated with that good.">
            <a:extLst>
              <a:ext uri="{FF2B5EF4-FFF2-40B4-BE49-F238E27FC236}">
                <a16:creationId xmlns:a16="http://schemas.microsoft.com/office/drawing/2014/main" id="{B17A6007-C8BD-4FB7-B1F9-2AD11A866802}"/>
              </a:ext>
            </a:extLst>
          </p:cNvPr>
          <p:cNvGrpSpPr/>
          <p:nvPr/>
        </p:nvGrpSpPr>
        <p:grpSpPr>
          <a:xfrm>
            <a:off x="2066922" y="342900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C886C-4617-491E-B17C-614BFF7335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25D29BF4-6D46-4A29-AAF5-D92BF70325F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Conversely, decreased demand for the good produced will decrease the demand for labor associated with that good.</a:t>
              </a:r>
            </a:p>
          </p:txBody>
        </p:sp>
      </p:grpSp>
    </p:spTree>
    <p:extLst>
      <p:ext uri="{BB962C8B-B14F-4D97-AF65-F5344CB8AC3E}">
        <p14:creationId xmlns:p14="http://schemas.microsoft.com/office/powerpoint/2010/main" val="1806453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Education and Training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 well-trained and educated workforce causes an increase in the demand for that labor by employers.">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well-trained and educated workforce causes an increase in the demand for that labor by employers.</a:t>
              </a:r>
            </a:p>
          </p:txBody>
        </p:sp>
      </p:grpSp>
      <p:grpSp>
        <p:nvGrpSpPr>
          <p:cNvPr id="15" name="Group 14" descr="Increased levels of productivity within the workforce will cause the demand for labor to shift to the right.">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Increased levels of productivity within the workforce will cause the demand for labor to shift to the right.</a:t>
              </a:r>
            </a:p>
          </p:txBody>
        </p:sp>
      </p:grpSp>
      <p:grpSp>
        <p:nvGrpSpPr>
          <p:cNvPr id="11" name="Group 10" descr="If the workforce is not well-trained or educated, employers will not hire from within that labor pool due to high training costs.">
            <a:extLst>
              <a:ext uri="{FF2B5EF4-FFF2-40B4-BE49-F238E27FC236}">
                <a16:creationId xmlns:a16="http://schemas.microsoft.com/office/drawing/2014/main" id="{00263719-D3CC-44C6-A4CB-08234CC16CCD}"/>
              </a:ext>
            </a:extLst>
          </p:cNvPr>
          <p:cNvGrpSpPr/>
          <p:nvPr/>
        </p:nvGrpSpPr>
        <p:grpSpPr>
          <a:xfrm>
            <a:off x="2066922"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0975F34-C1AC-4C7A-B87C-D1317E428F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334C46-90C8-4541-AD00-7026163191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workforce is not well-trained or educated, employers will not hire from within that labor pool due to high training costs.</a:t>
              </a:r>
            </a:p>
          </p:txBody>
        </p:sp>
      </p:grpSp>
      <p:grpSp>
        <p:nvGrpSpPr>
          <p:cNvPr id="22" name="Group 21" descr="A less educated workforce and, therefore, decreased levels of productivity, will shift the demand for labor to the left.">
            <a:extLst>
              <a:ext uri="{FF2B5EF4-FFF2-40B4-BE49-F238E27FC236}">
                <a16:creationId xmlns:a16="http://schemas.microsoft.com/office/drawing/2014/main" id="{1F0D283A-A4F9-436C-B292-2625FDF3B18F}"/>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B21DDB1-15D8-4372-8396-A603599BBA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B9FD96A7-7186-45A6-A03D-F538D8DE395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less educated workforce and, therefore, decreased levels of productivity, will shift the demand for labor to the left.</a:t>
              </a:r>
            </a:p>
          </p:txBody>
        </p:sp>
      </p:grpSp>
    </p:spTree>
    <p:extLst>
      <p:ext uri="{BB962C8B-B14F-4D97-AF65-F5344CB8AC3E}">
        <p14:creationId xmlns:p14="http://schemas.microsoft.com/office/powerpoint/2010/main" val="4557155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22EE980-A7E4-4755-BCAC-92174FD1E7D9}">
  <ds:schemaRefs>
    <ds:schemaRef ds:uri="http://purl.org/dc/dcmitype/"/>
    <ds:schemaRef ds:uri="http://schemas.microsoft.com/office/2006/documentManagement/types"/>
    <ds:schemaRef ds:uri="http://schemas.microsoft.com/office/infopath/2007/PartnerControls"/>
    <ds:schemaRef ds:uri="fdab59f7-c3a7-48e5-acd8-618ce834776e"/>
    <ds:schemaRef ds:uri="http://purl.org/dc/terms/"/>
    <ds:schemaRef ds:uri="06d9c582-05c2-476b-83d2-72ab8b1380b2"/>
    <ds:schemaRef ds:uri="http://www.w3.org/XML/1998/namespace"/>
    <ds:schemaRef ds:uri="http://schemas.openxmlformats.org/package/2006/metadata/core-properties"/>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50B940D8-0C3B-45F0-AD02-15973ECF9494}">
  <ds:schemaRefs>
    <ds:schemaRef ds:uri="http://schemas.microsoft.com/sharepoint/v3/contenttype/forms"/>
  </ds:schemaRefs>
</ds:datastoreItem>
</file>

<file path=customXml/itemProps3.xml><?xml version="1.0" encoding="utf-8"?>
<ds:datastoreItem xmlns:ds="http://schemas.openxmlformats.org/officeDocument/2006/customXml" ds:itemID="{C4A5D290-96FA-4B61-8AC2-0D37E65409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784</TotalTime>
  <Words>5508</Words>
  <Application>Microsoft Office PowerPoint</Application>
  <PresentationFormat>Widescreen</PresentationFormat>
  <Paragraphs>273</Paragraphs>
  <Slides>43</Slides>
  <Notes>41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43</vt:i4>
      </vt:variant>
    </vt:vector>
  </HeadingPairs>
  <TitlesOfParts>
    <vt:vector size="50" baseType="lpstr">
      <vt:lpstr>Arial</vt:lpstr>
      <vt:lpstr>Calibri</vt:lpstr>
      <vt:lpstr>Calibri Light</vt:lpstr>
      <vt:lpstr>Cambria Math</vt:lpstr>
      <vt:lpstr>Century Gothic</vt:lpstr>
      <vt:lpstr>Office Theme</vt:lpstr>
      <vt:lpstr>1_Office Theme</vt:lpstr>
      <vt:lpstr>Demand and Supply at Work in Labor Markets</vt:lpstr>
      <vt:lpstr>Demand and Supply1</vt:lpstr>
      <vt:lpstr>Demand and Supply2</vt:lpstr>
      <vt:lpstr>Labor Demand and Supply</vt:lpstr>
      <vt:lpstr>Equilibrium in the Labor Market1</vt:lpstr>
      <vt:lpstr>Equilibrium in the Labor Market2</vt:lpstr>
      <vt:lpstr>Shifts in Labor Demand</vt:lpstr>
      <vt:lpstr>Demand for Output</vt:lpstr>
      <vt:lpstr>Education and Training</vt:lpstr>
      <vt:lpstr>Technology</vt:lpstr>
      <vt:lpstr>Number of Companies</vt:lpstr>
      <vt:lpstr>Government Regulations</vt:lpstr>
      <vt:lpstr>Prices and Availability of Other Inputs</vt:lpstr>
      <vt:lpstr>Labor Supply</vt:lpstr>
      <vt:lpstr>Number of Workers</vt:lpstr>
      <vt:lpstr>Required Education</vt:lpstr>
      <vt:lpstr>Government Policies</vt:lpstr>
      <vt:lpstr>Technology and Wage Inequality: The Four-Step Process1</vt:lpstr>
      <vt:lpstr>Technology and Wage Inequality: The Four-Step Process2</vt:lpstr>
      <vt:lpstr>Price Floors in the Labor Market: Living Wages and Minimum Wages</vt:lpstr>
      <vt:lpstr>Minimum Wage</vt:lpstr>
      <vt:lpstr>Summary1</vt:lpstr>
      <vt:lpstr>Demand and Supply in Financial Markets</vt:lpstr>
      <vt:lpstr>Demand and Supply in Financial Markets1</vt:lpstr>
      <vt:lpstr>Who Demands and Who Supplies in Financial Markets?</vt:lpstr>
      <vt:lpstr>Investments and Savings</vt:lpstr>
      <vt:lpstr>Credit Card Market</vt:lpstr>
      <vt:lpstr>Equilibrium in Financial Markets</vt:lpstr>
      <vt:lpstr>Intertemporal Decision-Making1</vt:lpstr>
      <vt:lpstr>Intertemporal Decision-Making2</vt:lpstr>
      <vt:lpstr>The United States as a Global Borrower</vt:lpstr>
      <vt:lpstr>Price Ceilings in Financial Markets: Usury Laws</vt:lpstr>
      <vt:lpstr>Summary2</vt:lpstr>
      <vt:lpstr>The Market System as an Efficient Mechanism for Information</vt:lpstr>
      <vt:lpstr>Price as a Social Mechanism1</vt:lpstr>
      <vt:lpstr>Price as a Social Mechanism2</vt:lpstr>
      <vt:lpstr>On Your Own1</vt:lpstr>
      <vt:lpstr>On Your Own2</vt:lpstr>
      <vt:lpstr>Impact of Price</vt:lpstr>
      <vt:lpstr>Price Controls1</vt:lpstr>
      <vt:lpstr>Price Controls2</vt:lpstr>
      <vt:lpstr>Summary3</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59</cp:revision>
  <dcterms:created xsi:type="dcterms:W3CDTF">2017-06-16T13:06:21Z</dcterms:created>
  <dcterms:modified xsi:type="dcterms:W3CDTF">2026-02-03T17:39:01Z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