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8"/>
  </p:notesMasterIdLst>
  <p:sldIdLst>
    <p:sldId id="390" r:id="rId6"/>
    <p:sldId id="391" r:id="rId7"/>
    <p:sldId id="392" r:id="rId8"/>
    <p:sldId id="393" r:id="rId9"/>
    <p:sldId id="311" r:id="rId10"/>
    <p:sldId id="312" r:id="rId11"/>
    <p:sldId id="394" r:id="rId12"/>
    <p:sldId id="310" r:id="rId13"/>
    <p:sldId id="395" r:id="rId14"/>
    <p:sldId id="396" r:id="rId15"/>
    <p:sldId id="397" r:id="rId16"/>
    <p:sldId id="36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35006C-5B67-48B8-9251-DC4AF37B696F}" v="3" dt="2026-02-03T17:34:42.3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you’ll be able to identify and graph equilibrium price and quantity through the </a:t>
            </a:r>
            <a:r>
              <a:rPr lang="en-US" sz="1200" kern="1200">
                <a:solidFill>
                  <a:schemeClr val="tx1"/>
                </a:solidFill>
                <a:effectLst/>
                <a:latin typeface="+mn-lt"/>
                <a:ea typeface="+mn-ea"/>
                <a:cs typeface="+mn-cs"/>
              </a:rPr>
              <a:t>four-step process </a:t>
            </a:r>
            <a:r>
              <a:rPr lang="en-US" sz="1200" kern="1200" dirty="0">
                <a:solidFill>
                  <a:schemeClr val="tx1"/>
                </a:solidFill>
                <a:effectLst/>
                <a:latin typeface="+mn-lt"/>
                <a:ea typeface="+mn-ea"/>
                <a:cs typeface="+mn-cs"/>
              </a:rPr>
              <a:t>and graph and contrast shifts and slides along demand and supply curves.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5940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During the summer months, the price of gasoline often increases. This is usually because more people are on vacation and travel more at this time of the year. Summer is also a time when hurricanes occur and interfere with the operation of oil wells in the Gulf of Mexico. The combination of an increase in demand and a decrease in supply results in higher prices for gasoline.</a:t>
            </a:r>
          </a:p>
          <a:p>
            <a:r>
              <a:rPr lang="en-US" sz="1200" kern="1200" dirty="0">
                <a:solidFill>
                  <a:schemeClr val="tx1"/>
                </a:solidFill>
                <a:effectLst/>
                <a:latin typeface="+mn-lt"/>
                <a:ea typeface="+mn-ea"/>
                <a:cs typeface="+mn-cs"/>
              </a:rPr>
              <a:t>Can you think of an example of changes in demand and/or supply that has affected the price of products that you buy?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Consider an economic event, like something that affects demand or supply. How does this economic event affect equilibrium price and quantity? The question can be analyzed using the four-step process. </a:t>
            </a:r>
            <a:r>
              <a:rPr lang="en-US" dirty="0">
                <a:solidFill>
                  <a:schemeClr val="bg1"/>
                </a:solidFill>
              </a:rPr>
              <a:t>Step 1: Draw a demand and supply model before the economic change occurs. Find the initial equilibrium values for price and quantity. Step 2: Decide whether the economic change you are analyzing affects demand or supply. Step 3: Decide whether the economic change increases or decreases demand or supply. Draw the new demand or supply curve. Step 4: Identify the new equilibrium price and quantity, and compare the original equilibrium to the new equilibrium.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9924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6571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98930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1215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9377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In the real world, many factors that affect demand and supply can change all at once. For example, the demand for cars might increase because of rising incomes and population, and it might decrease because of rising gasoline prices (a complementary good). Likewise, the supply of cars might increase because of innovative new technologies that reduce the cost of car production, and it might decrease as a result of new government regulations requiring the installation of costly pollution-control technology. An economist sorts out all interconnected events by assuming ceteris paribus for each and combining the analyses to see the net effect.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8332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5918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431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271395" y="18174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2044350" y="1795042"/>
            <a:ext cx="8103299"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Changes in Equilibrium Price and Quantity: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The Four-Step Process</a:t>
            </a:r>
          </a:p>
        </p:txBody>
      </p:sp>
      <p:cxnSp>
        <p:nvCxnSpPr>
          <p:cNvPr id="14" name="Straight Connector 13">
            <a:extLst>
              <a:ext uri="{C183D7F6-B498-43B3-948B-1728B52AA6E4}">
                <adec:decorative xmlns:adec="http://schemas.microsoft.com/office/drawing/2017/decorative" val="1"/>
              </a:ext>
            </a:extLst>
          </p:cNvPr>
          <p:cNvCxnSpPr/>
          <p:nvPr/>
        </p:nvCxnSpPr>
        <p:spPr>
          <a:xfrm>
            <a:off x="3271396" y="4380365"/>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210005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81187" y="1617505"/>
            <a:ext cx="8786811" cy="3416320"/>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During the summer months, the price of gasoline often increases. This is usually because more people are on vacation and travel more at this time of the year. Summer is also a time when hurricanes occur and interfere with the operation of oil wells in the Gulf of Mexico. The combination of an increase in demand and a decrease in supply results in higher prices for gasoline.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Can you think of an example of changes in demand and/or supply that has affected the price of products that you buy?</a:t>
            </a:r>
          </a:p>
        </p:txBody>
      </p:sp>
    </p:spTree>
    <p:extLst>
      <p:ext uri="{BB962C8B-B14F-4D97-AF65-F5344CB8AC3E}">
        <p14:creationId xmlns:p14="http://schemas.microsoft.com/office/powerpoint/2010/main" val="2572799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a:spLocks/>
          </p:cNvSpPr>
          <p:nvPr/>
        </p:nvSpPr>
        <p:spPr>
          <a:xfrm>
            <a:off x="1459469" y="1701121"/>
            <a:ext cx="9273061" cy="707886"/>
          </a:xfrm>
          <a:prstGeom prst="rect">
            <a:avLst/>
          </a:prstGeom>
          <a:solidFill>
            <a:srgbClr val="627981"/>
          </a:solidFill>
          <a:ln>
            <a:solidFill>
              <a:srgbClr val="627981"/>
            </a:solidFill>
          </a:ln>
        </p:spPr>
        <p:txBody>
          <a:bodyPr wrap="square" rtlCol="0" anchor="ctr">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using the supply and demand framework to think about how an event will affect the equilibrium price and quantity, proceed through four steps:</a:t>
            </a:r>
          </a:p>
        </p:txBody>
      </p:sp>
      <p:sp>
        <p:nvSpPr>
          <p:cNvPr id="7" name="Arrow: Right 6">
            <a:extLst>
              <a:ext uri="{FF2B5EF4-FFF2-40B4-BE49-F238E27FC236}">
                <a16:creationId xmlns:a16="http://schemas.microsoft.com/office/drawing/2014/main" id="{B34F522A-284E-47AD-8782-CC76CE2E3DDA}"/>
              </a:ext>
              <a:ext uri="{C183D7F6-B498-43B3-948B-1728B52AA6E4}">
                <adec:decorative xmlns:adec="http://schemas.microsoft.com/office/drawing/2017/decorative" val="1"/>
              </a:ext>
            </a:extLst>
          </p:cNvPr>
          <p:cNvSpPr/>
          <p:nvPr/>
        </p:nvSpPr>
        <p:spPr>
          <a:xfrm>
            <a:off x="641130" y="2519115"/>
            <a:ext cx="10909737" cy="3437974"/>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4" descr="Step 1: Draw a demand and supply model before the economic change occurs. Find the initial equilibrium values for price and quantity.">
            <a:extLst>
              <a:ext uri="{FF2B5EF4-FFF2-40B4-BE49-F238E27FC236}">
                <a16:creationId xmlns:a16="http://schemas.microsoft.com/office/drawing/2014/main" id="{945CBEDE-71C8-2B96-8735-34DE3A550DD2}"/>
              </a:ext>
            </a:extLst>
          </p:cNvPr>
          <p:cNvGrpSpPr/>
          <p:nvPr/>
        </p:nvGrpSpPr>
        <p:grpSpPr>
          <a:xfrm>
            <a:off x="777434" y="3222439"/>
            <a:ext cx="2340029" cy="2031325"/>
            <a:chOff x="777434" y="3222439"/>
            <a:chExt cx="2340029" cy="2031325"/>
          </a:xfrm>
        </p:grpSpPr>
        <p:sp>
          <p:nvSpPr>
            <p:cNvPr id="10" name="Rectangle 9">
              <a:extLst>
                <a:ext uri="{FF2B5EF4-FFF2-40B4-BE49-F238E27FC236}">
                  <a16:creationId xmlns:a16="http://schemas.microsoft.com/office/drawing/2014/main" id="{A7C179E2-3FC6-4E12-A61C-D45C1D94C393}"/>
                </a:ext>
              </a:extLst>
            </p:cNvPr>
            <p:cNvSpPr/>
            <p:nvPr/>
          </p:nvSpPr>
          <p:spPr>
            <a:xfrm>
              <a:off x="777434" y="3222439"/>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2DCB122E-B025-4521-8A7C-19F5A97249BE}"/>
                </a:ext>
              </a:extLst>
            </p:cNvPr>
            <p:cNvSpPr txBox="1"/>
            <p:nvPr/>
          </p:nvSpPr>
          <p:spPr>
            <a:xfrm>
              <a:off x="792050" y="3222439"/>
              <a:ext cx="2325413" cy="2031325"/>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Step 1: Draw a demand and supply model before the economic change occurs. Find the initial equilibrium values for price and quantity.</a:t>
              </a:r>
            </a:p>
          </p:txBody>
        </p:sp>
      </p:grpSp>
      <p:grpSp>
        <p:nvGrpSpPr>
          <p:cNvPr id="6" name="Group 5" descr="Step 2: Decide whether the economic change you are analyzing affects demand or supply.">
            <a:extLst>
              <a:ext uri="{FF2B5EF4-FFF2-40B4-BE49-F238E27FC236}">
                <a16:creationId xmlns:a16="http://schemas.microsoft.com/office/drawing/2014/main" id="{32859A09-B20A-F13E-89DE-B5950CC7B5B4}"/>
              </a:ext>
            </a:extLst>
          </p:cNvPr>
          <p:cNvGrpSpPr/>
          <p:nvPr/>
        </p:nvGrpSpPr>
        <p:grpSpPr>
          <a:xfrm>
            <a:off x="3399129" y="3222439"/>
            <a:ext cx="2325413" cy="2031325"/>
            <a:chOff x="3399129" y="3222439"/>
            <a:chExt cx="2325413" cy="2031325"/>
          </a:xfrm>
        </p:grpSpPr>
        <p:sp>
          <p:nvSpPr>
            <p:cNvPr id="9" name="Rectangle 8">
              <a:extLst>
                <a:ext uri="{FF2B5EF4-FFF2-40B4-BE49-F238E27FC236}">
                  <a16:creationId xmlns:a16="http://schemas.microsoft.com/office/drawing/2014/main" id="{BEBCA7D9-9A54-488E-BDED-1993ED68B523}"/>
                </a:ext>
              </a:extLst>
            </p:cNvPr>
            <p:cNvSpPr/>
            <p:nvPr/>
          </p:nvSpPr>
          <p:spPr>
            <a:xfrm>
              <a:off x="3399129" y="3222439"/>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29694915-6F5C-496E-847A-C0A4CAB5600F}"/>
                </a:ext>
              </a:extLst>
            </p:cNvPr>
            <p:cNvSpPr txBox="1"/>
            <p:nvPr/>
          </p:nvSpPr>
          <p:spPr>
            <a:xfrm>
              <a:off x="3412418" y="3499436"/>
              <a:ext cx="2298834" cy="1477328"/>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Step 2: Decide whether the economic change you are analyzing affects demand or supply.</a:t>
              </a:r>
            </a:p>
          </p:txBody>
        </p:sp>
      </p:grpSp>
      <p:sp>
        <p:nvSpPr>
          <p:cNvPr id="13" name="TextBox 12">
            <a:extLst>
              <a:ext uri="{FF2B5EF4-FFF2-40B4-BE49-F238E27FC236}">
                <a16:creationId xmlns:a16="http://schemas.microsoft.com/office/drawing/2014/main" id="{242D683E-7183-462B-A35C-AF5CCBCC1D7D}"/>
              </a:ext>
            </a:extLst>
          </p:cNvPr>
          <p:cNvSpPr txBox="1"/>
          <p:nvPr/>
        </p:nvSpPr>
        <p:spPr>
          <a:xfrm>
            <a:off x="6035441" y="3222439"/>
            <a:ext cx="2325413" cy="2031325"/>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Step 3: Decide whether the economic change increases or decreases demand or supply. Draw the new demand or supply curve.</a:t>
            </a:r>
          </a:p>
        </p:txBody>
      </p:sp>
      <p:grpSp>
        <p:nvGrpSpPr>
          <p:cNvPr id="3" name="Group 2" descr="Step 4: Identify the new equilibrium price and quantity, and compare the original equilibrium to the new equilibrium.">
            <a:extLst>
              <a:ext uri="{FF2B5EF4-FFF2-40B4-BE49-F238E27FC236}">
                <a16:creationId xmlns:a16="http://schemas.microsoft.com/office/drawing/2014/main" id="{B272611A-33C3-4BB3-5549-BAF4E34E47E4}"/>
              </a:ext>
            </a:extLst>
          </p:cNvPr>
          <p:cNvGrpSpPr/>
          <p:nvPr/>
        </p:nvGrpSpPr>
        <p:grpSpPr>
          <a:xfrm>
            <a:off x="8634661" y="3222438"/>
            <a:ext cx="2325414" cy="2031325"/>
            <a:chOff x="8634661" y="3222438"/>
            <a:chExt cx="2325414" cy="2031325"/>
          </a:xfrm>
        </p:grpSpPr>
        <p:sp>
          <p:nvSpPr>
            <p:cNvPr id="8" name="Rectangle 7">
              <a:extLst>
                <a:ext uri="{FF2B5EF4-FFF2-40B4-BE49-F238E27FC236}">
                  <a16:creationId xmlns:a16="http://schemas.microsoft.com/office/drawing/2014/main" id="{020DFF60-5587-4827-BAD5-B2064651B04D}"/>
                </a:ext>
              </a:extLst>
            </p:cNvPr>
            <p:cNvSpPr/>
            <p:nvPr/>
          </p:nvSpPr>
          <p:spPr>
            <a:xfrm>
              <a:off x="8634661" y="3222438"/>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385150DA-B796-4677-A110-DB91B0884F2C}"/>
                </a:ext>
              </a:extLst>
            </p:cNvPr>
            <p:cNvSpPr txBox="1"/>
            <p:nvPr/>
          </p:nvSpPr>
          <p:spPr>
            <a:xfrm>
              <a:off x="8645827" y="3303236"/>
              <a:ext cx="2314248" cy="175432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Step 4: Identify the new equilibrium price and quantity, and compare the original equilibrium to the new equilibrium.</a:t>
              </a:r>
            </a:p>
          </p:txBody>
        </p:sp>
      </p:grpSp>
    </p:spTree>
    <p:extLst>
      <p:ext uri="{BB962C8B-B14F-4D97-AF65-F5344CB8AC3E}">
        <p14:creationId xmlns:p14="http://schemas.microsoft.com/office/powerpoint/2010/main" val="1284902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674149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Four-Step Process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4" name="Group 23" descr="Consider an economic event, like something that affects demand or supply. How does this economic event affect equilibrium price and quantity? The question can be analyzed using the four-step process.">
            <a:extLst>
              <a:ext uri="{FF2B5EF4-FFF2-40B4-BE49-F238E27FC236}">
                <a16:creationId xmlns:a16="http://schemas.microsoft.com/office/drawing/2014/main" id="{DBB5BE35-2D7B-4F9E-B438-610AC465D39F}"/>
              </a:ext>
            </a:extLst>
          </p:cNvPr>
          <p:cNvGrpSpPr/>
          <p:nvPr/>
        </p:nvGrpSpPr>
        <p:grpSpPr>
          <a:xfrm>
            <a:off x="2066922" y="1580912"/>
            <a:ext cx="8058154" cy="1041763"/>
            <a:chOff x="542923" y="1736761"/>
            <a:chExt cx="8058154" cy="1041763"/>
          </a:xfrm>
          <a:solidFill>
            <a:srgbClr val="627981"/>
          </a:solidFill>
        </p:grpSpPr>
        <p:sp>
          <p:nvSpPr>
            <p:cNvPr id="25" name="Rectangle 24">
              <a:extLst>
                <a:ext uri="{FF2B5EF4-FFF2-40B4-BE49-F238E27FC236}">
                  <a16:creationId xmlns:a16="http://schemas.microsoft.com/office/drawing/2014/main" id="{ECCBACD0-3C29-4BA7-ABF1-0A18793F3422}"/>
                </a:ext>
              </a:extLst>
            </p:cNvPr>
            <p:cNvSpPr/>
            <p:nvPr/>
          </p:nvSpPr>
          <p:spPr>
            <a:xfrm>
              <a:off x="542923" y="1736761"/>
              <a:ext cx="8058154" cy="10417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8DD707B4-ACEA-44EF-9EC6-A21849CCDD9D}"/>
                </a:ext>
              </a:extLst>
            </p:cNvPr>
            <p:cNvSpPr txBox="1"/>
            <p:nvPr/>
          </p:nvSpPr>
          <p:spPr>
            <a:xfrm>
              <a:off x="594643" y="1746822"/>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Consider an economic event, like something that affects demand or supply. How does this economic event affect equilibrium price and quantity? The question can be analyzed using the four-step process.</a:t>
              </a:r>
            </a:p>
          </p:txBody>
        </p:sp>
      </p:grpSp>
      <p:sp>
        <p:nvSpPr>
          <p:cNvPr id="3" name="Arrow: Right 2">
            <a:extLst>
              <a:ext uri="{FF2B5EF4-FFF2-40B4-BE49-F238E27FC236}">
                <a16:creationId xmlns:a16="http://schemas.microsoft.com/office/drawing/2014/main" id="{02FFFBE2-3EEA-4F94-8B1E-61EEAAA8186F}"/>
              </a:ext>
              <a:ext uri="{C183D7F6-B498-43B3-948B-1728B52AA6E4}">
                <adec:decorative xmlns:adec="http://schemas.microsoft.com/office/drawing/2017/decorative" val="1"/>
              </a:ext>
            </a:extLst>
          </p:cNvPr>
          <p:cNvSpPr/>
          <p:nvPr/>
        </p:nvSpPr>
        <p:spPr>
          <a:xfrm>
            <a:off x="641131" y="3065678"/>
            <a:ext cx="10909737" cy="3437974"/>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4" descr="Step 1: Draw a demand and supply model before the economic change occurs. Find the initial equilibrium values for price and quantity.">
            <a:extLst>
              <a:ext uri="{FF2B5EF4-FFF2-40B4-BE49-F238E27FC236}">
                <a16:creationId xmlns:a16="http://schemas.microsoft.com/office/drawing/2014/main" id="{B7E843D8-772A-B4E4-CE6A-6A269BA4263C}"/>
              </a:ext>
            </a:extLst>
          </p:cNvPr>
          <p:cNvGrpSpPr/>
          <p:nvPr/>
        </p:nvGrpSpPr>
        <p:grpSpPr>
          <a:xfrm>
            <a:off x="777434" y="3769002"/>
            <a:ext cx="2340029" cy="2031325"/>
            <a:chOff x="777434" y="3769002"/>
            <a:chExt cx="2340029" cy="2031325"/>
          </a:xfrm>
        </p:grpSpPr>
        <p:sp>
          <p:nvSpPr>
            <p:cNvPr id="11" name="Rectangle 10">
              <a:extLst>
                <a:ext uri="{FF2B5EF4-FFF2-40B4-BE49-F238E27FC236}">
                  <a16:creationId xmlns:a16="http://schemas.microsoft.com/office/drawing/2014/main" id="{30821CB9-E0F8-4F80-8C5A-6B4C29B6F76C}"/>
                </a:ext>
              </a:extLst>
            </p:cNvPr>
            <p:cNvSpPr/>
            <p:nvPr/>
          </p:nvSpPr>
          <p:spPr>
            <a:xfrm>
              <a:off x="777434" y="3769002"/>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86452FA7-4B8D-4F67-9512-FAF211585DAD}"/>
                </a:ext>
              </a:extLst>
            </p:cNvPr>
            <p:cNvSpPr txBox="1"/>
            <p:nvPr/>
          </p:nvSpPr>
          <p:spPr>
            <a:xfrm>
              <a:off x="792050" y="3769002"/>
              <a:ext cx="2325413" cy="2031325"/>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Step 1: Draw a demand and supply model before the economic change occurs. Find the initial equilibrium values for price and quantity.</a:t>
              </a:r>
            </a:p>
          </p:txBody>
        </p:sp>
      </p:grpSp>
      <p:grpSp>
        <p:nvGrpSpPr>
          <p:cNvPr id="4" name="Group 3" descr="Step 2: Decide whether the economic change you are analyzing affects demand or supply.">
            <a:extLst>
              <a:ext uri="{FF2B5EF4-FFF2-40B4-BE49-F238E27FC236}">
                <a16:creationId xmlns:a16="http://schemas.microsoft.com/office/drawing/2014/main" id="{06FC023D-74FF-46AA-DF5C-F73311B0984A}"/>
              </a:ext>
            </a:extLst>
          </p:cNvPr>
          <p:cNvGrpSpPr/>
          <p:nvPr/>
        </p:nvGrpSpPr>
        <p:grpSpPr>
          <a:xfrm>
            <a:off x="3399129" y="3769002"/>
            <a:ext cx="2325413" cy="2031325"/>
            <a:chOff x="3399129" y="3769002"/>
            <a:chExt cx="2325413" cy="2031325"/>
          </a:xfrm>
        </p:grpSpPr>
        <p:sp>
          <p:nvSpPr>
            <p:cNvPr id="21" name="Rectangle 20">
              <a:extLst>
                <a:ext uri="{FF2B5EF4-FFF2-40B4-BE49-F238E27FC236}">
                  <a16:creationId xmlns:a16="http://schemas.microsoft.com/office/drawing/2014/main" id="{1E702C87-4ECD-433A-B778-041C49F5D214}"/>
                </a:ext>
              </a:extLst>
            </p:cNvPr>
            <p:cNvSpPr/>
            <p:nvPr/>
          </p:nvSpPr>
          <p:spPr>
            <a:xfrm>
              <a:off x="3399129" y="3769002"/>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C81B7B3A-5F4A-4DAF-A0B7-E34409593196}"/>
                </a:ext>
              </a:extLst>
            </p:cNvPr>
            <p:cNvSpPr txBox="1"/>
            <p:nvPr/>
          </p:nvSpPr>
          <p:spPr>
            <a:xfrm>
              <a:off x="3412418" y="4045999"/>
              <a:ext cx="2298834" cy="1477328"/>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Step 2: Decide whether the economic change you are analyzing affects demand or supply.</a:t>
              </a:r>
            </a:p>
          </p:txBody>
        </p:sp>
      </p:grpSp>
      <p:sp>
        <p:nvSpPr>
          <p:cNvPr id="18" name="TextBox 17">
            <a:extLst>
              <a:ext uri="{FF2B5EF4-FFF2-40B4-BE49-F238E27FC236}">
                <a16:creationId xmlns:a16="http://schemas.microsoft.com/office/drawing/2014/main" id="{895B4E53-C8FA-4932-9EEE-740087FA024B}"/>
              </a:ext>
            </a:extLst>
          </p:cNvPr>
          <p:cNvSpPr txBox="1"/>
          <p:nvPr/>
        </p:nvSpPr>
        <p:spPr>
          <a:xfrm>
            <a:off x="6035441" y="3769002"/>
            <a:ext cx="2325413" cy="2031325"/>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Step 3: Decide whether the economic change increases or decreases demand or supply. Draw the new demand or supply curve.</a:t>
            </a:r>
          </a:p>
        </p:txBody>
      </p:sp>
      <p:grpSp>
        <p:nvGrpSpPr>
          <p:cNvPr id="2" name="Group 1" descr="Step 4: Identify the new equilibrium price and quantity, and compare the original equilibrium to the new equilibrium.">
            <a:extLst>
              <a:ext uri="{FF2B5EF4-FFF2-40B4-BE49-F238E27FC236}">
                <a16:creationId xmlns:a16="http://schemas.microsoft.com/office/drawing/2014/main" id="{E525159C-994D-AF01-31BF-1E6383D7D2A1}"/>
              </a:ext>
            </a:extLst>
          </p:cNvPr>
          <p:cNvGrpSpPr/>
          <p:nvPr/>
        </p:nvGrpSpPr>
        <p:grpSpPr>
          <a:xfrm>
            <a:off x="8634661" y="3769001"/>
            <a:ext cx="2325414" cy="2031325"/>
            <a:chOff x="8634661" y="3769001"/>
            <a:chExt cx="2325414" cy="2031325"/>
          </a:xfrm>
        </p:grpSpPr>
        <p:sp>
          <p:nvSpPr>
            <p:cNvPr id="22" name="Rectangle 21">
              <a:extLst>
                <a:ext uri="{FF2B5EF4-FFF2-40B4-BE49-F238E27FC236}">
                  <a16:creationId xmlns:a16="http://schemas.microsoft.com/office/drawing/2014/main" id="{18CC5A78-708D-4C6B-9AE6-03D58B2AC7BB}"/>
                </a:ext>
              </a:extLst>
            </p:cNvPr>
            <p:cNvSpPr/>
            <p:nvPr/>
          </p:nvSpPr>
          <p:spPr>
            <a:xfrm>
              <a:off x="8634661" y="3769001"/>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7BDAB069-F14F-4CA9-9225-306FB5FFEFE0}"/>
                </a:ext>
              </a:extLst>
            </p:cNvPr>
            <p:cNvSpPr txBox="1"/>
            <p:nvPr/>
          </p:nvSpPr>
          <p:spPr>
            <a:xfrm>
              <a:off x="8645827" y="3849799"/>
              <a:ext cx="2314248" cy="175432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Step 4: Identify the new equilibrium price and quantity, and compare the original equilibrium to the new equilibrium.</a:t>
              </a:r>
            </a:p>
          </p:txBody>
        </p:sp>
      </p:grpSp>
    </p:spTree>
    <p:extLst>
      <p:ext uri="{BB962C8B-B14F-4D97-AF65-F5344CB8AC3E}">
        <p14:creationId xmlns:p14="http://schemas.microsoft.com/office/powerpoint/2010/main" val="1783318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1881188" y="1496773"/>
            <a:ext cx="8429625" cy="163121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Assume that during a particular summer, weather conditions are perfect for salmon fishing. The rivers and oceans are healthy, allowing salmon to thrive. The ocean stayed calm during fishing season, so commercial fishing operations did not lose many days to bad weather. Using the four-step process, explain how climate conditions affect the quantity and price of salmon.</a:t>
            </a:r>
          </a:p>
        </p:txBody>
      </p:sp>
      <p:pic>
        <p:nvPicPr>
          <p:cNvPr id="2050" name="Picture 2" descr="A photograph of a man holding a caught salmon.">
            <a:extLst>
              <a:ext uri="{FF2B5EF4-FFF2-40B4-BE49-F238E27FC236}">
                <a16:creationId xmlns:a16="http://schemas.microsoft.com/office/drawing/2014/main" id="{5F3DE102-25E2-44DD-A6CD-0D184AF87F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3797" y="3486853"/>
            <a:ext cx="4364406" cy="2909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182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descr="Step 1: Draw a demand and supply model to illustrate the market for salmon in the year before the good weather conditions began. &#10;&#10;Step 2: Did the economic event affect supply or demand? &#10;&#10;Step 3: Was the effect on supply an increase or a decrease? &#10;&#10;Step 4: Compare the new equilibrium price and quantity to the original equilibrium.">
            <a:extLst>
              <a:ext uri="{FF2B5EF4-FFF2-40B4-BE49-F238E27FC236}">
                <a16:creationId xmlns:a16="http://schemas.microsoft.com/office/drawing/2014/main" id="{CE697D74-5C98-2A16-D8FD-FF07548576AD}"/>
              </a:ext>
            </a:extLst>
          </p:cNvPr>
          <p:cNvGrpSpPr/>
          <p:nvPr/>
        </p:nvGrpSpPr>
        <p:grpSpPr>
          <a:xfrm>
            <a:off x="1702676" y="1383374"/>
            <a:ext cx="9144000" cy="3286944"/>
            <a:chOff x="1702676" y="1383374"/>
            <a:chExt cx="9144000" cy="3286944"/>
          </a:xfrm>
        </p:grpSpPr>
        <p:sp>
          <p:nvSpPr>
            <p:cNvPr id="2" name="Rectangle 1">
              <a:extLst>
                <a:ext uri="{FF2B5EF4-FFF2-40B4-BE49-F238E27FC236}">
                  <a16:creationId xmlns:a16="http://schemas.microsoft.com/office/drawing/2014/main" id="{2FBA4E4F-6208-4D01-88EB-483AB8865EC6}"/>
                </a:ext>
              </a:extLst>
            </p:cNvPr>
            <p:cNvSpPr/>
            <p:nvPr/>
          </p:nvSpPr>
          <p:spPr>
            <a:xfrm>
              <a:off x="1702676" y="1383374"/>
              <a:ext cx="9144000" cy="32869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8DD707B4-ACEA-44EF-9EC6-A21849CCDD9D}"/>
                </a:ext>
              </a:extLst>
            </p:cNvPr>
            <p:cNvSpPr txBox="1"/>
            <p:nvPr/>
          </p:nvSpPr>
          <p:spPr>
            <a:xfrm>
              <a:off x="2059863" y="1628840"/>
              <a:ext cx="8429625" cy="2769989"/>
            </a:xfrm>
            <a:prstGeom prst="rect">
              <a:avLst/>
            </a:prstGeom>
            <a:solidFill>
              <a:srgbClr val="62798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Step 1: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Draw a demand and supply model to illustrate the market for salmon in the year before the good weather conditions began.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Step 2: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Did the economic event affect supply or demand?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Step 3: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Was the effect on supply an increase or a decrease?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Step 4: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Compare the new equilibrium price and quantity to the original equilibrium. </a:t>
              </a:r>
            </a:p>
          </p:txBody>
        </p:sp>
      </p:grpSp>
    </p:spTree>
    <p:extLst>
      <p:ext uri="{BB962C8B-B14F-4D97-AF65-F5344CB8AC3E}">
        <p14:creationId xmlns:p14="http://schemas.microsoft.com/office/powerpoint/2010/main" val="1062470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Four-Step Process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37B4FB9A-4E9F-4C83-8D6E-1832937FDAAE}"/>
              </a:ext>
            </a:extLst>
          </p:cNvPr>
          <p:cNvSpPr txBox="1"/>
          <p:nvPr/>
        </p:nvSpPr>
        <p:spPr>
          <a:xfrm>
            <a:off x="1392457" y="1502797"/>
            <a:ext cx="3903787" cy="5016758"/>
          </a:xfrm>
          <a:prstGeom prst="rect">
            <a:avLst/>
          </a:prstGeom>
          <a:solidFill>
            <a:srgbClr val="62798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Good weather is an example of a natural condition that affects supply, not demand.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Good weather is a change in natural conditions that increases the quantity supplied at any given price, shifting the supply curve rightward.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Given the rightward shift in supply, equilibrium quantity increases while equilibrium price decreases.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5124" name="Picture 4" descr="A graph representing the four-step process in the context of supply of salmon. It indicates a rightward shift in the supply curve while demand remains unshifted, resulting in a lower equilibrium price and a higher equilibrium quantity.">
            <a:extLst>
              <a:ext uri="{FF2B5EF4-FFF2-40B4-BE49-F238E27FC236}">
                <a16:creationId xmlns:a16="http://schemas.microsoft.com/office/drawing/2014/main" id="{B7B50EC4-70C8-4E94-B715-C8451C31B1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0917" y="1825452"/>
            <a:ext cx="5715000" cy="4781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7276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Four-Step Process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A5CD803-98C3-44AD-9C04-1FB1D95685DA}"/>
              </a:ext>
            </a:extLst>
          </p:cNvPr>
          <p:cNvSpPr txBox="1"/>
          <p:nvPr/>
        </p:nvSpPr>
        <p:spPr>
          <a:xfrm>
            <a:off x="2257696" y="1492965"/>
            <a:ext cx="3903787" cy="4708981"/>
          </a:xfrm>
          <a:prstGeom prst="rect">
            <a:avLst/>
          </a:prstGeom>
          <a:solidFill>
            <a:srgbClr val="62798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short, good weather conditions increased the supply of salmon.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result was a higher equilibrium quantity of salmon bought and sold in the market at a lower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something like poor water quality decreased the salmon population, the exact opposite would be true.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6148" name="Picture 4" descr="A diagram of how an increase in supply affects equilibrium prices. Shows that an increase in supply leads to a higher equilibrium quantity and a lower equilibrium price.">
            <a:extLst>
              <a:ext uri="{FF2B5EF4-FFF2-40B4-BE49-F238E27FC236}">
                <a16:creationId xmlns:a16="http://schemas.microsoft.com/office/drawing/2014/main" id="{97EA2E7E-0082-46C6-A1B4-5C08D916A3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7831" y="1383374"/>
            <a:ext cx="2974428" cy="52508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6775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Interconnections and Speed of Adjustment in Real Markets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descr="In the real world, many factors that affect demand and supply can change all at once.">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real world, many factors that affect demand and supply can change all at once.</a:t>
              </a:r>
            </a:p>
          </p:txBody>
        </p:sp>
      </p:grpSp>
      <p:grpSp>
        <p:nvGrpSpPr>
          <p:cNvPr id="19" name="Group 18" descr="For example, the demand for cars might increase because of rising incomes, and it might decrease because of rising gasoline prices.">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the demand for cars might increase because of rising incomes, and it might decrease because of rising gasoline prices.</a:t>
              </a:r>
            </a:p>
          </p:txBody>
        </p:sp>
      </p:grpSp>
      <p:grpSp>
        <p:nvGrpSpPr>
          <p:cNvPr id="29" name="Group 28" descr="Likewise, the supply of cars might increase because of innovative new technologies, and it might decrease as a result of regulations.">
            <a:extLst>
              <a:ext uri="{FF2B5EF4-FFF2-40B4-BE49-F238E27FC236}">
                <a16:creationId xmlns:a16="http://schemas.microsoft.com/office/drawing/2014/main" id="{41BC0B1C-76B1-472E-9ECC-7EC764635595}"/>
              </a:ext>
            </a:extLst>
          </p:cNvPr>
          <p:cNvGrpSpPr/>
          <p:nvPr/>
        </p:nvGrpSpPr>
        <p:grpSpPr>
          <a:xfrm>
            <a:off x="2066922" y="3417489"/>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27B5EC83-BE0D-49D0-959E-99519CF89B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D9805C49-40FD-471B-8420-4C653E64D504}"/>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Likewise, the supply of cars might increase because of innovative new technologies, and it might decrease as a result of regulations.</a:t>
              </a:r>
            </a:p>
          </p:txBody>
        </p:sp>
      </p:grpSp>
      <p:grpSp>
        <p:nvGrpSpPr>
          <p:cNvPr id="15" name="Group 14" descr="An economist sorts out all interconnected events by assuming ceteris paribus for each and combining the analyses to see the net effect.">
            <a:extLst>
              <a:ext uri="{FF2B5EF4-FFF2-40B4-BE49-F238E27FC236}">
                <a16:creationId xmlns:a16="http://schemas.microsoft.com/office/drawing/2014/main" id="{B93BB8C4-AD44-4859-BE2F-97B1AD6C8A21}"/>
              </a:ext>
            </a:extLst>
          </p:cNvPr>
          <p:cNvGrpSpPr/>
          <p:nvPr/>
        </p:nvGrpSpPr>
        <p:grpSpPr>
          <a:xfrm>
            <a:off x="2066922" y="433002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economist sorts out all interconnected events by assuming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ceteris paribus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each and combining the analyses to see the net effect.</a:t>
              </a:r>
            </a:p>
          </p:txBody>
        </p:sp>
      </p:grpSp>
    </p:spTree>
    <p:extLst>
      <p:ext uri="{BB962C8B-B14F-4D97-AF65-F5344CB8AC3E}">
        <p14:creationId xmlns:p14="http://schemas.microsoft.com/office/powerpoint/2010/main" val="638773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0859072-725D-4CDC-8322-934DF68FD93A}"/>
              </a:ext>
            </a:extLst>
          </p:cNvPr>
          <p:cNvSpPr txBox="1">
            <a:spLocks noGrp="1"/>
          </p:cNvSpPr>
          <p:nvPr>
            <p:ph type="title" idx="4294967295"/>
          </p:nvPr>
        </p:nvSpPr>
        <p:spPr>
          <a:xfrm>
            <a:off x="1523999"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Effects of Simultaneous Changes in Demand and Supply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2118641" y="1496773"/>
            <a:ext cx="8429625" cy="163121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Postal Service is facing difficult challenges. Compensation for postal workers tends to increase most years due to cost-of-living increases. At the same time, increasingly more people are using email, text, and other digital message forms to communicate with friends and others. What does this suggest about the continued viability of the Postal Service?</a:t>
            </a:r>
          </a:p>
        </p:txBody>
      </p:sp>
      <p:pic>
        <p:nvPicPr>
          <p:cNvPr id="4098" name="Picture 2" descr="A photograph of a mailbox.">
            <a:extLst>
              <a:ext uri="{FF2B5EF4-FFF2-40B4-BE49-F238E27FC236}">
                <a16:creationId xmlns:a16="http://schemas.microsoft.com/office/drawing/2014/main" id="{96CA8DC5-3E65-4FBB-8DDF-28E246C116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7453" y="3639207"/>
            <a:ext cx="4572000"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7269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Effects of Simultaneous Changes in Demand and Supply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A7C5C140-CD3C-4AEE-A1B0-2C5465D909BA}"/>
              </a:ext>
            </a:extLst>
          </p:cNvPr>
          <p:cNvSpPr txBox="1"/>
          <p:nvPr/>
        </p:nvSpPr>
        <p:spPr>
          <a:xfrm>
            <a:off x="2118641" y="1496773"/>
            <a:ext cx="8429625" cy="163121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Higher labor compensation causes a leftward shift in the supply curve, a decrease in the equilibrium quantity, and an increase in the equilibrium price. (b) A change in tastes away from postal services causes a leftward shift in the demand curve, a decrease in the equilibrium quantity, and a decrease in the equilibrium price.</a:t>
            </a:r>
          </a:p>
        </p:txBody>
      </p:sp>
      <p:pic>
        <p:nvPicPr>
          <p:cNvPr id="5" name="Picture 4" descr="Two graphs representing the four-step approach in the context of demand for and supply of postal service. The graph on the left shows the four-step analysis of higher compensation for postal workers. A leftward shift in supply leads to a lower quantity and a higher price. The graph on the right shows the four-step analysis of a change in tastes away from postal services. A leftward shift in demand leads to a lower quantity and a lower price.">
            <a:extLst>
              <a:ext uri="{FF2B5EF4-FFF2-40B4-BE49-F238E27FC236}">
                <a16:creationId xmlns:a16="http://schemas.microsoft.com/office/drawing/2014/main" id="{5C078FD6-D48E-49D9-89F8-8DAFFC60E3D3}"/>
              </a:ext>
            </a:extLst>
          </p:cNvPr>
          <p:cNvPicPr>
            <a:picLocks noChangeAspect="1"/>
          </p:cNvPicPr>
          <p:nvPr/>
        </p:nvPicPr>
        <p:blipFill>
          <a:blip r:embed="rId3"/>
          <a:stretch>
            <a:fillRect/>
          </a:stretch>
        </p:blipFill>
        <p:spPr>
          <a:xfrm>
            <a:off x="2717555" y="3258178"/>
            <a:ext cx="6756890" cy="3278449"/>
          </a:xfrm>
          <a:prstGeom prst="rect">
            <a:avLst/>
          </a:prstGeom>
        </p:spPr>
      </p:pic>
    </p:spTree>
    <p:extLst>
      <p:ext uri="{BB962C8B-B14F-4D97-AF65-F5344CB8AC3E}">
        <p14:creationId xmlns:p14="http://schemas.microsoft.com/office/powerpoint/2010/main" val="3680708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C71F552-47B2-48AC-9CCB-4BD166627778}">
  <ds:schemaRefs>
    <ds:schemaRef ds:uri="http://schemas.microsoft.com/office/infopath/2007/PartnerControls"/>
    <ds:schemaRef ds:uri="06d9c582-05c2-476b-83d2-72ab8b1380b2"/>
    <ds:schemaRef ds:uri="http://purl.org/dc/elements/1.1/"/>
    <ds:schemaRef ds:uri="http://schemas.microsoft.com/office/2006/documentManagement/types"/>
    <ds:schemaRef ds:uri="http://purl.org/dc/terms/"/>
    <ds:schemaRef ds:uri="http://www.w3.org/XML/1998/namespace"/>
    <ds:schemaRef ds:uri="http://schemas.microsoft.com/office/2006/metadata/properties"/>
    <ds:schemaRef ds:uri="http://schemas.openxmlformats.org/package/2006/metadata/core-properties"/>
    <ds:schemaRef ds:uri="fdab59f7-c3a7-48e5-acd8-618ce834776e"/>
    <ds:schemaRef ds:uri="http://purl.org/dc/dcmitype/"/>
  </ds:schemaRefs>
</ds:datastoreItem>
</file>

<file path=customXml/itemProps2.xml><?xml version="1.0" encoding="utf-8"?>
<ds:datastoreItem xmlns:ds="http://schemas.openxmlformats.org/officeDocument/2006/customXml" ds:itemID="{587BBB8B-0419-42A6-B837-5A503197FA9D}">
  <ds:schemaRefs>
    <ds:schemaRef ds:uri="http://schemas.microsoft.com/sharepoint/v3/contenttype/forms"/>
  </ds:schemaRefs>
</ds:datastoreItem>
</file>

<file path=customXml/itemProps3.xml><?xml version="1.0" encoding="utf-8"?>
<ds:datastoreItem xmlns:ds="http://schemas.openxmlformats.org/officeDocument/2006/customXml" ds:itemID="{D19818A4-A568-4FDE-9FF5-983A8B3519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636</TotalTime>
  <Words>1208</Words>
  <Application>Microsoft Office PowerPoint</Application>
  <PresentationFormat>Widescreen</PresentationFormat>
  <Paragraphs>74</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Changes in Equilibrium Price and Quantity: The Four-Step Process</vt:lpstr>
      <vt:lpstr>Four-Step Process1</vt:lpstr>
      <vt:lpstr>On Your Own1</vt:lpstr>
      <vt:lpstr>On Your Own2</vt:lpstr>
      <vt:lpstr>Four-Step Process2</vt:lpstr>
      <vt:lpstr>Four-Step Process3</vt:lpstr>
      <vt:lpstr>The Interconnections and Speed of Adjustment in Real Markets</vt:lpstr>
      <vt:lpstr>Effects of Simultaneous Changes in Demand and Supply1</vt:lpstr>
      <vt:lpstr>Effects of Simultaneous Changes in Demand and Supply2</vt:lpstr>
      <vt:lpstr>Real-World Discussion</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60</cp:revision>
  <dcterms:created xsi:type="dcterms:W3CDTF">2017-06-16T13:06:21Z</dcterms:created>
  <dcterms:modified xsi:type="dcterms:W3CDTF">2026-02-03T17:34:43Z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