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56" r:id="rId6"/>
    <p:sldId id="367" r:id="rId7"/>
    <p:sldId id="289" r:id="rId8"/>
    <p:sldId id="291" r:id="rId9"/>
    <p:sldId id="307" r:id="rId10"/>
    <p:sldId id="292" r:id="rId11"/>
    <p:sldId id="293" r:id="rId12"/>
    <p:sldId id="296" r:id="rId13"/>
    <p:sldId id="308" r:id="rId14"/>
    <p:sldId id="309" r:id="rId15"/>
    <p:sldId id="299" r:id="rId16"/>
    <p:sldId id="300" r:id="rId17"/>
    <p:sldId id="301" r:id="rId18"/>
    <p:sldId id="302" r:id="rId19"/>
    <p:sldId id="365" r:id="rId20"/>
    <p:sldId id="366" r:id="rId21"/>
    <p:sldId id="303" r:id="rId22"/>
    <p:sldId id="304" r:id="rId23"/>
    <p:sldId id="305" r:id="rId24"/>
    <p:sldId id="364" r:id="rId25"/>
    <p:sldId id="3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7D2DA-08A0-4B3F-ABAC-983D91DDFCBD}" v="3" dt="2026-02-03T17:23:23.6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supply schedule </a:t>
            </a:r>
            <a:r>
              <a:rPr lang="en-US" sz="1200" kern="1200" dirty="0">
                <a:solidFill>
                  <a:schemeClr val="tx1"/>
                </a:solidFill>
                <a:effectLst/>
                <a:latin typeface="+mn-lt"/>
                <a:ea typeface="+mn-ea"/>
                <a:cs typeface="+mn-cs"/>
              </a:rPr>
              <a:t>is a table that shows the quantity supplied at a range of different prices.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5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graph this relationship, we have a </a:t>
            </a:r>
            <a:r>
              <a:rPr lang="en-US" sz="1200" b="1" kern="1200" dirty="0">
                <a:solidFill>
                  <a:schemeClr val="tx1"/>
                </a:solidFill>
                <a:effectLst/>
                <a:latin typeface="+mn-lt"/>
                <a:ea typeface="+mn-ea"/>
                <a:cs typeface="+mn-cs"/>
              </a:rPr>
              <a:t>supply curve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Supply” refers to the curve itself, while “quantity supplied” refers to a point on the curve. The upward slope of the supply curve illustrates the law of supply—that a higher price leads to a higher quantity supplied, and vice versa. Together, demand and supply determine the price and the quantity that will be bought and sold in a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2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put supply and demand together, we can see what price and quantity combination will correspond with the interests of both buyers and sellers. If you look at the table, you can see that the quantity demanded of buyers is equal to the quantity supplied of sellers at a price of $3.40. At this point, 600 million gallons of gasoline are bought and sold.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9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demand and supply curves intersect at a price of $3.40 and a quantity of 600. This is the </a:t>
            </a:r>
            <a:r>
              <a:rPr lang="en-US" sz="1200" b="1" kern="1200" dirty="0">
                <a:solidFill>
                  <a:schemeClr val="tx1"/>
                </a:solidFill>
                <a:effectLst/>
                <a:latin typeface="+mn-lt"/>
                <a:ea typeface="+mn-ea"/>
                <a:cs typeface="+mn-cs"/>
              </a:rPr>
              <a:t>equilibrium price and quantity</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any other price, the quantity demanded does not equal the quantity supplied, so the market is not in equilibrium at that price. The word </a:t>
            </a:r>
            <a:r>
              <a:rPr lang="en-US" sz="1200" i="1" kern="1200" dirty="0">
                <a:solidFill>
                  <a:schemeClr val="tx1"/>
                </a:solidFill>
                <a:effectLst/>
                <a:latin typeface="+mn-lt"/>
                <a:ea typeface="+mn-ea"/>
                <a:cs typeface="+mn-cs"/>
              </a:rPr>
              <a:t>equilibrium</a:t>
            </a:r>
            <a:r>
              <a:rPr lang="en-US" sz="1200" kern="1200" dirty="0">
                <a:solidFill>
                  <a:schemeClr val="tx1"/>
                </a:solidFill>
                <a:effectLst/>
                <a:latin typeface="+mn-lt"/>
                <a:ea typeface="+mn-ea"/>
                <a:cs typeface="+mn-cs"/>
              </a:rPr>
              <a:t> means “balance.” If a market is at its equilibrium price and quantity, it has no reason to move away from that point.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93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demand curve in the market for milk is described by the equation </a:t>
            </a:r>
            <a:r>
              <a:rPr lang="en-US" sz="1200" dirty="0" err="1">
                <a:solidFill>
                  <a:schemeClr val="bg1"/>
                </a:solidFill>
              </a:rPr>
              <a:t>Qd</a:t>
            </a:r>
            <a:r>
              <a:rPr lang="en-US" sz="1200" dirty="0">
                <a:solidFill>
                  <a:schemeClr val="bg1"/>
                </a:solidFill>
              </a:rPr>
              <a:t>=360−30P, and the supply curve is described by the equation Qs=168+18P, where P is the price and Q is the number of gallons. Calculate the equilibrium price in this market.</a:t>
            </a:r>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To calculate equilibrium price, set the supply and demand equations equal to one another and solve for P. The equilibrium price in the market for milk is 4 dollars.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25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for example, that the price of a gallon of gasoline was $3.80 per gallon. At this higher price, the quantity demanded drops from 600 to 500. This decline in quantity reflects how consumers react to the higher price by finding ways to use less gasoline. The quantity of gasoline supplied rises from the 600 to 680 as the higher price makes it more profitable for gasoline producers to expand their output. There is now a </a:t>
            </a:r>
            <a:r>
              <a:rPr lang="en-US" sz="1200" b="0" kern="1200" dirty="0">
                <a:solidFill>
                  <a:schemeClr val="tx1"/>
                </a:solidFill>
                <a:effectLst/>
                <a:latin typeface="+mn-lt"/>
                <a:ea typeface="+mn-ea"/>
                <a:cs typeface="+mn-cs"/>
              </a:rPr>
              <a:t>surplus</a:t>
            </a:r>
            <a:r>
              <a:rPr lang="en-US" sz="1200" kern="1200" dirty="0">
                <a:solidFill>
                  <a:schemeClr val="tx1"/>
                </a:solidFill>
                <a:effectLst/>
                <a:latin typeface="+mn-lt"/>
                <a:ea typeface="+mn-ea"/>
                <a:cs typeface="+mn-cs"/>
              </a:rPr>
              <a:t> of gasoline because the quantity supplied exceeds the quantity demanded.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suppose that the price is below equilibrium, at $3.20 per gallon. Now, the quantity demanded is greater than the quantity supplied, so there is a shortage, or excess demand. Consumers who cannot get the product at this price will bid up the price, and higher prices will in turn cause the quantity supplied to increase, again moving the market to equilibrium.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12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this adjustment takes place without government intervention, through the invisible hand of the marketplace.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63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A demand/supply schedule is a table that shows the quantity demanded/quantity supplied at different prices in the market.</a:t>
            </a:r>
          </a:p>
          <a:p>
            <a:pPr marL="0" indent="0">
              <a:buFont typeface="Arial" panose="020B0604020202020204" pitchFamily="34" charset="0"/>
              <a:buNone/>
            </a:pPr>
            <a:r>
              <a:rPr lang="en-US" sz="1200" dirty="0">
                <a:solidFill>
                  <a:schemeClr val="bg1"/>
                </a:solidFill>
              </a:rPr>
              <a:t>A demand/supply curve shows the relationship between quantity demanded/quantity supplied and price in a given market on a graph.</a:t>
            </a:r>
          </a:p>
          <a:p>
            <a:pPr marL="0" indent="0">
              <a:buFont typeface="Arial" panose="020B0604020202020204" pitchFamily="34" charset="0"/>
              <a:buNone/>
            </a:pPr>
            <a:r>
              <a:rPr lang="en-US" sz="1200" dirty="0">
                <a:solidFill>
                  <a:schemeClr val="bg1"/>
                </a:solidFill>
              </a:rPr>
              <a:t>The equilibrium price and equilibrium quantity occur where the supply and demand curves cross and quantity demanded equals quantity supplied.</a:t>
            </a:r>
          </a:p>
          <a:p>
            <a:pPr marL="0" indent="0">
              <a:buFont typeface="Arial" panose="020B0604020202020204" pitchFamily="34" charset="0"/>
              <a:buNone/>
            </a:pPr>
            <a:r>
              <a:rPr lang="en-US" sz="1200" dirty="0">
                <a:solidFill>
                  <a:schemeClr val="bg1"/>
                </a:solidFill>
              </a:rPr>
              <a:t>When quantity supplied exceeds quantity demanded, a surplus occurs, and when quantity demanded exceeds quantity supplied, a shortage occurs.</a:t>
            </a:r>
          </a:p>
          <a:p>
            <a:pPr marL="0" indent="0">
              <a:buFont typeface="Arial" panose="020B0604020202020204" pitchFamily="34" charset="0"/>
              <a:buNone/>
            </a:pPr>
            <a:r>
              <a:rPr lang="en-US" sz="1200" dirty="0">
                <a:solidFill>
                  <a:schemeClr val="bg1"/>
                </a:solidFill>
              </a:rPr>
              <a:t>Economic pressures, or the ‘invisible hand’, will push the price toward the equilibrium level when an economic imbalance occurs.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Adam Smith's invisible hand theory states that the market works as if guided by an invisible hand. </a:t>
            </a:r>
            <a:r>
              <a:rPr lang="en-US" sz="1200" kern="1200" dirty="0">
                <a:solidFill>
                  <a:schemeClr val="tx1"/>
                </a:solidFill>
                <a:effectLst/>
                <a:latin typeface="+mn-lt"/>
                <a:ea typeface="+mn-ea"/>
                <a:cs typeface="+mn-cs"/>
              </a:rPr>
              <a:t>In 1776, Adam Smith wrote that markets, if left alone, are the best and most efficient way of allocating scarce resources. A market is guided by two principles: prices and self-interest. Buyers and sellers, each pursuing their own self-interests, lead to the most efficient market outcome.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use the term </a:t>
            </a:r>
            <a:r>
              <a:rPr lang="en-US" sz="1200" b="1" kern="1200" dirty="0">
                <a:solidFill>
                  <a:schemeClr val="tx1"/>
                </a:solidFill>
                <a:effectLst/>
                <a:latin typeface="+mn-lt"/>
                <a:ea typeface="+mn-ea"/>
                <a:cs typeface="+mn-cs"/>
              </a:rPr>
              <a:t>demand </a:t>
            </a:r>
            <a:r>
              <a:rPr lang="en-US" sz="1200" kern="1200" dirty="0">
                <a:solidFill>
                  <a:schemeClr val="tx1"/>
                </a:solidFill>
                <a:effectLst/>
                <a:latin typeface="+mn-lt"/>
                <a:ea typeface="+mn-ea"/>
                <a:cs typeface="+mn-cs"/>
              </a:rPr>
              <a:t>to refer to the amount of some good or service that consumers are willing and able to purchase at each price. Demand is based on needs and wants and on your income, as well as other factors.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What a buyer pays for a unit of the specific good or service is called </a:t>
            </a:r>
            <a:r>
              <a:rPr lang="en-US" b="1" i="0" dirty="0">
                <a:solidFill>
                  <a:srgbClr val="4D4D4D"/>
                </a:solidFill>
                <a:effectLst/>
                <a:latin typeface="Times New Roman" panose="02020603050405020304" pitchFamily="18" charset="0"/>
              </a:rPr>
              <a:t>price</a:t>
            </a:r>
            <a:r>
              <a:rPr lang="en-US" b="0" i="0" dirty="0">
                <a:solidFill>
                  <a:srgbClr val="4D4D4D"/>
                </a:solidFill>
                <a:effectLst/>
                <a:latin typeface="Times New Roman" panose="02020603050405020304" pitchFamily="18" charset="0"/>
              </a:rPr>
              <a:t>. The total number of units that consumers are willing and able to purchase at a given price is called the </a:t>
            </a:r>
            <a:r>
              <a:rPr lang="en-US" b="1" i="0" dirty="0">
                <a:solidFill>
                  <a:srgbClr val="4D4D4D"/>
                </a:solidFill>
                <a:effectLst/>
                <a:latin typeface="Times New Roman" panose="02020603050405020304" pitchFamily="18" charset="0"/>
              </a:rPr>
              <a:t>quantity demanded</a:t>
            </a:r>
            <a:r>
              <a:rPr lang="en-US" b="0" i="0" dirty="0">
                <a:solidFill>
                  <a:srgbClr val="4D4D4D"/>
                </a:solidFill>
                <a:effectLst/>
                <a:latin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24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law of demand</a:t>
            </a:r>
            <a:r>
              <a:rPr lang="en-US" sz="1200" kern="1200" dirty="0">
                <a:solidFill>
                  <a:schemeClr val="tx1"/>
                </a:solidFill>
                <a:effectLst/>
                <a:latin typeface="+mn-lt"/>
                <a:ea typeface="+mn-ea"/>
                <a:cs typeface="+mn-cs"/>
              </a:rPr>
              <a:t> states that, all other things constant, an increase in the price of a good will decrease the quantity demanded. Likewise, a fall in the price of a good will increase the quantity demanded.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the market for gasoline. Economists call a table that shows the quantity demanded at each price a </a:t>
            </a:r>
            <a:r>
              <a:rPr lang="en-US" sz="1200" b="1" kern="1200" dirty="0">
                <a:solidFill>
                  <a:schemeClr val="tx1"/>
                </a:solidFill>
                <a:effectLst/>
                <a:latin typeface="+mn-lt"/>
                <a:ea typeface="+mn-ea"/>
                <a:cs typeface="+mn-cs"/>
              </a:rPr>
              <a:t>demand schedule</a:t>
            </a:r>
            <a:r>
              <a:rPr lang="en-US" sz="1200" kern="1200" dirty="0">
                <a:solidFill>
                  <a:schemeClr val="tx1"/>
                </a:solidFill>
                <a:effectLst/>
                <a:latin typeface="+mn-lt"/>
                <a:ea typeface="+mn-ea"/>
                <a:cs typeface="+mn-cs"/>
              </a:rPr>
              <a:t>. We are measuring price in dollars per gallon of gasoline and quantity demanded in millions of gallons over some time period, like a day or a year, and over some geographic area, like a city or a state. As price increases, quantity demanded decreases, and vice versa.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graph this relationship. The result is a </a:t>
            </a:r>
            <a:r>
              <a:rPr lang="en-US" sz="1200" b="1" kern="1200" dirty="0">
                <a:solidFill>
                  <a:schemeClr val="tx1"/>
                </a:solidFill>
                <a:effectLst/>
                <a:latin typeface="+mn-lt"/>
                <a:ea typeface="+mn-ea"/>
                <a:cs typeface="+mn-cs"/>
              </a:rPr>
              <a:t>demand curve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showing the relationship between price and quantity demanded. Demand curves are different for each product, steeper or flatter, linear or curved, but all demand curves show the inverse relationship between price and quantity demanded (the law of demand). Note that “demand” refers to the curve itself, while “quantity demanded” refers to a point on the curve.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45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economists talk about </a:t>
            </a:r>
            <a:r>
              <a:rPr lang="en-US" sz="1200" b="1" kern="1200" dirty="0">
                <a:solidFill>
                  <a:schemeClr val="tx1"/>
                </a:solidFill>
                <a:effectLst/>
                <a:latin typeface="+mn-lt"/>
                <a:ea typeface="+mn-ea"/>
                <a:cs typeface="+mn-cs"/>
              </a:rPr>
              <a:t>supply</a:t>
            </a:r>
            <a:r>
              <a:rPr lang="en-US" sz="1200" kern="1200" dirty="0">
                <a:solidFill>
                  <a:schemeClr val="tx1"/>
                </a:solidFill>
                <a:effectLst/>
                <a:latin typeface="+mn-lt"/>
                <a:ea typeface="+mn-ea"/>
                <a:cs typeface="+mn-cs"/>
              </a:rPr>
              <a:t>, they mean the amount of some good or service a producer is willing to supply at each price.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3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rise in price generally leads to an increase in the </a:t>
            </a:r>
            <a:r>
              <a:rPr lang="en-US" sz="1200" b="1" kern="1200" dirty="0">
                <a:solidFill>
                  <a:schemeClr val="tx1"/>
                </a:solidFill>
                <a:effectLst/>
                <a:latin typeface="+mn-lt"/>
                <a:ea typeface="+mn-ea"/>
                <a:cs typeface="+mn-cs"/>
              </a:rPr>
              <a:t>quantity supplied </a:t>
            </a:r>
            <a:r>
              <a:rPr lang="en-US" sz="1200" kern="1200" dirty="0">
                <a:solidFill>
                  <a:schemeClr val="tx1"/>
                </a:solidFill>
                <a:effectLst/>
                <a:latin typeface="+mn-lt"/>
                <a:ea typeface="+mn-ea"/>
                <a:cs typeface="+mn-cs"/>
              </a:rPr>
              <a:t>of that good or service, while a fall in price will decrease the quantity supplied. This is sometimes called the </a:t>
            </a:r>
            <a:r>
              <a:rPr lang="en-US" sz="1200" b="1" kern="1200" dirty="0">
                <a:solidFill>
                  <a:schemeClr val="tx1"/>
                </a:solidFill>
                <a:effectLst/>
                <a:latin typeface="+mn-lt"/>
                <a:ea typeface="+mn-ea"/>
                <a:cs typeface="+mn-cs"/>
              </a:rPr>
              <a:t>law of supply</a:t>
            </a:r>
            <a:r>
              <a:rPr lang="en-US" sz="1200" kern="1200" dirty="0">
                <a:solidFill>
                  <a:schemeClr val="tx1"/>
                </a:solidFill>
                <a:effectLst/>
                <a:latin typeface="+mn-lt"/>
                <a:ea typeface="+mn-ea"/>
                <a:cs typeface="+mn-cs"/>
              </a:rPr>
              <a:t>. When the price of gasoline rises, for example, it encourages profit-seeking firms to take action, such as opening more gas stations or keeping existing gas stations open for longer hours.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82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1795043"/>
            <a:ext cx="9265024"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Demand, Supply, and Equilibrium in Markets for Goods and Services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Law of 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law of supply states that as price increases, the quantity supplied rises, and as the price decreases, the quantity demanded falls.">
            <a:extLst>
              <a:ext uri="{FF2B5EF4-FFF2-40B4-BE49-F238E27FC236}">
                <a16:creationId xmlns:a16="http://schemas.microsoft.com/office/drawing/2014/main" id="{2655A179-891E-3AD0-D241-840EFA6F3B5D}"/>
              </a:ext>
            </a:extLst>
          </p:cNvPr>
          <p:cNvPicPr>
            <a:picLocks noChangeAspect="1"/>
          </p:cNvPicPr>
          <p:nvPr/>
        </p:nvPicPr>
        <p:blipFill>
          <a:blip r:embed="rId3"/>
          <a:stretch>
            <a:fillRect/>
          </a:stretch>
        </p:blipFill>
        <p:spPr>
          <a:xfrm>
            <a:off x="1966336" y="1829253"/>
            <a:ext cx="8259328" cy="3029373"/>
          </a:xfrm>
          <a:prstGeom prst="rect">
            <a:avLst/>
          </a:prstGeom>
        </p:spPr>
      </p:pic>
    </p:spTree>
    <p:extLst>
      <p:ext uri="{BB962C8B-B14F-4D97-AF65-F5344CB8AC3E}">
        <p14:creationId xmlns:p14="http://schemas.microsoft.com/office/powerpoint/2010/main" val="79069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Supply Schedule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supply schedule for price (per gallon) and quantity supplied (millions of gallons), which reads as follows: $3.00 results in 500 millions of gallons supplied, $3.20 results in 550 millions of gallons supplied, $3.40 results in 600 millions of gallons supplied, $3.60 results in 640 millions of gallons supplied, $3.80 results in 680 millions of gallons supplied, $4.00 results in 700 millions of gallons supplied, and $4.20 results in 720 millions of gallons supplied.">
            <a:extLst>
              <a:ext uri="{FF2B5EF4-FFF2-40B4-BE49-F238E27FC236}">
                <a16:creationId xmlns:a16="http://schemas.microsoft.com/office/drawing/2014/main" id="{3468A83E-98E4-F31C-0014-69356E27335D}"/>
              </a:ext>
            </a:extLst>
          </p:cNvPr>
          <p:cNvPicPr>
            <a:picLocks noChangeAspect="1"/>
          </p:cNvPicPr>
          <p:nvPr/>
        </p:nvPicPr>
        <p:blipFill>
          <a:blip r:embed="rId3"/>
          <a:stretch>
            <a:fillRect/>
          </a:stretch>
        </p:blipFill>
        <p:spPr>
          <a:xfrm>
            <a:off x="2495792" y="1701209"/>
            <a:ext cx="7200415" cy="3132924"/>
          </a:xfrm>
          <a:prstGeom prst="rect">
            <a:avLst/>
          </a:prstGeom>
        </p:spPr>
      </p:pic>
      <p:sp>
        <p:nvSpPr>
          <p:cNvPr id="7" name="TextBox 6">
            <a:extLst>
              <a:ext uri="{FF2B5EF4-FFF2-40B4-BE49-F238E27FC236}">
                <a16:creationId xmlns:a16="http://schemas.microsoft.com/office/drawing/2014/main" id="{E8ADD6DD-1527-478A-8E98-51E66CB45E9C}"/>
              </a:ext>
            </a:extLst>
          </p:cNvPr>
          <p:cNvSpPr txBox="1"/>
          <p:nvPr/>
        </p:nvSpPr>
        <p:spPr>
          <a:xfrm>
            <a:off x="2895647" y="5164507"/>
            <a:ext cx="6400706" cy="461665"/>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 price increases, quantity supplied increases.</a:t>
            </a:r>
          </a:p>
        </p:txBody>
      </p:sp>
    </p:spTree>
    <p:extLst>
      <p:ext uri="{BB962C8B-B14F-4D97-AF65-F5344CB8AC3E}">
        <p14:creationId xmlns:p14="http://schemas.microsoft.com/office/powerpoint/2010/main" val="115536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Supply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 supply curve shows the relationship between price and quantity supplied.&#10;&#10;The upward slope of the supply curve illustrates the law of supply—that a higher price leads to a higher quantity supplied, and vice versa.">
            <a:extLst>
              <a:ext uri="{FF2B5EF4-FFF2-40B4-BE49-F238E27FC236}">
                <a16:creationId xmlns:a16="http://schemas.microsoft.com/office/drawing/2014/main" id="{542D1FF3-8259-41AD-B4EA-43075212CEC8}"/>
              </a:ext>
            </a:extLst>
          </p:cNvPr>
          <p:cNvGrpSpPr/>
          <p:nvPr/>
        </p:nvGrpSpPr>
        <p:grpSpPr>
          <a:xfrm>
            <a:off x="1002892" y="1451034"/>
            <a:ext cx="3701843" cy="4822824"/>
            <a:chOff x="542921" y="1664821"/>
            <a:chExt cx="8492547" cy="947095"/>
          </a:xfrm>
          <a:solidFill>
            <a:srgbClr val="627981"/>
          </a:solidFill>
        </p:grpSpPr>
        <p:sp>
          <p:nvSpPr>
            <p:cNvPr id="8" name="Rectangle 7">
              <a:extLst>
                <a:ext uri="{FF2B5EF4-FFF2-40B4-BE49-F238E27FC236}">
                  <a16:creationId xmlns:a16="http://schemas.microsoft.com/office/drawing/2014/main" id="{025BC22C-38DE-4EE5-AB6D-1A925DBBEA0A}"/>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85AB603-D6AE-40F0-AAA9-73E0612F9F31}"/>
                </a:ext>
              </a:extLst>
            </p:cNvPr>
            <p:cNvSpPr txBox="1"/>
            <p:nvPr/>
          </p:nvSpPr>
          <p:spPr>
            <a:xfrm>
              <a:off x="760116" y="1750865"/>
              <a:ext cx="8058152" cy="782704"/>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300" b="1" i="0" u="none" strike="noStrike" kern="1200" cap="none" spc="0" normalizeH="0" baseline="0" noProof="0" dirty="0">
                  <a:ln>
                    <a:noFill/>
                  </a:ln>
                  <a:solidFill>
                    <a:prstClr val="white"/>
                  </a:solidFill>
                  <a:effectLst/>
                  <a:uLnTx/>
                  <a:uFillTx/>
                  <a:latin typeface="Calibri" panose="020F0502020204030204"/>
                  <a:ea typeface="+mn-ea"/>
                  <a:cs typeface="+mn-cs"/>
                </a:rPr>
                <a:t>supply curve </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shows the relationship between price and quantity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The upward slope of the supply curve illustrates the law of supply—that a higher price leads to a higher quantity supplied, and vice versa.</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The graph shows an upward-sloping supply curve that represents the law of supply, with quantity of gasoline in millions of gallons on the x-axis and price per gallon in dollars on the y-axis.">
            <a:extLst>
              <a:ext uri="{FF2B5EF4-FFF2-40B4-BE49-F238E27FC236}">
                <a16:creationId xmlns:a16="http://schemas.microsoft.com/office/drawing/2014/main" id="{FE43D2D5-215E-6164-D579-8996E28AB40D}"/>
              </a:ext>
            </a:extLst>
          </p:cNvPr>
          <p:cNvPicPr>
            <a:picLocks noChangeAspect="1"/>
          </p:cNvPicPr>
          <p:nvPr/>
        </p:nvPicPr>
        <p:blipFill>
          <a:blip r:embed="rId3"/>
          <a:stretch>
            <a:fillRect/>
          </a:stretch>
        </p:blipFill>
        <p:spPr>
          <a:xfrm>
            <a:off x="5053409" y="1983354"/>
            <a:ext cx="6312088" cy="3758184"/>
          </a:xfrm>
          <a:prstGeom prst="rect">
            <a:avLst/>
          </a:prstGeom>
        </p:spPr>
      </p:pic>
    </p:spTree>
    <p:extLst>
      <p:ext uri="{BB962C8B-B14F-4D97-AF65-F5344CB8AC3E}">
        <p14:creationId xmlns:p14="http://schemas.microsoft.com/office/powerpoint/2010/main" val="6377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table that combines the demand and supply schedules discussed previously. Arrows are added that highlight the row in the table that shows $3.40 price (per gallon), 600 quantity demanded (millions of gallons), and 600 quantity supplied (millions of gallons).">
            <a:extLst>
              <a:ext uri="{FF2B5EF4-FFF2-40B4-BE49-F238E27FC236}">
                <a16:creationId xmlns:a16="http://schemas.microsoft.com/office/drawing/2014/main" id="{4D6F8E18-CC47-03D9-1645-BB589959603F}"/>
              </a:ext>
            </a:extLst>
          </p:cNvPr>
          <p:cNvPicPr>
            <a:picLocks noChangeAspect="1"/>
          </p:cNvPicPr>
          <p:nvPr/>
        </p:nvPicPr>
        <p:blipFill>
          <a:blip r:embed="rId3"/>
          <a:stretch>
            <a:fillRect/>
          </a:stretch>
        </p:blipFill>
        <p:spPr>
          <a:xfrm>
            <a:off x="2181350" y="1477926"/>
            <a:ext cx="7829299" cy="3637234"/>
          </a:xfrm>
          <a:prstGeom prst="rect">
            <a:avLst/>
          </a:prstGeom>
        </p:spPr>
      </p:pic>
    </p:spTree>
    <p:extLst>
      <p:ext uri="{BB962C8B-B14F-4D97-AF65-F5344CB8AC3E}">
        <p14:creationId xmlns:p14="http://schemas.microsoft.com/office/powerpoint/2010/main" val="392005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graph shows the demand and supply for gasoline where the two curves intersect at the point of equilibrium.">
            <a:extLst>
              <a:ext uri="{FF2B5EF4-FFF2-40B4-BE49-F238E27FC236}">
                <a16:creationId xmlns:a16="http://schemas.microsoft.com/office/drawing/2014/main" id="{1F134162-7665-A929-2208-8CA055395099}"/>
              </a:ext>
            </a:extLst>
          </p:cNvPr>
          <p:cNvPicPr>
            <a:picLocks noChangeAspect="1"/>
          </p:cNvPicPr>
          <p:nvPr/>
        </p:nvPicPr>
        <p:blipFill>
          <a:blip r:embed="rId3"/>
          <a:stretch>
            <a:fillRect/>
          </a:stretch>
        </p:blipFill>
        <p:spPr>
          <a:xfrm>
            <a:off x="3230207" y="1433414"/>
            <a:ext cx="5672592" cy="3872352"/>
          </a:xfrm>
          <a:prstGeom prst="rect">
            <a:avLst/>
          </a:prstGeom>
        </p:spPr>
      </p:pic>
      <p:cxnSp>
        <p:nvCxnSpPr>
          <p:cNvPr id="7" name="Straight Arrow Connector 6" descr="An arrow indicating the equilibrium price and quantity, which is where the demand curve and the supply curve intersect.">
            <a:extLst>
              <a:ext uri="{FF2B5EF4-FFF2-40B4-BE49-F238E27FC236}">
                <a16:creationId xmlns:a16="http://schemas.microsoft.com/office/drawing/2014/main" id="{9E9C5E1A-9F08-4DD4-92DE-676422C66E77}"/>
              </a:ext>
            </a:extLst>
          </p:cNvPr>
          <p:cNvCxnSpPr>
            <a:cxnSpLocks/>
          </p:cNvCxnSpPr>
          <p:nvPr/>
        </p:nvCxnSpPr>
        <p:spPr>
          <a:xfrm>
            <a:off x="5166394" y="3315006"/>
            <a:ext cx="90010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AE81C-17E8-4961-BB8F-3283F8E0B9A5}"/>
              </a:ext>
            </a:extLst>
          </p:cNvPr>
          <p:cNvSpPr txBox="1"/>
          <p:nvPr/>
        </p:nvSpPr>
        <p:spPr>
          <a:xfrm>
            <a:off x="2895647" y="5489258"/>
            <a:ext cx="6400706" cy="830997"/>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equilibrium price and quantity</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occurs at the point where the demand and supply curves cross.</a:t>
            </a:r>
          </a:p>
        </p:txBody>
      </p:sp>
    </p:spTree>
    <p:extLst>
      <p:ext uri="{BB962C8B-B14F-4D97-AF65-F5344CB8AC3E}">
        <p14:creationId xmlns:p14="http://schemas.microsoft.com/office/powerpoint/2010/main" val="414356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demand curve in the market for milk is described by the equation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Q</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25000" noProof="0" dirty="0">
                <a:ln>
                  <a:noFill/>
                </a:ln>
                <a:solidFill>
                  <a:prstClr val="white"/>
                </a:solidFill>
                <a:effectLst/>
                <a:uLnTx/>
                <a:uFillTx/>
                <a:latin typeface="Calibri" panose="020F0502020204030204"/>
                <a:ea typeface="+mn-ea"/>
                <a:cs typeface="+mn-cs"/>
              </a:rPr>
              <a:t>d</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 360 − 30</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and the supply curve is described by the equation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Q</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25000" noProof="0" dirty="0">
                <a:ln>
                  <a:noFill/>
                </a:ln>
                <a:solidFill>
                  <a:prstClr val="white"/>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 168 + 18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where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is the price in dollars and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Q</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is the number of gallons of milk.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Calculate the equilibrium price in this market.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 uri="{C183D7F6-B498-43B3-948B-1728B52AA6E4}">
                <adec:decorative xmlns:adec="http://schemas.microsoft.com/office/drawing/2017/decorative" val="1"/>
              </a:ext>
            </a:extLst>
          </p:cNvPr>
          <p:cNvSpPr txBox="1"/>
          <p:nvPr/>
        </p:nvSpPr>
        <p:spPr>
          <a:xfrm>
            <a:off x="1459469" y="1341780"/>
            <a:ext cx="9273061" cy="4708981"/>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To calculate equilibrium price, set the supply and demand equations equal to one another and solve for </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360 − 30</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168 + 18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360 = 168 + 48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192 = 48</a:t>
            </a: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P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Tree>
    <p:extLst>
      <p:ext uri="{BB962C8B-B14F-4D97-AF65-F5344CB8AC3E}">
        <p14:creationId xmlns:p14="http://schemas.microsoft.com/office/powerpoint/2010/main" val="33585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The graph shows the demand and supply for gasoline where the two curves intersect at the point of equilibrium. An arrow indicates an above-equilibrium price (or surplus) at $3.80 with 500 millions of gallons in demand and 680 millions of gallons in supply.">
            <a:extLst>
              <a:ext uri="{FF2B5EF4-FFF2-40B4-BE49-F238E27FC236}">
                <a16:creationId xmlns:a16="http://schemas.microsoft.com/office/drawing/2014/main" id="{1E46DDAF-99D6-F8CC-69BA-9FC0F5690B2E}"/>
              </a:ext>
            </a:extLst>
          </p:cNvPr>
          <p:cNvPicPr>
            <a:picLocks noChangeAspect="1"/>
          </p:cNvPicPr>
          <p:nvPr/>
        </p:nvPicPr>
        <p:blipFill>
          <a:blip r:embed="rId3"/>
          <a:stretch>
            <a:fillRect/>
          </a:stretch>
        </p:blipFill>
        <p:spPr>
          <a:xfrm>
            <a:off x="2899916" y="1383374"/>
            <a:ext cx="6392167" cy="4877481"/>
          </a:xfrm>
          <a:prstGeom prst="rect">
            <a:avLst/>
          </a:prstGeom>
        </p:spPr>
      </p:pic>
    </p:spTree>
    <p:extLst>
      <p:ext uri="{BB962C8B-B14F-4D97-AF65-F5344CB8AC3E}">
        <p14:creationId xmlns:p14="http://schemas.microsoft.com/office/powerpoint/2010/main" val="72803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and Supply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4</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The graph shows the demand and supply for gasoline where the two curves intersect at the point of equilibrium. An arrow indicates a below-equilibrium price (or shortage) at $3.20 with 550 millions of gallons in supply and 700 millions of gallons in demand.">
            <a:extLst>
              <a:ext uri="{FF2B5EF4-FFF2-40B4-BE49-F238E27FC236}">
                <a16:creationId xmlns:a16="http://schemas.microsoft.com/office/drawing/2014/main" id="{F97928FB-CBED-5E9E-6CC3-8F057CEA8048}"/>
              </a:ext>
            </a:extLst>
          </p:cNvPr>
          <p:cNvPicPr>
            <a:picLocks noChangeAspect="1"/>
          </p:cNvPicPr>
          <p:nvPr/>
        </p:nvPicPr>
        <p:blipFill>
          <a:blip r:embed="rId3"/>
          <a:stretch>
            <a:fillRect/>
          </a:stretch>
        </p:blipFill>
        <p:spPr>
          <a:xfrm>
            <a:off x="2818942" y="1302598"/>
            <a:ext cx="6554115" cy="4763165"/>
          </a:xfrm>
          <a:prstGeom prst="rect">
            <a:avLst/>
          </a:prstGeom>
        </p:spPr>
      </p:pic>
    </p:spTree>
    <p:extLst>
      <p:ext uri="{BB962C8B-B14F-4D97-AF65-F5344CB8AC3E}">
        <p14:creationId xmlns:p14="http://schemas.microsoft.com/office/powerpoint/2010/main" val="210917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Invisible Hand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Portrait of Adam Smith">
            <a:extLst>
              <a:ext uri="{FF2B5EF4-FFF2-40B4-BE49-F238E27FC236}">
                <a16:creationId xmlns:a16="http://schemas.microsoft.com/office/drawing/2014/main" id="{DEA7D6B0-EB82-4C5F-8372-3769FC36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8" y="1664142"/>
            <a:ext cx="2365273" cy="3529715"/>
          </a:xfrm>
          <a:prstGeom prst="rect">
            <a:avLst/>
          </a:prstGeom>
        </p:spPr>
      </p:pic>
      <p:sp>
        <p:nvSpPr>
          <p:cNvPr id="2" name="Rectangle 1">
            <a:extLst>
              <a:ext uri="{FF2B5EF4-FFF2-40B4-BE49-F238E27FC236}">
                <a16:creationId xmlns:a16="http://schemas.microsoft.com/office/drawing/2014/main" id="{5669663D-A84F-4D6E-82A7-C1FC74C6F23F}"/>
              </a:ext>
            </a:extLst>
          </p:cNvPr>
          <p:cNvSpPr/>
          <p:nvPr/>
        </p:nvSpPr>
        <p:spPr>
          <a:xfrm>
            <a:off x="4815970" y="2890390"/>
            <a:ext cx="4888468" cy="1077218"/>
          </a:xfrm>
          <a:prstGeom prst="rect">
            <a:avLst/>
          </a:prstGeom>
          <a:solidFill>
            <a:srgbClr val="5A7E83"/>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Invisible Hand takes the market back to equilibrium!</a:t>
            </a:r>
          </a:p>
        </p:txBody>
      </p:sp>
    </p:spTree>
    <p:extLst>
      <p:ext uri="{BB962C8B-B14F-4D97-AF65-F5344CB8AC3E}">
        <p14:creationId xmlns:p14="http://schemas.microsoft.com/office/powerpoint/2010/main" val="19845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playing football">
            <a:extLst>
              <a:ext uri="{FF2B5EF4-FFF2-40B4-BE49-F238E27FC236}">
                <a16:creationId xmlns:a16="http://schemas.microsoft.com/office/drawing/2014/main" id="{105D66D6-7DAD-43BC-B900-994A913C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24" y="1383374"/>
            <a:ext cx="5190942" cy="3460628"/>
          </a:xfrm>
          <a:prstGeom prst="rect">
            <a:avLst/>
          </a:prstGeom>
        </p:spPr>
      </p:pic>
      <p:sp>
        <p:nvSpPr>
          <p:cNvPr id="19" name="TextBox 18">
            <a:extLst>
              <a:ext uri="{FF2B5EF4-FFF2-40B4-BE49-F238E27FC236}">
                <a16:creationId xmlns:a16="http://schemas.microsoft.com/office/drawing/2014/main" id="{3BA1613B-4FD4-4AE6-8FFB-1A1AD1551B09}"/>
              </a:ext>
            </a:extLst>
          </p:cNvPr>
          <p:cNvSpPr txBox="1"/>
          <p:nvPr/>
        </p:nvSpPr>
        <p:spPr>
          <a:xfrm>
            <a:off x="2096771" y="5058372"/>
            <a:ext cx="7998448" cy="1323439"/>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demand/supply schedule is a table that shows the quantity demanded/quantity supplied at different prices in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demand/supply curve shows the relationship between quantity demanded/quantity supplied and price in a given market on a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equilibrium price and equilibrium quantity occur where the supply and demand curves cross and quantity demanded equals quantity supplied.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quantity supplied exceeds quantity demanded, a surplus occurs, and when quantity demanded exceeds quantity supplied, a shortage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pressures, or the "invisible hand," will push the price toward the equilibrium level when an economic imbalance occurs.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97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1571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Invisible Hand</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Adam Smith's invisible hand theory states that the market works as if guided by an invisible hand.">
            <a:extLst>
              <a:ext uri="{FF2B5EF4-FFF2-40B4-BE49-F238E27FC236}">
                <a16:creationId xmlns:a16="http://schemas.microsoft.com/office/drawing/2014/main" id="{C94F5CA7-3597-4CB7-92E8-98D7412A8853}"/>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95875B3-6F14-4D0A-8FFF-160ECE5FD0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B11331E-2221-404D-9829-CA635C33047C}"/>
                </a:ext>
              </a:extLst>
            </p:cNvPr>
            <p:cNvSpPr txBox="1"/>
            <p:nvPr/>
          </p:nvSpPr>
          <p:spPr>
            <a:xfrm>
              <a:off x="542923" y="179775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Adam Smith's invisible hand theory states that the market works as if guided by an invisible hand.</a:t>
              </a:r>
            </a:p>
          </p:txBody>
        </p:sp>
      </p:grpSp>
      <p:grpSp>
        <p:nvGrpSpPr>
          <p:cNvPr id="33" name="Group 32" descr="Smith wrote that markets, if left alone, are the best and most efficient way of allocating scarce resources.">
            <a:extLst>
              <a:ext uri="{FF2B5EF4-FFF2-40B4-BE49-F238E27FC236}">
                <a16:creationId xmlns:a16="http://schemas.microsoft.com/office/drawing/2014/main" id="{5C27F44D-6BA5-4062-92F8-1EB209A04A0F}"/>
              </a:ext>
            </a:extLst>
          </p:cNvPr>
          <p:cNvGrpSpPr/>
          <p:nvPr/>
        </p:nvGrpSpPr>
        <p:grpSpPr>
          <a:xfrm>
            <a:off x="2066922" y="25702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89B09514-9C58-45A3-B0A2-08F08E450B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7BD7FE2A-F514-4CC3-A5BB-B14443BF42DE}"/>
                </a:ext>
              </a:extLst>
            </p:cNvPr>
            <p:cNvSpPr txBox="1"/>
            <p:nvPr/>
          </p:nvSpPr>
          <p:spPr>
            <a:xfrm>
              <a:off x="542923" y="179775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Smith wrote that markets, if left alone, are the best and most efficient way of allocating scarce resources.</a:t>
              </a:r>
            </a:p>
          </p:txBody>
        </p:sp>
      </p:grpSp>
      <p:grpSp>
        <p:nvGrpSpPr>
          <p:cNvPr id="13" name="Group 12" descr="The interaction of buyers and sellers in a market, each pursuing their own self-interest, leads to the most efficient market outcome.">
            <a:extLst>
              <a:ext uri="{FF2B5EF4-FFF2-40B4-BE49-F238E27FC236}">
                <a16:creationId xmlns:a16="http://schemas.microsoft.com/office/drawing/2014/main" id="{B9645CCB-E367-4EE4-BA7B-E42CF913D799}"/>
              </a:ext>
            </a:extLst>
          </p:cNvPr>
          <p:cNvGrpSpPr/>
          <p:nvPr/>
        </p:nvGrpSpPr>
        <p:grpSpPr>
          <a:xfrm>
            <a:off x="2066922" y="35596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2E452AD-8373-476D-9981-B5DD12893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15FC5E3-A1E4-4FE7-8852-39FBF76E8632}"/>
                </a:ext>
              </a:extLst>
            </p:cNvPr>
            <p:cNvSpPr txBox="1"/>
            <p:nvPr/>
          </p:nvSpPr>
          <p:spPr>
            <a:xfrm>
              <a:off x="542923" y="1797758"/>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interaction of buyers and sellers in a market, each pursuing their own self-interest, leads to the most efficient market outcome.</a:t>
              </a:r>
            </a:p>
          </p:txBody>
        </p:sp>
      </p:grpSp>
      <p:pic>
        <p:nvPicPr>
          <p:cNvPr id="6" name="Picture 5" descr="Portrait of Adam Smith">
            <a:extLst>
              <a:ext uri="{FF2B5EF4-FFF2-40B4-BE49-F238E27FC236}">
                <a16:creationId xmlns:a16="http://schemas.microsoft.com/office/drawing/2014/main" id="{9621B856-4684-4F03-8B5D-F14325327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090" y="4429331"/>
            <a:ext cx="1547234" cy="2308951"/>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Demand is the amount of a good or service that consumers wish to purchase at each price.">
            <a:extLst>
              <a:ext uri="{FF2B5EF4-FFF2-40B4-BE49-F238E27FC236}">
                <a16:creationId xmlns:a16="http://schemas.microsoft.com/office/drawing/2014/main" id="{A05B3A9D-A752-4776-DC9C-57306D0A6C51}"/>
              </a:ext>
            </a:extLst>
          </p:cNvPr>
          <p:cNvPicPr>
            <a:picLocks noChangeAspect="1"/>
          </p:cNvPicPr>
          <p:nvPr/>
        </p:nvPicPr>
        <p:blipFill>
          <a:blip r:embed="rId3"/>
          <a:stretch>
            <a:fillRect/>
          </a:stretch>
        </p:blipFill>
        <p:spPr>
          <a:xfrm>
            <a:off x="2324583" y="1721188"/>
            <a:ext cx="7542833" cy="3415623"/>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Quantity Demanded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Quantity demanded is the number of units a consumer is willing to buy at a specific price.">
            <a:extLst>
              <a:ext uri="{FF2B5EF4-FFF2-40B4-BE49-F238E27FC236}">
                <a16:creationId xmlns:a16="http://schemas.microsoft.com/office/drawing/2014/main" id="{B64B4FE0-B9C3-B325-9F74-D9AE3B78AB33}"/>
              </a:ext>
            </a:extLst>
          </p:cNvPr>
          <p:cNvPicPr>
            <a:picLocks noChangeAspect="1"/>
          </p:cNvPicPr>
          <p:nvPr/>
        </p:nvPicPr>
        <p:blipFill>
          <a:blip r:embed="rId3"/>
          <a:stretch>
            <a:fillRect/>
          </a:stretch>
        </p:blipFill>
        <p:spPr>
          <a:xfrm>
            <a:off x="2434266" y="1574759"/>
            <a:ext cx="7323467" cy="3539499"/>
          </a:xfrm>
          <a:prstGeom prst="rect">
            <a:avLst/>
          </a:prstGeom>
        </p:spPr>
      </p:pic>
    </p:spTree>
    <p:extLst>
      <p:ext uri="{BB962C8B-B14F-4D97-AF65-F5344CB8AC3E}">
        <p14:creationId xmlns:p14="http://schemas.microsoft.com/office/powerpoint/2010/main" val="364370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Law of Demand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law of demand says that as price increases, the quantity demanded falls, and as price decreases, the quantity demanded rises.">
            <a:extLst>
              <a:ext uri="{FF2B5EF4-FFF2-40B4-BE49-F238E27FC236}">
                <a16:creationId xmlns:a16="http://schemas.microsoft.com/office/drawing/2014/main" id="{A46BE689-773E-36D6-83A4-6B820C6D62AD}"/>
              </a:ext>
            </a:extLst>
          </p:cNvPr>
          <p:cNvPicPr>
            <a:picLocks noChangeAspect="1"/>
          </p:cNvPicPr>
          <p:nvPr/>
        </p:nvPicPr>
        <p:blipFill>
          <a:blip r:embed="rId3"/>
          <a:stretch>
            <a:fillRect/>
          </a:stretch>
        </p:blipFill>
        <p:spPr>
          <a:xfrm>
            <a:off x="2090178" y="1804761"/>
            <a:ext cx="8011643" cy="3248478"/>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Schedule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demand schedule depicting the price (per gallon) and the quantity demanded (millions of gallons). It reads as follows: $3.00 results in 800 millions of gallons demanded, $3.20 results in 700 millions of gallons demanded, $3.40 results in 600 millions of gallons demanded, $3.60 results in 550 millions of gallons demanded, $3.80 results in 500 millions of gallons demanded, $4.00 results in 460 millions of gallons demanded, and $4.20 results in 420 millions of gallons demanded.">
            <a:extLst>
              <a:ext uri="{FF2B5EF4-FFF2-40B4-BE49-F238E27FC236}">
                <a16:creationId xmlns:a16="http://schemas.microsoft.com/office/drawing/2014/main" id="{EC504F1C-9159-42FF-FB30-767AA5EB016E}"/>
              </a:ext>
            </a:extLst>
          </p:cNvPr>
          <p:cNvPicPr>
            <a:picLocks noChangeAspect="1"/>
          </p:cNvPicPr>
          <p:nvPr/>
        </p:nvPicPr>
        <p:blipFill>
          <a:blip r:embed="rId3"/>
          <a:stretch>
            <a:fillRect/>
          </a:stretch>
        </p:blipFill>
        <p:spPr>
          <a:xfrm>
            <a:off x="2590641" y="1659544"/>
            <a:ext cx="7010718" cy="3040046"/>
          </a:xfrm>
          <a:prstGeom prst="rect">
            <a:avLst/>
          </a:prstGeom>
        </p:spPr>
      </p:pic>
      <p:sp>
        <p:nvSpPr>
          <p:cNvPr id="6" name="TextBox 5">
            <a:extLst>
              <a:ext uri="{FF2B5EF4-FFF2-40B4-BE49-F238E27FC236}">
                <a16:creationId xmlns:a16="http://schemas.microsoft.com/office/drawing/2014/main" id="{53EF4F2A-7B74-4779-BCC3-1B4683399E3C}"/>
              </a:ext>
            </a:extLst>
          </p:cNvPr>
          <p:cNvSpPr txBox="1"/>
          <p:nvPr/>
        </p:nvSpPr>
        <p:spPr>
          <a:xfrm>
            <a:off x="2895647" y="5198456"/>
            <a:ext cx="6400706" cy="461665"/>
          </a:xfrm>
          <a:prstGeom prst="rect">
            <a:avLst/>
          </a:prstGeom>
          <a:solidFill>
            <a:srgbClr val="5A7E8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As price increases, quantity demanded decreases.</a:t>
            </a:r>
          </a:p>
        </p:txBody>
      </p:sp>
    </p:spTree>
    <p:extLst>
      <p:ext uri="{BB962C8B-B14F-4D97-AF65-F5344CB8AC3E}">
        <p14:creationId xmlns:p14="http://schemas.microsoft.com/office/powerpoint/2010/main" val="426401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Demand Curve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A demand curve shows the relationship between price and quantity demanded.&#10;&#10;Demand curves differ in shape but always show the inverse relationship between price and quantity demanded.">
            <a:extLst>
              <a:ext uri="{FF2B5EF4-FFF2-40B4-BE49-F238E27FC236}">
                <a16:creationId xmlns:a16="http://schemas.microsoft.com/office/drawing/2014/main" id="{0D8AD92D-D8B1-495F-BBE0-DA10BCFC156A}"/>
              </a:ext>
            </a:extLst>
          </p:cNvPr>
          <p:cNvGrpSpPr/>
          <p:nvPr/>
        </p:nvGrpSpPr>
        <p:grpSpPr>
          <a:xfrm>
            <a:off x="865240" y="1432539"/>
            <a:ext cx="3701843" cy="4822824"/>
            <a:chOff x="542921" y="1664821"/>
            <a:chExt cx="8492547" cy="947095"/>
          </a:xfrm>
          <a:solidFill>
            <a:srgbClr val="627981"/>
          </a:solidFill>
        </p:grpSpPr>
        <p:sp>
          <p:nvSpPr>
            <p:cNvPr id="13" name="Rectangle 12">
              <a:extLst>
                <a:ext uri="{FF2B5EF4-FFF2-40B4-BE49-F238E27FC236}">
                  <a16:creationId xmlns:a16="http://schemas.microsoft.com/office/drawing/2014/main" id="{5805CEA9-D227-465C-B4FA-D466FB760231}"/>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58B6F67-C2C7-4827-8D8D-4E6AB48CC826}"/>
                </a:ext>
              </a:extLst>
            </p:cNvPr>
            <p:cNvSpPr txBox="1"/>
            <p:nvPr/>
          </p:nvSpPr>
          <p:spPr>
            <a:xfrm>
              <a:off x="760116" y="1750865"/>
              <a:ext cx="8058152" cy="77363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A </a:t>
              </a:r>
              <a:r>
                <a:rPr kumimoji="0" lang="en-US" sz="2300" b="1" i="0" u="none" strike="noStrike" kern="1200" cap="none" spc="0" normalizeH="0" baseline="0" noProof="0" dirty="0">
                  <a:ln>
                    <a:noFill/>
                  </a:ln>
                  <a:solidFill>
                    <a:prstClr val="white"/>
                  </a:solidFill>
                  <a:effectLst/>
                  <a:uLnTx/>
                  <a:uFillTx/>
                  <a:latin typeface="Calibri" panose="020F0502020204030204"/>
                  <a:ea typeface="+mn-ea"/>
                  <a:cs typeface="+mn-cs"/>
                </a:rPr>
                <a:t>demand curve </a:t>
              </a: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shows the relationship between price and quantity demanded.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uLnTx/>
                  <a:uFillTx/>
                  <a:latin typeface="Calibri" panose="020F0502020204030204"/>
                  <a:ea typeface="+mn-ea"/>
                  <a:cs typeface="+mn-cs"/>
                </a:rPr>
                <a:t>Demand curves differ in shape but always show the inverse relationship between price and quantity demanded.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The graph shows a downward-sloping demand curve that represents the law of demand, with quantity of gasoline in millions of gallons on the x-axis and price per gallon in dollars on the y-axis.">
            <a:extLst>
              <a:ext uri="{FF2B5EF4-FFF2-40B4-BE49-F238E27FC236}">
                <a16:creationId xmlns:a16="http://schemas.microsoft.com/office/drawing/2014/main" id="{FB609646-CDA8-1DE4-AE81-9681F6160D16}"/>
              </a:ext>
            </a:extLst>
          </p:cNvPr>
          <p:cNvPicPr>
            <a:picLocks noChangeAspect="1"/>
          </p:cNvPicPr>
          <p:nvPr/>
        </p:nvPicPr>
        <p:blipFill>
          <a:blip r:embed="rId3"/>
          <a:stretch>
            <a:fillRect/>
          </a:stretch>
        </p:blipFill>
        <p:spPr>
          <a:xfrm>
            <a:off x="4909185" y="1960042"/>
            <a:ext cx="6781302" cy="3760846"/>
          </a:xfrm>
          <a:prstGeom prst="rect">
            <a:avLst/>
          </a:prstGeom>
        </p:spPr>
      </p:pic>
    </p:spTree>
    <p:extLst>
      <p:ext uri="{BB962C8B-B14F-4D97-AF65-F5344CB8AC3E}">
        <p14:creationId xmlns:p14="http://schemas.microsoft.com/office/powerpoint/2010/main" val="18845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Supply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Supply is the amount of a good or service that producers wish to sell at any possible price.">
            <a:extLst>
              <a:ext uri="{FF2B5EF4-FFF2-40B4-BE49-F238E27FC236}">
                <a16:creationId xmlns:a16="http://schemas.microsoft.com/office/drawing/2014/main" id="{3643E5E4-62DC-31AF-AA52-997EBB8C73DE}"/>
              </a:ext>
            </a:extLst>
          </p:cNvPr>
          <p:cNvPicPr>
            <a:picLocks noChangeAspect="1"/>
          </p:cNvPicPr>
          <p:nvPr/>
        </p:nvPicPr>
        <p:blipFill>
          <a:blip r:embed="rId3"/>
          <a:stretch>
            <a:fillRect/>
          </a:stretch>
        </p:blipFill>
        <p:spPr>
          <a:xfrm>
            <a:off x="2525486" y="1860698"/>
            <a:ext cx="7141027" cy="2982961"/>
          </a:xfrm>
          <a:prstGeom prst="rect">
            <a:avLst/>
          </a:prstGeom>
        </p:spPr>
      </p:pic>
    </p:spTree>
    <p:extLst>
      <p:ext uri="{BB962C8B-B14F-4D97-AF65-F5344CB8AC3E}">
        <p14:creationId xmlns:p14="http://schemas.microsoft.com/office/powerpoint/2010/main" val="31553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58B121-F99E-4071-90E8-67503AE3972E}">
  <ds:schemaRefs>
    <ds:schemaRef ds:uri="http://schemas.microsoft.com/sharepoint/v3/contenttype/forms"/>
  </ds:schemaRefs>
</ds:datastoreItem>
</file>

<file path=customXml/itemProps2.xml><?xml version="1.0" encoding="utf-8"?>
<ds:datastoreItem xmlns:ds="http://schemas.openxmlformats.org/officeDocument/2006/customXml" ds:itemID="{F679B2E4-CE82-4B21-B7A1-A926F4FF13BD}">
  <ds:schemaRefs>
    <ds:schemaRef ds:uri="http://schemas.openxmlformats.org/package/2006/metadata/core-propertie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fdab59f7-c3a7-48e5-acd8-618ce834776e"/>
    <ds:schemaRef ds:uri="06d9c582-05c2-476b-83d2-72ab8b1380b2"/>
    <ds:schemaRef ds:uri="http://www.w3.org/XML/1998/namespace"/>
  </ds:schemaRefs>
</ds:datastoreItem>
</file>

<file path=customXml/itemProps3.xml><?xml version="1.0" encoding="utf-8"?>
<ds:datastoreItem xmlns:ds="http://schemas.openxmlformats.org/officeDocument/2006/customXml" ds:itemID="{554C7B9A-635D-4857-95D6-316794949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861</TotalTime>
  <Words>1676</Words>
  <Application>Microsoft Office PowerPoint</Application>
  <PresentationFormat>Widescreen</PresentationFormat>
  <Paragraphs>113</Paragraphs>
  <Slides>21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Century Gothic</vt:lpstr>
      <vt:lpstr>Times New Roman</vt:lpstr>
      <vt:lpstr>Office Theme</vt:lpstr>
      <vt:lpstr>1_Office Theme</vt:lpstr>
      <vt:lpstr>Demand, Supply, and Equilibrium in Markets for Goods and Services</vt:lpstr>
      <vt:lpstr>Real-World Discussion</vt:lpstr>
      <vt:lpstr>The Invisible Hand1</vt:lpstr>
      <vt:lpstr>Demand</vt:lpstr>
      <vt:lpstr>Quantity Demanded</vt:lpstr>
      <vt:lpstr>Law of Demand</vt:lpstr>
      <vt:lpstr>Demand Schedule</vt:lpstr>
      <vt:lpstr>Demand Curve</vt:lpstr>
      <vt:lpstr>Supply</vt:lpstr>
      <vt:lpstr>Law of Supply</vt:lpstr>
      <vt:lpstr>Supply Schedule</vt:lpstr>
      <vt:lpstr>Supply Curve</vt:lpstr>
      <vt:lpstr>Demand and Supply1</vt:lpstr>
      <vt:lpstr>Demand and Supply2</vt:lpstr>
      <vt:lpstr>On Your Own1</vt:lpstr>
      <vt:lpstr>On Your Own2</vt:lpstr>
      <vt:lpstr>Demand and Supply3</vt:lpstr>
      <vt:lpstr>Demand and Supply4</vt:lpstr>
      <vt:lpstr>The Invisible Hand2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57</cp:revision>
  <dcterms:created xsi:type="dcterms:W3CDTF">2017-06-16T13:06:21Z</dcterms:created>
  <dcterms:modified xsi:type="dcterms:W3CDTF">2026-02-03T17:23:24Z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