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9B4285-AF6C-4811-A495-D349F8D89FF5}" v="3" dt="2026-02-03T17:11:29.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08T20:50:19.861" v="28" actId="962"/>
      <pc:docMkLst>
        <pc:docMk/>
      </pc:docMkLst>
      <pc:sldChg chg="addSp modSp mod">
        <pc:chgData name="Annaleise Radchenko" userId="6249d1a9-d5dd-4793-b8df-98b5e6874abb" providerId="ADAL" clId="{4A5B4154-50F6-4F5B-A4D7-A9ED8C205C6B}" dt="2026-01-08T20:50:19.861" v="28" actId="962"/>
        <pc:sldMkLst>
          <pc:docMk/>
          <pc:sldMk cId="4240033176" sldId="278"/>
        </pc:sldMkLst>
        <pc:spChg chg="add mod">
          <ac:chgData name="Annaleise Radchenko" userId="6249d1a9-d5dd-4793-b8df-98b5e6874abb" providerId="ADAL" clId="{4A5B4154-50F6-4F5B-A4D7-A9ED8C205C6B}" dt="2026-01-08T20:50:01.936" v="27" actId="20577"/>
          <ac:spMkLst>
            <pc:docMk/>
            <pc:sldMk cId="4240033176" sldId="278"/>
            <ac:spMk id="2" creationId="{1FD1427B-904F-E45E-8C22-9240B7DE90C9}"/>
          </ac:spMkLst>
        </pc:spChg>
        <pc:spChg chg="mod">
          <ac:chgData name="Annaleise Radchenko" userId="6249d1a9-d5dd-4793-b8df-98b5e6874abb" providerId="ADAL" clId="{4A5B4154-50F6-4F5B-A4D7-A9ED8C205C6B}" dt="2026-01-08T20:50:19.861" v="28" actId="962"/>
          <ac:spMkLst>
            <pc:docMk/>
            <pc:sldMk cId="4240033176" sldId="278"/>
            <ac:spMk id="5" creationId="{00000000-0000-0000-0000-000000000000}"/>
          </ac:spMkLst>
        </pc:spChg>
        <pc:picChg chg="mod">
          <ac:chgData name="Annaleise Radchenko" userId="6249d1a9-d5dd-4793-b8df-98b5e6874abb" providerId="ADAL" clId="{4A5B4154-50F6-4F5B-A4D7-A9ED8C205C6B}" dt="2026-01-08T20:49:23.297" v="8" actId="962"/>
          <ac:picMkLst>
            <pc:docMk/>
            <pc:sldMk cId="4240033176" sldId="278"/>
            <ac:picMk id="6" creationId="{00000000-0000-0000-0000-000000000000}"/>
          </ac:picMkLst>
        </pc:picChg>
        <pc:picChg chg="mod">
          <ac:chgData name="Annaleise Radchenko" userId="6249d1a9-d5dd-4793-b8df-98b5e6874abb" providerId="ADAL" clId="{4A5B4154-50F6-4F5B-A4D7-A9ED8C205C6B}" dt="2026-01-08T20:49:23.854" v="9" actId="962"/>
          <ac:picMkLst>
            <pc:docMk/>
            <pc:sldMk cId="4240033176" sldId="278"/>
            <ac:picMk id="7" creationId="{00000000-0000-0000-0000-000000000000}"/>
          </ac:picMkLst>
        </pc:picChg>
        <pc:picChg chg="mod">
          <ac:chgData name="Annaleise Radchenko" userId="6249d1a9-d5dd-4793-b8df-98b5e6874abb" providerId="ADAL" clId="{4A5B4154-50F6-4F5B-A4D7-A9ED8C205C6B}" dt="2026-01-08T20:49:24.446" v="10" actId="962"/>
          <ac:picMkLst>
            <pc:docMk/>
            <pc:sldMk cId="4240033176" sldId="278"/>
            <ac:picMk id="8" creationId="{00000000-0000-0000-0000-000000000000}"/>
          </ac:picMkLst>
        </pc:picChg>
        <pc:picChg chg="mod">
          <ac:chgData name="Annaleise Radchenko" userId="6249d1a9-d5dd-4793-b8df-98b5e6874abb" providerId="ADAL" clId="{4A5B4154-50F6-4F5B-A4D7-A9ED8C205C6B}" dt="2026-01-08T20:49:25.257" v="11" actId="962"/>
          <ac:picMkLst>
            <pc:docMk/>
            <pc:sldMk cId="4240033176" sldId="278"/>
            <ac:picMk id="9" creationId="{00000000-0000-0000-0000-000000000000}"/>
          </ac:picMkLst>
        </pc:picChg>
        <pc:cxnChg chg="mod">
          <ac:chgData name="Annaleise Radchenko" userId="6249d1a9-d5dd-4793-b8df-98b5e6874abb" providerId="ADAL" clId="{4A5B4154-50F6-4F5B-A4D7-A9ED8C205C6B}" dt="2026-01-08T20:49:22.569" v="7" actId="962"/>
          <ac:cxnSpMkLst>
            <pc:docMk/>
            <pc:sldMk cId="4240033176" sldId="278"/>
            <ac:cxnSpMk id="11" creationId="{00000000-0000-0000-0000-000000000000}"/>
          </ac:cxnSpMkLst>
        </pc:cxnChg>
      </pc:sldChg>
      <pc:sldChg chg="add">
        <pc:chgData name="Annaleise Radchenko" userId="6249d1a9-d5dd-4793-b8df-98b5e6874abb" providerId="ADAL" clId="{4A5B4154-50F6-4F5B-A4D7-A9ED8C205C6B}" dt="2026-01-08T20:47:16.684" v="0"/>
        <pc:sldMkLst>
          <pc:docMk/>
          <pc:sldMk cId="3100127357" sldId="395"/>
        </pc:sldMkLst>
      </pc:sldChg>
      <pc:sldChg chg="modSp add mod">
        <pc:chgData name="Annaleise Radchenko" userId="6249d1a9-d5dd-4793-b8df-98b5e6874abb" providerId="ADAL" clId="{4A5B4154-50F6-4F5B-A4D7-A9ED8C205C6B}" dt="2026-01-08T20:48:24.978" v="4" actId="20577"/>
        <pc:sldMkLst>
          <pc:docMk/>
          <pc:sldMk cId="2254170480" sldId="396"/>
        </pc:sldMkLst>
        <pc:spChg chg="mod">
          <ac:chgData name="Annaleise Radchenko" userId="6249d1a9-d5dd-4793-b8df-98b5e6874abb" providerId="ADAL" clId="{4A5B4154-50F6-4F5B-A4D7-A9ED8C205C6B}" dt="2026-01-08T20:48:24.978" v="4" actId="20577"/>
          <ac:spMkLst>
            <pc:docMk/>
            <pc:sldMk cId="2254170480" sldId="396"/>
            <ac:spMk id="26" creationId="{00000000-0000-0000-0000-000000000000}"/>
          </ac:spMkLst>
        </pc:spChg>
      </pc:sldChg>
      <pc:sldChg chg="add">
        <pc:chgData name="Annaleise Radchenko" userId="6249d1a9-d5dd-4793-b8df-98b5e6874abb" providerId="ADAL" clId="{4A5B4154-50F6-4F5B-A4D7-A9ED8C205C6B}" dt="2026-01-08T20:47:16.684" v="0"/>
        <pc:sldMkLst>
          <pc:docMk/>
          <pc:sldMk cId="1372145790" sldId="397"/>
        </pc:sldMkLst>
      </pc:sldChg>
      <pc:sldChg chg="add">
        <pc:chgData name="Annaleise Radchenko" userId="6249d1a9-d5dd-4793-b8df-98b5e6874abb" providerId="ADAL" clId="{4A5B4154-50F6-4F5B-A4D7-A9ED8C205C6B}" dt="2026-01-08T20:47:16.684" v="0"/>
        <pc:sldMkLst>
          <pc:docMk/>
          <pc:sldMk cId="3530100851" sldId="398"/>
        </pc:sldMkLst>
      </pc:sldChg>
      <pc:sldChg chg="add">
        <pc:chgData name="Annaleise Radchenko" userId="6249d1a9-d5dd-4793-b8df-98b5e6874abb" providerId="ADAL" clId="{4A5B4154-50F6-4F5B-A4D7-A9ED8C205C6B}" dt="2026-01-08T20:47:16.684" v="0"/>
        <pc:sldMkLst>
          <pc:docMk/>
          <pc:sldMk cId="2847624199" sldId="399"/>
        </pc:sldMkLst>
      </pc:sldChg>
      <pc:sldChg chg="add">
        <pc:chgData name="Annaleise Radchenko" userId="6249d1a9-d5dd-4793-b8df-98b5e6874abb" providerId="ADAL" clId="{4A5B4154-50F6-4F5B-A4D7-A9ED8C205C6B}" dt="2026-01-08T20:47:16.684" v="0"/>
        <pc:sldMkLst>
          <pc:docMk/>
          <pc:sldMk cId="3712349286" sldId="400"/>
        </pc:sldMkLst>
      </pc:sldChg>
      <pc:sldChg chg="add">
        <pc:chgData name="Annaleise Radchenko" userId="6249d1a9-d5dd-4793-b8df-98b5e6874abb" providerId="ADAL" clId="{4A5B4154-50F6-4F5B-A4D7-A9ED8C205C6B}" dt="2026-01-08T20:47:16.684" v="0"/>
        <pc:sldMkLst>
          <pc:docMk/>
          <pc:sldMk cId="4206478426" sldId="401"/>
        </pc:sldMkLst>
      </pc:sldChg>
      <pc:sldChg chg="add">
        <pc:chgData name="Annaleise Radchenko" userId="6249d1a9-d5dd-4793-b8df-98b5e6874abb" providerId="ADAL" clId="{4A5B4154-50F6-4F5B-A4D7-A9ED8C205C6B}" dt="2026-01-08T20:47:16.684" v="0"/>
        <pc:sldMkLst>
          <pc:docMk/>
          <pc:sldMk cId="1779654844" sldId="402"/>
        </pc:sldMkLst>
      </pc:sldChg>
      <pc:sldChg chg="add">
        <pc:chgData name="Annaleise Radchenko" userId="6249d1a9-d5dd-4793-b8df-98b5e6874abb" providerId="ADAL" clId="{4A5B4154-50F6-4F5B-A4D7-A9ED8C205C6B}" dt="2026-01-08T20:47:16.684" v="0"/>
        <pc:sldMkLst>
          <pc:docMk/>
          <pc:sldMk cId="3778462659" sldId="403"/>
        </pc:sldMkLst>
      </pc:sldChg>
      <pc:sldChg chg="add">
        <pc:chgData name="Annaleise Radchenko" userId="6249d1a9-d5dd-4793-b8df-98b5e6874abb" providerId="ADAL" clId="{4A5B4154-50F6-4F5B-A4D7-A9ED8C205C6B}" dt="2026-01-08T20:47:16.684" v="0"/>
        <pc:sldMkLst>
          <pc:docMk/>
          <pc:sldMk cId="1864534098" sldId="404"/>
        </pc:sldMkLst>
      </pc:sldChg>
      <pc:sldChg chg="add">
        <pc:chgData name="Annaleise Radchenko" userId="6249d1a9-d5dd-4793-b8df-98b5e6874abb" providerId="ADAL" clId="{4A5B4154-50F6-4F5B-A4D7-A9ED8C205C6B}" dt="2026-01-08T20:47:16.684" v="0"/>
        <pc:sldMkLst>
          <pc:docMk/>
          <pc:sldMk cId="506123479" sldId="405"/>
        </pc:sldMkLst>
      </pc:sldChg>
      <pc:sldChg chg="modSp add mod">
        <pc:chgData name="Annaleise Radchenko" userId="6249d1a9-d5dd-4793-b8df-98b5e6874abb" providerId="ADAL" clId="{4A5B4154-50F6-4F5B-A4D7-A9ED8C205C6B}" dt="2026-01-08T20:48:58.494" v="5" actId="20577"/>
        <pc:sldMkLst>
          <pc:docMk/>
          <pc:sldMk cId="1613484871" sldId="406"/>
        </pc:sldMkLst>
        <pc:spChg chg="mod">
          <ac:chgData name="Annaleise Radchenko" userId="6249d1a9-d5dd-4793-b8df-98b5e6874abb" providerId="ADAL" clId="{4A5B4154-50F6-4F5B-A4D7-A9ED8C205C6B}" dt="2026-01-08T20:48:58.494" v="5" actId="20577"/>
          <ac:spMkLst>
            <pc:docMk/>
            <pc:sldMk cId="1613484871" sldId="406"/>
            <ac:spMk id="26" creationId="{00000000-0000-0000-0000-000000000000}"/>
          </ac:spMkLst>
        </pc:spChg>
      </pc:sldChg>
      <pc:sldChg chg="modSp add mod">
        <pc:chgData name="Annaleise Radchenko" userId="6249d1a9-d5dd-4793-b8df-98b5e6874abb" providerId="ADAL" clId="{4A5B4154-50F6-4F5B-A4D7-A9ED8C205C6B}" dt="2026-01-08T20:49:07.225" v="6" actId="20577"/>
        <pc:sldMkLst>
          <pc:docMk/>
          <pc:sldMk cId="3090562796" sldId="407"/>
        </pc:sldMkLst>
        <pc:spChg chg="mod">
          <ac:chgData name="Annaleise Radchenko" userId="6249d1a9-d5dd-4793-b8df-98b5e6874abb" providerId="ADAL" clId="{4A5B4154-50F6-4F5B-A4D7-A9ED8C205C6B}" dt="2026-01-08T20:49:07.225" v="6" actId="20577"/>
          <ac:spMkLst>
            <pc:docMk/>
            <pc:sldMk cId="3090562796" sldId="407"/>
            <ac:spMk id="26" creationId="{00000000-0000-0000-0000-000000000000}"/>
          </ac:spMkLst>
        </pc:spChg>
      </pc:sldChg>
      <pc:sldChg chg="modSp add mod">
        <pc:chgData name="Annaleise Radchenko" userId="6249d1a9-d5dd-4793-b8df-98b5e6874abb" providerId="ADAL" clId="{4A5B4154-50F6-4F5B-A4D7-A9ED8C205C6B}" dt="2026-01-08T20:47:54.932" v="3" actId="20577"/>
        <pc:sldMkLst>
          <pc:docMk/>
          <pc:sldMk cId="2321665246" sldId="408"/>
        </pc:sldMkLst>
        <pc:spChg chg="mod">
          <ac:chgData name="Annaleise Radchenko" userId="6249d1a9-d5dd-4793-b8df-98b5e6874abb" providerId="ADAL" clId="{4A5B4154-50F6-4F5B-A4D7-A9ED8C205C6B}" dt="2026-01-08T20:47:54.932" v="3" actId="20577"/>
          <ac:spMkLst>
            <pc:docMk/>
            <pc:sldMk cId="2321665246" sldId="408"/>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the origin and role of the World Trade Organization, discuss the significance of regional trading agreements, analyze trade policy at the national level, and evaluate long-term trends in barriers to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125567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is always a tradeoff with international trade, economists generally believe the gains outweigh the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384525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readily acknowledge that international trade is not all sunshine, roses, and happy endings. Over time, the average person gains from international trade. It is a concern of public policy to focus not just on the average or the success stories but also those who have been less fortunate. It is better to embrace the gains from trade and deal with the costs and tradeoffs with other policy tools than to cut off trade entirely.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286155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268800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a:p>
            <a:endParaRPr lang="en-US" dirty="0"/>
          </a:p>
          <a:p>
            <a:r>
              <a:rPr lang="en-US" dirty="0"/>
              <a:t>Since there are relatively few sugar producers, it’s easier for them to organize and influence legislators with paid lobbyists for the industry than it is for many consumers with many different interests to organize an effort to fight the quota.</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225345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public policy arguments about how nations should react to globalization and trade are fought at several levels: the global level (through the World Trade Organization) and through regional trade agreements between pairs or groups of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Twenty-seven nations signed the General Agreement on Tariffs and Trade (GATT) in 1947 to provide a forum in which nations could come together to negotiate reductions in tariffs and other barriers to trade. In 1995, the GATT transformed into the World Trade Organization (WTO). There are different types of economic integration across the globe, ranging from free trade agreements, in which participants allow each other’s imports without tariffs or quotas; to common markets, in which participants have a common external trade policy as well as free trade within the group; to full economic unions, in which, in addition to a common market, monetary and fiscal policies are coordinated. </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different types of economic integration across the globe. Free trade agreements are agreements in which participants allow each other's imports without tariffs or quotas. Common markets have a common external trade policy as well as free trade within the group. Economic unions are agreements where, in addition to a common market, monetary and fiscal policies are coordinated.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nations belong both to the World Trade Organization and to regional trading agreements. The best known of these regional trading agreements is the European Union, the EU. The EU introduced the euro as a common currency and eliminates barriers to the mobility of goods, labor, and capital across Europe.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01637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other trade agreements include the Asian Pacific Economic Cooperation (APEC), the Latin American Integration Association (LAIA), the Association of Southeast Asian Nations (ASEAN), and the Southern African Development Community (SADC).</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Yet another dimension of trade policy, along with international and regional trade agreements, happens at the national level. The U.S. imposes import quotas on sugar for fear that such imports would drive down the price of sugar and injure domestic producers. One of the jobs of the United States Department of Commerce is to determine if there is import dumping from other countries. The United States International Trade Commission determines whether the dumping has substantially injured domestic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10742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Countries are almost constantly threatening to challenge other nations' "unfair" trading practices. Cases are brought to the dispute settlement procedures of the WTO, the European Union, NAFTA, and other regional trading agreements. Through all the controversy, the general trend in the last 60 years is clearly toward lower barriers to trade. Advances in transportation, communication, and information management have led to a powerful surge of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9943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itle 8"/>
          <p:cNvSpPr txBox="1">
            <a:spLocks noGrp="1"/>
          </p:cNvSpPr>
          <p:nvPr>
            <p:ph type="title" idx="4294967295"/>
          </p:nvPr>
        </p:nvSpPr>
        <p:spPr>
          <a:xfrm>
            <a:off x="1404872" y="2881252"/>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Trade Policy</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C183D7F6-B498-43B3-948B-1728B52AA6E4}">
                <adec:decorative xmlns:adec="http://schemas.microsoft.com/office/drawing/2017/decorative" val="1"/>
              </a:ext>
            </a:extLst>
          </p:cNvPr>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71446" y="230546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12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Tradeoffs of Trade Policy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EEF63AB-805D-4721-8D0B-320DBCD76CBB}"/>
              </a:ext>
            </a:extLst>
          </p:cNvPr>
          <p:cNvSpPr txBox="1"/>
          <p:nvPr/>
        </p:nvSpPr>
        <p:spPr>
          <a:xfrm>
            <a:off x="2192214" y="5366149"/>
            <a:ext cx="7807571" cy="707886"/>
          </a:xfrm>
          <a:prstGeom prst="rect">
            <a:avLst/>
          </a:prstGeom>
          <a:solidFill>
            <a:srgbClr val="627981"/>
          </a:solidFill>
        </p:spPr>
        <p:txBody>
          <a:bodyPr wrap="square" rtlCol="0">
            <a:spAutoFit/>
          </a:bodyPr>
          <a:lstStyle/>
          <a:p>
            <a:pPr algn="ctr"/>
            <a:r>
              <a:rPr lang="en-US" sz="2000" dirty="0">
                <a:solidFill>
                  <a:schemeClr val="bg1"/>
                </a:solidFill>
              </a:rPr>
              <a:t>While there is always a tradeoff with international trade, economists generally believe the gains outweigh the costs.</a:t>
            </a:r>
          </a:p>
        </p:txBody>
      </p:sp>
      <p:pic>
        <p:nvPicPr>
          <p:cNvPr id="1026" name="Picture 2" descr="A photograph of a cargo ship container port">
            <a:extLst>
              <a:ext uri="{FF2B5EF4-FFF2-40B4-BE49-F238E27FC236}">
                <a16:creationId xmlns:a16="http://schemas.microsoft.com/office/drawing/2014/main" id="{4239249A-BF90-4F65-B89B-824031B5C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647066"/>
            <a:ext cx="57150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3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Tradeoffs of Trade Policy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Economists readily acknowledge that international trade is not all sunshine, roses, and happy endings.&#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readily acknowledge that international trade is not all sunshine, roses, and happy endings.</a:t>
              </a:r>
            </a:p>
          </p:txBody>
        </p:sp>
      </p:grpSp>
      <p:grpSp>
        <p:nvGrpSpPr>
          <p:cNvPr id="15" name="Group 14" descr="Over time, the average person gains from international trade.&#10;">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time, the average person gains from international trade.</a:t>
              </a:r>
            </a:p>
          </p:txBody>
        </p:sp>
      </p:grpSp>
      <p:grpSp>
        <p:nvGrpSpPr>
          <p:cNvPr id="18" name="Group 17" descr="It is a concern of public policy to focus not just on the average or the success stories but also those who have been less fortunate.&#10;">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 concern of public policy to focus not just on the average or the success stories but also those who have been less fortunate.</a:t>
              </a:r>
            </a:p>
          </p:txBody>
        </p:sp>
      </p:grpSp>
      <p:grpSp>
        <p:nvGrpSpPr>
          <p:cNvPr id="23" name="Group 22" descr="It is better to embrace the gains from trade and deal with the costs and tradeoffs with other policy tools than to cut off trade entirely.&#10;">
            <a:extLst>
              <a:ext uri="{FF2B5EF4-FFF2-40B4-BE49-F238E27FC236}">
                <a16:creationId xmlns:a16="http://schemas.microsoft.com/office/drawing/2014/main" id="{19DDED9C-8ED7-46EB-83E0-0BEA3F7338FF}"/>
              </a:ext>
            </a:extLst>
          </p:cNvPr>
          <p:cNvGrpSpPr/>
          <p:nvPr/>
        </p:nvGrpSpPr>
        <p:grpSpPr>
          <a:xfrm>
            <a:off x="205361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better to embrace the gains from trade and deal with the costs and tradeoffs with other policy tools than to cut off trade entirely.</a:t>
              </a:r>
            </a:p>
          </p:txBody>
        </p:sp>
      </p:grpSp>
    </p:spTree>
    <p:extLst>
      <p:ext uri="{BB962C8B-B14F-4D97-AF65-F5344CB8AC3E}">
        <p14:creationId xmlns:p14="http://schemas.microsoft.com/office/powerpoint/2010/main" val="50612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50727"/>
            <a:ext cx="9273061" cy="1938992"/>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p:txBody>
      </p:sp>
      <p:pic>
        <p:nvPicPr>
          <p:cNvPr id="5" name="Picture 4" descr="A picture of sugar cubes in a jar and stacked next to it">
            <a:extLst>
              <a:ext uri="{FF2B5EF4-FFF2-40B4-BE49-F238E27FC236}">
                <a16:creationId xmlns:a16="http://schemas.microsoft.com/office/drawing/2014/main" id="{B3086C0F-7D80-4121-B433-FCAE0B075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232" y="3702537"/>
            <a:ext cx="5227533" cy="2729795"/>
          </a:xfrm>
          <a:prstGeom prst="rect">
            <a:avLst/>
          </a:prstGeom>
        </p:spPr>
      </p:pic>
    </p:spTree>
    <p:extLst>
      <p:ext uri="{BB962C8B-B14F-4D97-AF65-F5344CB8AC3E}">
        <p14:creationId xmlns:p14="http://schemas.microsoft.com/office/powerpoint/2010/main" val="161348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2382"/>
            <a:ext cx="9273061" cy="317009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a:p>
            <a:pPr algn="ctr"/>
            <a:r>
              <a:rPr lang="en-US" sz="2000" i="1" dirty="0">
                <a:solidFill>
                  <a:schemeClr val="bg1"/>
                </a:solidFill>
              </a:rPr>
              <a:t>Since there are relatively few sugar producers, it’s easier for them to organize and influence legislators with paid lobbyists for the industry than it is for many consumers with many different interests to organize an effort to fight the quota.</a:t>
            </a:r>
          </a:p>
          <a:p>
            <a:pPr algn="ctr"/>
            <a:endParaRPr lang="en-US" sz="2000" dirty="0">
              <a:solidFill>
                <a:schemeClr val="bg1"/>
              </a:solidFill>
            </a:endParaRPr>
          </a:p>
        </p:txBody>
      </p:sp>
    </p:spTree>
    <p:extLst>
      <p:ext uri="{BB962C8B-B14F-4D97-AF65-F5344CB8AC3E}">
        <p14:creationId xmlns:p14="http://schemas.microsoft.com/office/powerpoint/2010/main" val="309056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Governments determine trade policy at many different levels: administrative agencies within government, laws passed by the legislature, regional negotiations between a small group of nations (sometimes just two), and global negotiations through the World Trade Organization.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International trade certainly has income distribution effects; they cause companies and industries to rise and fall.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 has a role to play in cushioning workers against the disruptions of the market.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Just as it would be unwise in the long term to clamp down on new technology and other causes of disruption in domestic markets, it would be unwise to clamp down on foreign trade. </a:t>
            </a:r>
          </a:p>
          <a:p>
            <a:endParaRPr lang="en-US" sz="2000" dirty="0">
              <a:solidFill>
                <a:schemeClr val="bg1"/>
              </a:solidFill>
            </a:endParaRPr>
          </a:p>
        </p:txBody>
      </p:sp>
    </p:spTree>
    <p:extLst>
      <p:ext uri="{BB962C8B-B14F-4D97-AF65-F5344CB8AC3E}">
        <p14:creationId xmlns:p14="http://schemas.microsoft.com/office/powerpoint/2010/main" val="232166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C183D7F6-B498-43B3-948B-1728B52AA6E4}">
                <adec:decorative xmlns:adec="http://schemas.microsoft.com/office/drawing/2017/decorative" val="1"/>
              </a:ext>
            </a:extLst>
          </p:cNvPr>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
        <p:nvSpPr>
          <p:cNvPr id="2" name="Title 1">
            <a:extLst>
              <a:ext uri="{FF2B5EF4-FFF2-40B4-BE49-F238E27FC236}">
                <a16:creationId xmlns:a16="http://schemas.microsoft.com/office/drawing/2014/main" id="{1FD1427B-904F-E45E-8C22-9240B7DE90C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Hawkes Learning</a:t>
            </a:r>
          </a:p>
        </p:txBody>
      </p:sp>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se public policy arguments about how nations should react to globalization and trade are fought at several levels: the global level (through the World Trade Organization) and through regional trade agreements between pairs or groups of countries.&#10;">
            <a:extLst>
              <a:ext uri="{FF2B5EF4-FFF2-40B4-BE49-F238E27FC236}">
                <a16:creationId xmlns:a16="http://schemas.microsoft.com/office/drawing/2014/main" id="{3E7105A6-8BA7-4E1A-AB4E-176AB52BF250}"/>
              </a:ext>
            </a:extLst>
          </p:cNvPr>
          <p:cNvGrpSpPr/>
          <p:nvPr/>
        </p:nvGrpSpPr>
        <p:grpSpPr>
          <a:xfrm>
            <a:off x="2066923" y="4714379"/>
            <a:ext cx="8058154" cy="1356948"/>
            <a:chOff x="542923" y="1736761"/>
            <a:chExt cx="8058154" cy="1356948"/>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1356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1323439"/>
            </a:xfrm>
            <a:prstGeom prst="rect">
              <a:avLst/>
            </a:prstGeom>
            <a:grpFill/>
          </p:spPr>
          <p:txBody>
            <a:bodyPr wrap="square" rtlCol="0">
              <a:spAutoFit/>
            </a:bodyPr>
            <a:lstStyle/>
            <a:p>
              <a:pPr algn="ctr"/>
              <a:r>
                <a:rPr lang="en-US" sz="2000" dirty="0">
                  <a:solidFill>
                    <a:schemeClr val="bg1"/>
                  </a:solidFill>
                </a:rPr>
                <a:t>These public policy arguments about how nations should react to globalization and trade are fought at several levels: the global level (through the World Trade Organization) and through regional trade agreements between pairs or groups of countries.</a:t>
              </a:r>
            </a:p>
          </p:txBody>
        </p:sp>
      </p:grpSp>
      <p:pic>
        <p:nvPicPr>
          <p:cNvPr id="3" name="Picture 2" descr="Several shipping containers stacked ">
            <a:extLst>
              <a:ext uri="{FF2B5EF4-FFF2-40B4-BE49-F238E27FC236}">
                <a16:creationId xmlns:a16="http://schemas.microsoft.com/office/drawing/2014/main" id="{D70F26DC-73DC-4AEA-8623-55FF4BB0A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520" y="1533431"/>
            <a:ext cx="8130960" cy="2785426"/>
          </a:xfrm>
          <a:prstGeom prst="rect">
            <a:avLst/>
          </a:prstGeom>
        </p:spPr>
      </p:pic>
    </p:spTree>
    <p:extLst>
      <p:ext uri="{BB962C8B-B14F-4D97-AF65-F5344CB8AC3E}">
        <p14:creationId xmlns:p14="http://schemas.microsoft.com/office/powerpoint/2010/main" val="2254170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GATT &amp; WTO</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141A5C3-4717-4958-952C-9BB01051C184}"/>
              </a:ext>
              <a:ext uri="{C183D7F6-B498-43B3-948B-1728B52AA6E4}">
                <adec:decorative xmlns:adec="http://schemas.microsoft.com/office/drawing/2017/decorative" val="1"/>
              </a:ext>
            </a:extLst>
          </p:cNvPr>
          <p:cNvSpPr/>
          <p:nvPr/>
        </p:nvSpPr>
        <p:spPr>
          <a:xfrm>
            <a:off x="3837540" y="3018846"/>
            <a:ext cx="451691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9" name="Rectangle 8">
            <a:extLst>
              <a:ext uri="{FF2B5EF4-FFF2-40B4-BE49-F238E27FC236}">
                <a16:creationId xmlns:a16="http://schemas.microsoft.com/office/drawing/2014/main" id="{96D7BCDB-162E-4309-9DB2-4A1EA8BA1CC0}"/>
              </a:ext>
            </a:extLst>
          </p:cNvPr>
          <p:cNvSpPr/>
          <p:nvPr/>
        </p:nvSpPr>
        <p:spPr>
          <a:xfrm>
            <a:off x="2842890" y="1488799"/>
            <a:ext cx="639978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GATT: General Agreement on Tariffs and Trade</a:t>
            </a:r>
          </a:p>
        </p:txBody>
      </p:sp>
      <p:sp>
        <p:nvSpPr>
          <p:cNvPr id="7" name="TextBox 6">
            <a:extLst>
              <a:ext uri="{FF2B5EF4-FFF2-40B4-BE49-F238E27FC236}">
                <a16:creationId xmlns:a16="http://schemas.microsoft.com/office/drawing/2014/main" id="{588BE0D2-177C-4A3C-B409-9C5F6F0739FA}"/>
              </a:ext>
            </a:extLst>
          </p:cNvPr>
          <p:cNvSpPr txBox="1"/>
          <p:nvPr/>
        </p:nvSpPr>
        <p:spPr>
          <a:xfrm>
            <a:off x="4108701" y="3254098"/>
            <a:ext cx="4118432" cy="461665"/>
          </a:xfrm>
          <a:prstGeom prst="rect">
            <a:avLst/>
          </a:prstGeom>
          <a:solidFill>
            <a:srgbClr val="627981"/>
          </a:solidFill>
        </p:spPr>
        <p:txBody>
          <a:bodyPr wrap="square" rtlCol="0">
            <a:spAutoFit/>
          </a:bodyPr>
          <a:lstStyle/>
          <a:p>
            <a:pPr algn="ctr"/>
            <a:r>
              <a:rPr lang="en-US" sz="2400" dirty="0">
                <a:solidFill>
                  <a:schemeClr val="bg1"/>
                </a:solidFill>
              </a:rPr>
              <a:t>WTO: World Trade Organization</a:t>
            </a:r>
          </a:p>
        </p:txBody>
      </p:sp>
      <p:sp>
        <p:nvSpPr>
          <p:cNvPr id="8" name="Up Arrow 4">
            <a:extLst>
              <a:ext uri="{FF2B5EF4-FFF2-40B4-BE49-F238E27FC236}">
                <a16:creationId xmlns:a16="http://schemas.microsoft.com/office/drawing/2014/main" id="{4B20B628-4B0E-455F-A77B-845E9B332627}"/>
              </a:ext>
              <a:ext uri="{C183D7F6-B498-43B3-948B-1728B52AA6E4}">
                <adec:decorative xmlns:adec="http://schemas.microsoft.com/office/drawing/2017/decorative" val="1"/>
              </a:ext>
            </a:extLst>
          </p:cNvPr>
          <p:cNvSpPr/>
          <p:nvPr/>
        </p:nvSpPr>
        <p:spPr>
          <a:xfrm flipV="1">
            <a:off x="5766912" y="2211948"/>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descr="Free trade agreements&#10;">
            <a:extLst>
              <a:ext uri="{FF2B5EF4-FFF2-40B4-BE49-F238E27FC236}">
                <a16:creationId xmlns:a16="http://schemas.microsoft.com/office/drawing/2014/main" id="{B3AD82B9-6C1C-427E-9CC2-48C546F7E484}"/>
              </a:ext>
            </a:extLst>
          </p:cNvPr>
          <p:cNvGrpSpPr/>
          <p:nvPr/>
        </p:nvGrpSpPr>
        <p:grpSpPr>
          <a:xfrm>
            <a:off x="2039275" y="4255190"/>
            <a:ext cx="2080340" cy="1617913"/>
            <a:chOff x="3531827" y="3615513"/>
            <a:chExt cx="2080340" cy="1617913"/>
          </a:xfrm>
          <a:solidFill>
            <a:srgbClr val="627981"/>
          </a:solidFill>
        </p:grpSpPr>
        <p:sp>
          <p:nvSpPr>
            <p:cNvPr id="19" name="Rectangle 18">
              <a:extLst>
                <a:ext uri="{FF2B5EF4-FFF2-40B4-BE49-F238E27FC236}">
                  <a16:creationId xmlns:a16="http://schemas.microsoft.com/office/drawing/2014/main" id="{65B070FF-23C9-4761-8981-37AFF6486F93}"/>
                </a:ext>
              </a:extLst>
            </p:cNvPr>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9">
              <a:extLst>
                <a:ext uri="{FF2B5EF4-FFF2-40B4-BE49-F238E27FC236}">
                  <a16:creationId xmlns:a16="http://schemas.microsoft.com/office/drawing/2014/main" id="{B0291352-F17E-4AA0-A6B7-75DE01994DF2}"/>
                </a:ext>
              </a:extLst>
            </p:cNvPr>
            <p:cNvSpPr txBox="1"/>
            <p:nvPr/>
          </p:nvSpPr>
          <p:spPr>
            <a:xfrm>
              <a:off x="3739740" y="4038457"/>
              <a:ext cx="1664514" cy="769441"/>
            </a:xfrm>
            <a:prstGeom prst="rect">
              <a:avLst/>
            </a:prstGeom>
            <a:grpFill/>
          </p:spPr>
          <p:txBody>
            <a:bodyPr wrap="square" rtlCol="0" anchor="ctr">
              <a:spAutoFit/>
            </a:bodyPr>
            <a:lstStyle/>
            <a:p>
              <a:pPr algn="ctr"/>
              <a:r>
                <a:rPr lang="en-US" sz="2200" dirty="0">
                  <a:solidFill>
                    <a:schemeClr val="bg1"/>
                  </a:solidFill>
                </a:rPr>
                <a:t>Free trade agreements</a:t>
              </a:r>
            </a:p>
          </p:txBody>
        </p:sp>
      </p:grpSp>
      <p:grpSp>
        <p:nvGrpSpPr>
          <p:cNvPr id="12" name="Group 11" descr="Common markets">
            <a:extLst>
              <a:ext uri="{FF2B5EF4-FFF2-40B4-BE49-F238E27FC236}">
                <a16:creationId xmlns:a16="http://schemas.microsoft.com/office/drawing/2014/main" id="{77670B65-80E0-4E01-BD0B-DFFE8E4DD05A}"/>
              </a:ext>
            </a:extLst>
          </p:cNvPr>
          <p:cNvGrpSpPr/>
          <p:nvPr/>
        </p:nvGrpSpPr>
        <p:grpSpPr>
          <a:xfrm>
            <a:off x="5002613" y="4255191"/>
            <a:ext cx="2080340" cy="1617913"/>
            <a:chOff x="1149291" y="1753237"/>
            <a:chExt cx="2080340" cy="1617913"/>
          </a:xfrm>
          <a:solidFill>
            <a:srgbClr val="627981"/>
          </a:solidFill>
        </p:grpSpPr>
        <p:sp>
          <p:nvSpPr>
            <p:cNvPr id="13" name="Rectangle 12">
              <a:extLst>
                <a:ext uri="{FF2B5EF4-FFF2-40B4-BE49-F238E27FC236}">
                  <a16:creationId xmlns:a16="http://schemas.microsoft.com/office/drawing/2014/main" id="{B1577C40-8674-4661-AA98-4FFE9C2EBFD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2A06880D-15D8-499B-9323-0E96FDCCB2C7}"/>
                </a:ext>
              </a:extLst>
            </p:cNvPr>
            <p:cNvSpPr txBox="1"/>
            <p:nvPr/>
          </p:nvSpPr>
          <p:spPr>
            <a:xfrm>
              <a:off x="1357203" y="2171926"/>
              <a:ext cx="1664514" cy="769441"/>
            </a:xfrm>
            <a:prstGeom prst="rect">
              <a:avLst/>
            </a:prstGeom>
            <a:grpFill/>
          </p:spPr>
          <p:txBody>
            <a:bodyPr wrap="square" rtlCol="0" anchor="ctr">
              <a:spAutoFit/>
            </a:bodyPr>
            <a:lstStyle/>
            <a:p>
              <a:pPr algn="ctr"/>
              <a:r>
                <a:rPr lang="en-US" sz="2200" dirty="0">
                  <a:solidFill>
                    <a:schemeClr val="bg1"/>
                  </a:solidFill>
                </a:rPr>
                <a:t>Common markets</a:t>
              </a:r>
            </a:p>
          </p:txBody>
        </p:sp>
      </p:grpSp>
      <p:grpSp>
        <p:nvGrpSpPr>
          <p:cNvPr id="21" name="Group 20" descr="Economic union">
            <a:extLst>
              <a:ext uri="{FF2B5EF4-FFF2-40B4-BE49-F238E27FC236}">
                <a16:creationId xmlns:a16="http://schemas.microsoft.com/office/drawing/2014/main" id="{5C7CDF44-6341-4EFC-A1BC-EBFE5DD54014}"/>
              </a:ext>
            </a:extLst>
          </p:cNvPr>
          <p:cNvGrpSpPr/>
          <p:nvPr/>
        </p:nvGrpSpPr>
        <p:grpSpPr>
          <a:xfrm>
            <a:off x="7965951" y="4249643"/>
            <a:ext cx="2080340" cy="1617913"/>
            <a:chOff x="3531827" y="1747690"/>
            <a:chExt cx="2080340" cy="1617913"/>
          </a:xfrm>
          <a:solidFill>
            <a:srgbClr val="627981"/>
          </a:solidFill>
        </p:grpSpPr>
        <p:sp>
          <p:nvSpPr>
            <p:cNvPr id="22" name="Rectangle 21">
              <a:extLst>
                <a:ext uri="{FF2B5EF4-FFF2-40B4-BE49-F238E27FC236}">
                  <a16:creationId xmlns:a16="http://schemas.microsoft.com/office/drawing/2014/main" id="{D6634BBA-8140-4AC8-A07C-948B6A95B721}"/>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TextBox 22">
              <a:extLst>
                <a:ext uri="{FF2B5EF4-FFF2-40B4-BE49-F238E27FC236}">
                  <a16:creationId xmlns:a16="http://schemas.microsoft.com/office/drawing/2014/main" id="{76C56904-3028-40E2-AE96-990806CC9C90}"/>
                </a:ext>
              </a:extLst>
            </p:cNvPr>
            <p:cNvSpPr txBox="1"/>
            <p:nvPr/>
          </p:nvSpPr>
          <p:spPr>
            <a:xfrm>
              <a:off x="3739740" y="2166644"/>
              <a:ext cx="1664514" cy="769441"/>
            </a:xfrm>
            <a:prstGeom prst="rect">
              <a:avLst/>
            </a:prstGeom>
            <a:grpFill/>
          </p:spPr>
          <p:txBody>
            <a:bodyPr wrap="square" rtlCol="0" anchor="ctr">
              <a:spAutoFit/>
            </a:bodyPr>
            <a:lstStyle/>
            <a:p>
              <a:pPr algn="ctr"/>
              <a:r>
                <a:rPr lang="en-US" sz="2200" dirty="0">
                  <a:solidFill>
                    <a:schemeClr val="bg1"/>
                  </a:solidFill>
                </a:rPr>
                <a:t>Economic union</a:t>
              </a:r>
            </a:p>
          </p:txBody>
        </p:sp>
      </p:grpSp>
    </p:spTree>
    <p:extLst>
      <p:ext uri="{BB962C8B-B14F-4D97-AF65-F5344CB8AC3E}">
        <p14:creationId xmlns:p14="http://schemas.microsoft.com/office/powerpoint/2010/main" val="137214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Regional Trading Agreements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There are different types of economic integration across the globe.&#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257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different types of economic integration across the globe.</a:t>
              </a:r>
            </a:p>
          </p:txBody>
        </p:sp>
      </p:grpSp>
      <p:grpSp>
        <p:nvGrpSpPr>
          <p:cNvPr id="15" name="Group 14" descr="Free trade agreements are agreements in which participants allow each other's imports without tariffs or quotas.&#10;">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Free trade agreements </a:t>
              </a:r>
              <a:r>
                <a:rPr lang="en-US" sz="2000" dirty="0">
                  <a:solidFill>
                    <a:schemeClr val="bg1"/>
                  </a:solidFill>
                </a:rPr>
                <a:t>are agreements in which participants allow each other's imports without tariffs or quotas.</a:t>
              </a:r>
            </a:p>
          </p:txBody>
        </p:sp>
      </p:grpSp>
      <p:grpSp>
        <p:nvGrpSpPr>
          <p:cNvPr id="18" name="Group 17" descr="Common markets have a common external trade policy as well as free trade within the group.&#10;">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Common markets </a:t>
              </a:r>
              <a:r>
                <a:rPr lang="en-US" sz="2000" dirty="0">
                  <a:solidFill>
                    <a:schemeClr val="bg1"/>
                  </a:solidFill>
                </a:rPr>
                <a:t>have a common external trade policy as well as free trade within the group.</a:t>
              </a:r>
            </a:p>
          </p:txBody>
        </p:sp>
      </p:grpSp>
      <p:grpSp>
        <p:nvGrpSpPr>
          <p:cNvPr id="13" name="Group 12" descr="Economic unions are agreements where, in addition to a common market, monetary and fiscal policies are coordinated.&#10;">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Economic unions</a:t>
              </a:r>
              <a:r>
                <a:rPr lang="en-US" sz="2000" dirty="0">
                  <a:solidFill>
                    <a:schemeClr val="bg1"/>
                  </a:solidFill>
                </a:rPr>
                <a:t> are agreements where, in addition to a common market, monetary and fiscal policies are coordinated.</a:t>
              </a:r>
            </a:p>
          </p:txBody>
        </p:sp>
      </p:grpSp>
    </p:spTree>
    <p:extLst>
      <p:ext uri="{BB962C8B-B14F-4D97-AF65-F5344CB8AC3E}">
        <p14:creationId xmlns:p14="http://schemas.microsoft.com/office/powerpoint/2010/main" val="353010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European Union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 uri="{C183D7F6-B498-43B3-948B-1728B52AA6E4}">
                <adec:decorative xmlns:adec="http://schemas.microsoft.com/office/drawing/2017/decorative" val="1"/>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6BCBE7E-2744-4ADF-8AA6-9EDC57BAC48E}"/>
              </a:ext>
            </a:extLst>
          </p:cNvPr>
          <p:cNvSpPr/>
          <p:nvPr/>
        </p:nvSpPr>
        <p:spPr>
          <a:xfrm>
            <a:off x="3962400" y="1524734"/>
            <a:ext cx="4267200"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cs typeface="Times New Roman" panose="02020603050405020304" pitchFamily="18" charset="0"/>
              </a:rPr>
              <a:t>European Union</a:t>
            </a:r>
            <a:endParaRPr lang="en-US" sz="3200" dirty="0">
              <a:solidFill>
                <a:schemeClr val="bg1"/>
              </a:solidFill>
            </a:endParaRPr>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246799"/>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Introduced the euro as a common currency and eliminated barriers to the mobility of goods across Europe</a:t>
            </a:r>
          </a:p>
        </p:txBody>
      </p:sp>
      <p:pic>
        <p:nvPicPr>
          <p:cNvPr id="3" name="Picture 2" descr="A bill with the European Union logo">
            <a:extLst>
              <a:ext uri="{FF2B5EF4-FFF2-40B4-BE49-F238E27FC236}">
                <a16:creationId xmlns:a16="http://schemas.microsoft.com/office/drawing/2014/main" id="{40251E68-C72A-4E3C-B657-559A796A8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734" y="4534658"/>
            <a:ext cx="3166532" cy="2111021"/>
          </a:xfrm>
          <a:prstGeom prst="rect">
            <a:avLst/>
          </a:prstGeom>
        </p:spPr>
      </p:pic>
    </p:spTree>
    <p:extLst>
      <p:ext uri="{BB962C8B-B14F-4D97-AF65-F5344CB8AC3E}">
        <p14:creationId xmlns:p14="http://schemas.microsoft.com/office/powerpoint/2010/main" val="284762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NAFTA</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 uri="{C183D7F6-B498-43B3-948B-1728B52AA6E4}">
                <adec:decorative xmlns:adec="http://schemas.microsoft.com/office/drawing/2017/decorative" val="1"/>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6BCBE7E-2744-4ADF-8AA6-9EDC57BAC48E}"/>
              </a:ext>
            </a:extLst>
          </p:cNvPr>
          <p:cNvSpPr/>
          <p:nvPr/>
        </p:nvSpPr>
        <p:spPr>
          <a:xfrm>
            <a:off x="2782528" y="1524734"/>
            <a:ext cx="6735097"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North American Free Trade Agreement</a:t>
            </a:r>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398842"/>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pic>
        <p:nvPicPr>
          <p:cNvPr id="8" name="Graphic 7" descr="North America">
            <a:extLst>
              <a:ext uri="{FF2B5EF4-FFF2-40B4-BE49-F238E27FC236}">
                <a16:creationId xmlns:a16="http://schemas.microsoft.com/office/drawing/2014/main" id="{AE4544F2-C4F0-45CB-8209-8118B083517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36" t="14294" r="4003" b="16754"/>
          <a:stretch/>
        </p:blipFill>
        <p:spPr>
          <a:xfrm>
            <a:off x="4724149" y="4495384"/>
            <a:ext cx="2743701" cy="2024171"/>
          </a:xfrm>
          <a:prstGeom prst="rect">
            <a:avLst/>
          </a:prstGeom>
        </p:spPr>
      </p:pic>
    </p:spTree>
    <p:extLst>
      <p:ext uri="{BB962C8B-B14F-4D97-AF65-F5344CB8AC3E}">
        <p14:creationId xmlns:p14="http://schemas.microsoft.com/office/powerpoint/2010/main" val="371234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Other Trade Agreements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Asian Pacific Economic Cooperation (APEC)&#10;">
            <a:extLst>
              <a:ext uri="{FF2B5EF4-FFF2-40B4-BE49-F238E27FC236}">
                <a16:creationId xmlns:a16="http://schemas.microsoft.com/office/drawing/2014/main" id="{5C739D03-1ACA-4537-95B7-2024C211EDBB}"/>
              </a:ext>
            </a:extLst>
          </p:cNvPr>
          <p:cNvGrpSpPr/>
          <p:nvPr/>
        </p:nvGrpSpPr>
        <p:grpSpPr>
          <a:xfrm>
            <a:off x="5717302" y="1666541"/>
            <a:ext cx="2203704" cy="1617913"/>
            <a:chOff x="1149291" y="1753237"/>
            <a:chExt cx="2080340" cy="1617913"/>
          </a:xfrm>
          <a:solidFill>
            <a:srgbClr val="627981"/>
          </a:solidFill>
        </p:grpSpPr>
        <p:sp>
          <p:nvSpPr>
            <p:cNvPr id="5" name="Rectangle 4">
              <a:extLst>
                <a:ext uri="{FF2B5EF4-FFF2-40B4-BE49-F238E27FC236}">
                  <a16:creationId xmlns:a16="http://schemas.microsoft.com/office/drawing/2014/main" id="{6E95AE86-4820-49AD-85F9-010E5364F0FA}"/>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1D00C0BD-F23A-4F5B-A7B8-45969CA7A130}"/>
                </a:ext>
              </a:extLst>
            </p:cNvPr>
            <p:cNvSpPr txBox="1"/>
            <p:nvPr/>
          </p:nvSpPr>
          <p:spPr>
            <a:xfrm>
              <a:off x="1357203" y="1833371"/>
              <a:ext cx="1664514" cy="1446550"/>
            </a:xfrm>
            <a:prstGeom prst="rect">
              <a:avLst/>
            </a:prstGeom>
            <a:grpFill/>
          </p:spPr>
          <p:txBody>
            <a:bodyPr wrap="square" rtlCol="0" anchor="ctr">
              <a:spAutoFit/>
            </a:bodyPr>
            <a:lstStyle/>
            <a:p>
              <a:pPr algn="ctr"/>
              <a:r>
                <a:rPr lang="en-US" sz="2200" dirty="0">
                  <a:solidFill>
                    <a:schemeClr val="bg1"/>
                  </a:solidFill>
                </a:rPr>
                <a:t>Asian Pacific Economic Cooperation (APEC)</a:t>
              </a:r>
            </a:p>
          </p:txBody>
        </p:sp>
      </p:grpSp>
      <p:grpSp>
        <p:nvGrpSpPr>
          <p:cNvPr id="7" name="Group 6" descr="Association of Southeast Asian Nations (ASEAN)&#10;">
            <a:extLst>
              <a:ext uri="{FF2B5EF4-FFF2-40B4-BE49-F238E27FC236}">
                <a16:creationId xmlns:a16="http://schemas.microsoft.com/office/drawing/2014/main" id="{431BD25E-3B20-441D-AF1F-03E853337EC5}"/>
              </a:ext>
            </a:extLst>
          </p:cNvPr>
          <p:cNvGrpSpPr/>
          <p:nvPr/>
        </p:nvGrpSpPr>
        <p:grpSpPr>
          <a:xfrm>
            <a:off x="5717301" y="3530832"/>
            <a:ext cx="2211828" cy="1617913"/>
            <a:chOff x="1149290" y="3617528"/>
            <a:chExt cx="2088009" cy="1617913"/>
          </a:xfrm>
          <a:solidFill>
            <a:srgbClr val="627981"/>
          </a:solidFill>
        </p:grpSpPr>
        <p:sp>
          <p:nvSpPr>
            <p:cNvPr id="8" name="Rectangle 7">
              <a:extLst>
                <a:ext uri="{FF2B5EF4-FFF2-40B4-BE49-F238E27FC236}">
                  <a16:creationId xmlns:a16="http://schemas.microsoft.com/office/drawing/2014/main" id="{DF93262E-D805-4AEF-BA3E-F5E4AA3C59E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7209F09D-CE5F-4019-A7FA-6913C3E7F541}"/>
                </a:ext>
              </a:extLst>
            </p:cNvPr>
            <p:cNvSpPr txBox="1"/>
            <p:nvPr/>
          </p:nvSpPr>
          <p:spPr>
            <a:xfrm>
              <a:off x="1156959" y="3842990"/>
              <a:ext cx="2080340" cy="1107996"/>
            </a:xfrm>
            <a:prstGeom prst="rect">
              <a:avLst/>
            </a:prstGeom>
            <a:grpFill/>
          </p:spPr>
          <p:txBody>
            <a:bodyPr wrap="square" rtlCol="0" anchor="ctr">
              <a:spAutoFit/>
            </a:bodyPr>
            <a:lstStyle/>
            <a:p>
              <a:pPr algn="ctr"/>
              <a:r>
                <a:rPr lang="en-US" sz="2200" dirty="0">
                  <a:solidFill>
                    <a:schemeClr val="bg1"/>
                  </a:solidFill>
                </a:rPr>
                <a:t>Association of Southeast Asian Nations (ASEAN)</a:t>
              </a:r>
            </a:p>
          </p:txBody>
        </p:sp>
      </p:grpSp>
      <p:grpSp>
        <p:nvGrpSpPr>
          <p:cNvPr id="13" name="Group 12" descr="Latin American Integration Association (LAIA)&#10;">
            <a:extLst>
              <a:ext uri="{FF2B5EF4-FFF2-40B4-BE49-F238E27FC236}">
                <a16:creationId xmlns:a16="http://schemas.microsoft.com/office/drawing/2014/main" id="{3F58AA63-1C87-42D5-B005-E88FDABDF0B1}"/>
              </a:ext>
            </a:extLst>
          </p:cNvPr>
          <p:cNvGrpSpPr/>
          <p:nvPr/>
        </p:nvGrpSpPr>
        <p:grpSpPr>
          <a:xfrm>
            <a:off x="8099838" y="1660994"/>
            <a:ext cx="2206894" cy="1617913"/>
            <a:chOff x="3531827" y="1747690"/>
            <a:chExt cx="2080340" cy="1617913"/>
          </a:xfrm>
          <a:solidFill>
            <a:srgbClr val="627981"/>
          </a:solidFill>
        </p:grpSpPr>
        <p:sp>
          <p:nvSpPr>
            <p:cNvPr id="14" name="Rectangle 13">
              <a:extLst>
                <a:ext uri="{FF2B5EF4-FFF2-40B4-BE49-F238E27FC236}">
                  <a16:creationId xmlns:a16="http://schemas.microsoft.com/office/drawing/2014/main" id="{9C492712-856B-4653-ACDF-7A8A512EF3DB}"/>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a:extLst>
                <a:ext uri="{FF2B5EF4-FFF2-40B4-BE49-F238E27FC236}">
                  <a16:creationId xmlns:a16="http://schemas.microsoft.com/office/drawing/2014/main" id="{E32AD2D2-EF7D-4545-87C5-0B4643D065F2}"/>
                </a:ext>
              </a:extLst>
            </p:cNvPr>
            <p:cNvSpPr txBox="1"/>
            <p:nvPr/>
          </p:nvSpPr>
          <p:spPr>
            <a:xfrm>
              <a:off x="3531827" y="1828089"/>
              <a:ext cx="2080339" cy="1446550"/>
            </a:xfrm>
            <a:prstGeom prst="rect">
              <a:avLst/>
            </a:prstGeom>
            <a:grpFill/>
          </p:spPr>
          <p:txBody>
            <a:bodyPr wrap="square" rtlCol="0" anchor="ctr">
              <a:spAutoFit/>
            </a:bodyPr>
            <a:lstStyle/>
            <a:p>
              <a:pPr algn="ctr"/>
              <a:r>
                <a:rPr lang="en-US" sz="2200" dirty="0">
                  <a:solidFill>
                    <a:schemeClr val="bg1"/>
                  </a:solidFill>
                </a:rPr>
                <a:t>Latin American Integration Association (LAIA)</a:t>
              </a:r>
            </a:p>
          </p:txBody>
        </p:sp>
      </p:grpSp>
      <p:pic>
        <p:nvPicPr>
          <p:cNvPr id="3" name="Graphic 2">
            <a:extLst>
              <a:ext uri="{FF2B5EF4-FFF2-40B4-BE49-F238E27FC236}">
                <a16:creationId xmlns:a16="http://schemas.microsoft.com/office/drawing/2014/main" id="{59CEE879-3E82-4CB4-88D8-A10F038DF5C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988" t="8830" r="4315" b="5776"/>
          <a:stretch/>
        </p:blipFill>
        <p:spPr>
          <a:xfrm>
            <a:off x="1751248" y="1801399"/>
            <a:ext cx="3628199" cy="3532891"/>
          </a:xfrm>
          <a:prstGeom prst="rect">
            <a:avLst/>
          </a:prstGeom>
        </p:spPr>
      </p:pic>
      <p:pic>
        <p:nvPicPr>
          <p:cNvPr id="17" name="Graphic 16">
            <a:extLst>
              <a:ext uri="{FF2B5EF4-FFF2-40B4-BE49-F238E27FC236}">
                <a16:creationId xmlns:a16="http://schemas.microsoft.com/office/drawing/2014/main" id="{3AFF4178-71EE-45C8-8C85-67FF78A5B4E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7105" y="2525020"/>
            <a:ext cx="2007593" cy="2007593"/>
          </a:xfrm>
          <a:prstGeom prst="rect">
            <a:avLst/>
          </a:prstGeom>
        </p:spPr>
      </p:pic>
      <p:pic>
        <p:nvPicPr>
          <p:cNvPr id="19" name="Graphic 18">
            <a:extLst>
              <a:ext uri="{FF2B5EF4-FFF2-40B4-BE49-F238E27FC236}">
                <a16:creationId xmlns:a16="http://schemas.microsoft.com/office/drawing/2014/main" id="{252C70B6-9657-4E41-BF17-782BCA359A9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2046865"/>
            <a:ext cx="571980" cy="571980"/>
          </a:xfrm>
          <a:prstGeom prst="rect">
            <a:avLst/>
          </a:prstGeom>
        </p:spPr>
      </p:pic>
      <p:pic>
        <p:nvPicPr>
          <p:cNvPr id="22" name="Graphic 21">
            <a:extLst>
              <a:ext uri="{FF2B5EF4-FFF2-40B4-BE49-F238E27FC236}">
                <a16:creationId xmlns:a16="http://schemas.microsoft.com/office/drawing/2014/main" id="{933F51AA-8630-4EE2-A078-3CAFF50F9F7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8457" y="3173832"/>
            <a:ext cx="571980" cy="571980"/>
          </a:xfrm>
          <a:prstGeom prst="rect">
            <a:avLst/>
          </a:prstGeom>
        </p:spPr>
      </p:pic>
      <p:pic>
        <p:nvPicPr>
          <p:cNvPr id="23" name="Graphic 22">
            <a:extLst>
              <a:ext uri="{FF2B5EF4-FFF2-40B4-BE49-F238E27FC236}">
                <a16:creationId xmlns:a16="http://schemas.microsoft.com/office/drawing/2014/main" id="{C43E985A-B46E-498C-B877-57DD564DB2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9469" y="3182976"/>
            <a:ext cx="571980" cy="571980"/>
          </a:xfrm>
          <a:prstGeom prst="rect">
            <a:avLst/>
          </a:prstGeom>
        </p:spPr>
      </p:pic>
      <p:pic>
        <p:nvPicPr>
          <p:cNvPr id="24" name="Graphic 23">
            <a:extLst>
              <a:ext uri="{FF2B5EF4-FFF2-40B4-BE49-F238E27FC236}">
                <a16:creationId xmlns:a16="http://schemas.microsoft.com/office/drawing/2014/main" id="{BD671D0C-0A9A-4C43-B2CB-877A5F66D3C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4395269"/>
            <a:ext cx="571980" cy="571980"/>
          </a:xfrm>
          <a:prstGeom prst="rect">
            <a:avLst/>
          </a:prstGeom>
        </p:spPr>
      </p:pic>
      <p:grpSp>
        <p:nvGrpSpPr>
          <p:cNvPr id="25" name="Group 24" descr="Southern African Development Community (SADC)&#10;">
            <a:extLst>
              <a:ext uri="{FF2B5EF4-FFF2-40B4-BE49-F238E27FC236}">
                <a16:creationId xmlns:a16="http://schemas.microsoft.com/office/drawing/2014/main" id="{37ECBC20-27C2-49E0-AF5F-CEC521AAE3B3}"/>
              </a:ext>
            </a:extLst>
          </p:cNvPr>
          <p:cNvGrpSpPr/>
          <p:nvPr/>
        </p:nvGrpSpPr>
        <p:grpSpPr>
          <a:xfrm>
            <a:off x="8103919" y="3530832"/>
            <a:ext cx="2206894" cy="1624654"/>
            <a:chOff x="1149290" y="3535907"/>
            <a:chExt cx="2080340" cy="1699534"/>
          </a:xfrm>
          <a:solidFill>
            <a:srgbClr val="627981"/>
          </a:solidFill>
        </p:grpSpPr>
        <p:sp>
          <p:nvSpPr>
            <p:cNvPr id="27" name="Rectangle 26">
              <a:extLst>
                <a:ext uri="{FF2B5EF4-FFF2-40B4-BE49-F238E27FC236}">
                  <a16:creationId xmlns:a16="http://schemas.microsoft.com/office/drawing/2014/main" id="{2487C2FC-1F28-4901-87C0-CAAD46C8359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4ED78A52-A7D8-46F2-8A1F-E2E24034F319}"/>
                </a:ext>
              </a:extLst>
            </p:cNvPr>
            <p:cNvSpPr txBox="1"/>
            <p:nvPr/>
          </p:nvSpPr>
          <p:spPr>
            <a:xfrm>
              <a:off x="1149290" y="3535907"/>
              <a:ext cx="2080340" cy="1618488"/>
            </a:xfrm>
            <a:prstGeom prst="rect">
              <a:avLst/>
            </a:prstGeom>
            <a:grpFill/>
          </p:spPr>
          <p:txBody>
            <a:bodyPr wrap="square" rtlCol="0" anchor="ctr">
              <a:spAutoFit/>
            </a:bodyPr>
            <a:lstStyle/>
            <a:p>
              <a:pPr algn="ctr"/>
              <a:r>
                <a:rPr lang="en-US" sz="2200" dirty="0">
                  <a:solidFill>
                    <a:schemeClr val="bg1"/>
                  </a:solidFill>
                </a:rPr>
                <a:t>Southern African Development Community (SADC)</a:t>
              </a:r>
            </a:p>
          </p:txBody>
        </p:sp>
      </p:grpSp>
    </p:spTree>
    <p:extLst>
      <p:ext uri="{BB962C8B-B14F-4D97-AF65-F5344CB8AC3E}">
        <p14:creationId xmlns:p14="http://schemas.microsoft.com/office/powerpoint/2010/main" val="420647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Trade Policy at the National Level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Yet another dimension of trade policy, along with international and regional trade agreements, happens at the national level.&#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Yet another dimension of trade policy, along with international and regional trade agreements, happens at the national level.</a:t>
              </a:r>
            </a:p>
          </p:txBody>
        </p:sp>
      </p:grpSp>
      <p:grpSp>
        <p:nvGrpSpPr>
          <p:cNvPr id="15" name="Group 14" descr="The U.S. imposes import quotas on sugar for fear that such imports would drive down the price of sugar and injure domestic producers.&#10;">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imposes import quotas on sugar for fear that such imports would drive down the price of sugar and injure domestic producers.</a:t>
              </a:r>
            </a:p>
          </p:txBody>
        </p:sp>
      </p:grpSp>
      <p:grpSp>
        <p:nvGrpSpPr>
          <p:cNvPr id="18" name="Group 17" descr="One of the jobs of the United States Department of Commerce is to determine if there is import dumping from other countries. &#10;">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jobs of the United States Department of Commerce is to determine if there is import dumping from other countries. </a:t>
              </a:r>
            </a:p>
          </p:txBody>
        </p:sp>
      </p:grpSp>
      <p:grpSp>
        <p:nvGrpSpPr>
          <p:cNvPr id="13" name="Group 12" descr="The United States International Trade Commission determines whether the dumping has substantially injured domestic industries.&#10;">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United States International Trade Commission determines whether the dumping has substantially injured domestic industries.</a:t>
              </a:r>
            </a:p>
          </p:txBody>
        </p:sp>
      </p:grpSp>
    </p:spTree>
    <p:extLst>
      <p:ext uri="{BB962C8B-B14F-4D97-AF65-F5344CB8AC3E}">
        <p14:creationId xmlns:p14="http://schemas.microsoft.com/office/powerpoint/2010/main" val="177965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Long-Term Trends in Barriers to Trade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Countries are almost constantly threatening to challenge other nations' &quot;unfair&quot; trading practices.&#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are almost constantly threatening to challenge other nations' "unfair" trading practices.</a:t>
              </a:r>
            </a:p>
          </p:txBody>
        </p:sp>
      </p:grpSp>
      <p:grpSp>
        <p:nvGrpSpPr>
          <p:cNvPr id="15" name="Group 14" descr="Cases are brought to the dispute settlement procedures of the WTO, the European Union, NAFTA, and other regional trading agreements.&#10;">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Cases are brought to the dispute settlement procedures of the WTO, the European Union, NAFTA, and other regional trading agreements.</a:t>
              </a:r>
            </a:p>
          </p:txBody>
        </p:sp>
      </p:grpSp>
      <p:grpSp>
        <p:nvGrpSpPr>
          <p:cNvPr id="18" name="Group 17" descr="Through all the controversy, the general trend in the last 60 years is clearly toward lower barriers to trade.&#10;">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Through all the controversy, the general trend in the last 60 years is clearly toward lower barriers to trade.</a:t>
              </a:r>
            </a:p>
          </p:txBody>
        </p:sp>
      </p:grpSp>
      <p:grpSp>
        <p:nvGrpSpPr>
          <p:cNvPr id="23" name="Group 22" descr="Advances in transportation, communication, and information management have led to a powerful surge of international trade.&#10;">
            <a:extLst>
              <a:ext uri="{FF2B5EF4-FFF2-40B4-BE49-F238E27FC236}">
                <a16:creationId xmlns:a16="http://schemas.microsoft.com/office/drawing/2014/main" id="{19DDED9C-8ED7-46EB-83E0-0BEA3F7338FF}"/>
              </a:ext>
            </a:extLst>
          </p:cNvPr>
          <p:cNvGrpSpPr/>
          <p:nvPr/>
        </p:nvGrpSpPr>
        <p:grpSpPr>
          <a:xfrm>
            <a:off x="205337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Advances in transportation, communication, and information management have led to a powerful surge of international trade.</a:t>
              </a:r>
            </a:p>
          </p:txBody>
        </p:sp>
      </p:grpSp>
    </p:spTree>
    <p:extLst>
      <p:ext uri="{BB962C8B-B14F-4D97-AF65-F5344CB8AC3E}">
        <p14:creationId xmlns:p14="http://schemas.microsoft.com/office/powerpoint/2010/main" val="3778462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45E058-3159-4B53-9F18-6F450C976E5D}">
  <ds:schemaRefs>
    <ds:schemaRef ds:uri="http://schemas.microsoft.com/sharepoint/v3/contenttype/forms"/>
  </ds:schemaRefs>
</ds:datastoreItem>
</file>

<file path=customXml/itemProps2.xml><?xml version="1.0" encoding="utf-8"?>
<ds:datastoreItem xmlns:ds="http://schemas.openxmlformats.org/officeDocument/2006/customXml" ds:itemID="{1048F369-629F-4C0B-AB11-076131B71943}">
  <ds:schemaRef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fdab59f7-c3a7-48e5-acd8-618ce834776e"/>
    <ds:schemaRef ds:uri="06d9c582-05c2-476b-83d2-72ab8b1380b2"/>
    <ds:schemaRef ds:uri="http://schemas.microsoft.com/office/2006/metadata/properties"/>
  </ds:schemaRefs>
</ds:datastoreItem>
</file>

<file path=customXml/itemProps3.xml><?xml version="1.0" encoding="utf-8"?>
<ds:datastoreItem xmlns:ds="http://schemas.openxmlformats.org/officeDocument/2006/customXml" ds:itemID="{D0326F08-73A2-497A-B8B9-1594FE8915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280</TotalTime>
  <Words>1632</Words>
  <Application>Microsoft Office PowerPoint</Application>
  <PresentationFormat>Widescreen</PresentationFormat>
  <Paragraphs>126</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Office Theme</vt:lpstr>
      <vt:lpstr>1_Office Theme</vt:lpstr>
      <vt:lpstr>Trade Policy</vt:lpstr>
      <vt:lpstr>Introduction</vt:lpstr>
      <vt:lpstr>GATT &amp; WTO</vt:lpstr>
      <vt:lpstr>Regional Trading Agreements</vt:lpstr>
      <vt:lpstr>European Union</vt:lpstr>
      <vt:lpstr>NAFTA</vt:lpstr>
      <vt:lpstr>Other Trade Agreements</vt:lpstr>
      <vt:lpstr>Trade Policy at the National Level</vt:lpstr>
      <vt:lpstr>Long-Term Trends in Barriers to Trade</vt:lpstr>
      <vt:lpstr>The Tradeoffs of Trade Policy1</vt:lpstr>
      <vt:lpstr>The Tradeoffs of Trade Policy2</vt:lpstr>
      <vt:lpstr>Real World Example1</vt:lpstr>
      <vt:lpstr>Real World Example2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28</cp:revision>
  <dcterms:created xsi:type="dcterms:W3CDTF">2017-06-16T13:06:21Z</dcterms:created>
  <dcterms:modified xsi:type="dcterms:W3CDTF">2026-02-03T17:11:29Z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