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sldIdLst>
    <p:sldId id="371" r:id="rId6"/>
    <p:sldId id="373" r:id="rId7"/>
    <p:sldId id="374" r:id="rId8"/>
    <p:sldId id="375" r:id="rId9"/>
    <p:sldId id="376" r:id="rId10"/>
    <p:sldId id="377" r:id="rId11"/>
    <p:sldId id="378" r:id="rId12"/>
    <p:sldId id="379" r:id="rId13"/>
    <p:sldId id="380" r:id="rId14"/>
    <p:sldId id="381" r:id="rId15"/>
    <p:sldId id="382" r:id="rId16"/>
    <p:sldId id="383"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23AB5-F745-4258-9C51-1F7721DF3593}" v="3" dt="2026-02-03T17:08:20.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leise Radchenko" userId="6249d1a9-d5dd-4793-b8df-98b5e6874abb" providerId="ADAL" clId="{4A5B4154-50F6-4F5B-A4D7-A9ED8C205C6B}"/>
    <pc:docChg chg="addSld delSld modSld">
      <pc:chgData name="Annaleise Radchenko" userId="6249d1a9-d5dd-4793-b8df-98b5e6874abb" providerId="ADAL" clId="{4A5B4154-50F6-4F5B-A4D7-A9ED8C205C6B}" dt="2026-01-08T20:46:09.130" v="9" actId="6549"/>
      <pc:docMkLst>
        <pc:docMk/>
      </pc:docMkLst>
      <pc:sldChg chg="modSp mod">
        <pc:chgData name="Annaleise Radchenko" userId="6249d1a9-d5dd-4793-b8df-98b5e6874abb" providerId="ADAL" clId="{4A5B4154-50F6-4F5B-A4D7-A9ED8C205C6B}" dt="2026-01-08T20:41:25.233" v="8" actId="33553"/>
        <pc:sldMkLst>
          <pc:docMk/>
          <pc:sldMk cId="4240033176" sldId="278"/>
        </pc:sldMkLst>
        <pc:spChg chg="mod">
          <ac:chgData name="Annaleise Radchenko" userId="6249d1a9-d5dd-4793-b8df-98b5e6874abb" providerId="ADAL" clId="{4A5B4154-50F6-4F5B-A4D7-A9ED8C205C6B}" dt="2026-01-08T20:41:25.233" v="8" actId="33553"/>
          <ac:spMkLst>
            <pc:docMk/>
            <pc:sldMk cId="4240033176" sldId="278"/>
            <ac:spMk id="5" creationId="{00000000-0000-0000-0000-000000000000}"/>
          </ac:spMkLst>
        </pc:spChg>
        <pc:picChg chg="mod">
          <ac:chgData name="Annaleise Radchenko" userId="6249d1a9-d5dd-4793-b8df-98b5e6874abb" providerId="ADAL" clId="{4A5B4154-50F6-4F5B-A4D7-A9ED8C205C6B}" dt="2026-01-08T20:41:19.014" v="4" actId="962"/>
          <ac:picMkLst>
            <pc:docMk/>
            <pc:sldMk cId="4240033176" sldId="278"/>
            <ac:picMk id="6" creationId="{00000000-0000-0000-0000-000000000000}"/>
          </ac:picMkLst>
        </pc:picChg>
        <pc:picChg chg="mod">
          <ac:chgData name="Annaleise Radchenko" userId="6249d1a9-d5dd-4793-b8df-98b5e6874abb" providerId="ADAL" clId="{4A5B4154-50F6-4F5B-A4D7-A9ED8C205C6B}" dt="2026-01-08T20:41:19.541" v="5" actId="962"/>
          <ac:picMkLst>
            <pc:docMk/>
            <pc:sldMk cId="4240033176" sldId="278"/>
            <ac:picMk id="7" creationId="{00000000-0000-0000-0000-000000000000}"/>
          </ac:picMkLst>
        </pc:picChg>
        <pc:picChg chg="mod">
          <ac:chgData name="Annaleise Radchenko" userId="6249d1a9-d5dd-4793-b8df-98b5e6874abb" providerId="ADAL" clId="{4A5B4154-50F6-4F5B-A4D7-A9ED8C205C6B}" dt="2026-01-08T20:41:19.907" v="6" actId="962"/>
          <ac:picMkLst>
            <pc:docMk/>
            <pc:sldMk cId="4240033176" sldId="278"/>
            <ac:picMk id="8" creationId="{00000000-0000-0000-0000-000000000000}"/>
          </ac:picMkLst>
        </pc:picChg>
        <pc:picChg chg="mod">
          <ac:chgData name="Annaleise Radchenko" userId="6249d1a9-d5dd-4793-b8df-98b5e6874abb" providerId="ADAL" clId="{4A5B4154-50F6-4F5B-A4D7-A9ED8C205C6B}" dt="2026-01-08T20:41:20.458" v="7" actId="962"/>
          <ac:picMkLst>
            <pc:docMk/>
            <pc:sldMk cId="4240033176" sldId="278"/>
            <ac:picMk id="9" creationId="{00000000-0000-0000-0000-000000000000}"/>
          </ac:picMkLst>
        </pc:picChg>
        <pc:cxnChg chg="mod">
          <ac:chgData name="Annaleise Radchenko" userId="6249d1a9-d5dd-4793-b8df-98b5e6874abb" providerId="ADAL" clId="{4A5B4154-50F6-4F5B-A4D7-A9ED8C205C6B}" dt="2026-01-08T20:41:18.543" v="3" actId="962"/>
          <ac:cxnSpMkLst>
            <pc:docMk/>
            <pc:sldMk cId="4240033176" sldId="278"/>
            <ac:cxnSpMk id="11" creationId="{00000000-0000-0000-0000-000000000000}"/>
          </ac:cxnSpMkLst>
        </pc:cxnChg>
      </pc:sldChg>
      <pc:sldChg chg="add">
        <pc:chgData name="Annaleise Radchenko" userId="6249d1a9-d5dd-4793-b8df-98b5e6874abb" providerId="ADAL" clId="{4A5B4154-50F6-4F5B-A4D7-A9ED8C205C6B}" dt="2026-01-08T20:38:40.296" v="0"/>
        <pc:sldMkLst>
          <pc:docMk/>
          <pc:sldMk cId="2284228534" sldId="371"/>
        </pc:sldMkLst>
      </pc:sldChg>
      <pc:sldChg chg="add">
        <pc:chgData name="Annaleise Radchenko" userId="6249d1a9-d5dd-4793-b8df-98b5e6874abb" providerId="ADAL" clId="{4A5B4154-50F6-4F5B-A4D7-A9ED8C205C6B}" dt="2026-01-08T20:38:40.296" v="0"/>
        <pc:sldMkLst>
          <pc:docMk/>
          <pc:sldMk cId="3008974515" sldId="373"/>
        </pc:sldMkLst>
      </pc:sldChg>
      <pc:sldChg chg="add">
        <pc:chgData name="Annaleise Radchenko" userId="6249d1a9-d5dd-4793-b8df-98b5e6874abb" providerId="ADAL" clId="{4A5B4154-50F6-4F5B-A4D7-A9ED8C205C6B}" dt="2026-01-08T20:38:40.296" v="0"/>
        <pc:sldMkLst>
          <pc:docMk/>
          <pc:sldMk cId="3991910299" sldId="374"/>
        </pc:sldMkLst>
      </pc:sldChg>
      <pc:sldChg chg="add">
        <pc:chgData name="Annaleise Radchenko" userId="6249d1a9-d5dd-4793-b8df-98b5e6874abb" providerId="ADAL" clId="{4A5B4154-50F6-4F5B-A4D7-A9ED8C205C6B}" dt="2026-01-08T20:38:40.296" v="0"/>
        <pc:sldMkLst>
          <pc:docMk/>
          <pc:sldMk cId="3182240225" sldId="375"/>
        </pc:sldMkLst>
      </pc:sldChg>
      <pc:sldChg chg="add">
        <pc:chgData name="Annaleise Radchenko" userId="6249d1a9-d5dd-4793-b8df-98b5e6874abb" providerId="ADAL" clId="{4A5B4154-50F6-4F5B-A4D7-A9ED8C205C6B}" dt="2026-01-08T20:38:40.296" v="0"/>
        <pc:sldMkLst>
          <pc:docMk/>
          <pc:sldMk cId="2121671491" sldId="376"/>
        </pc:sldMkLst>
      </pc:sldChg>
      <pc:sldChg chg="add">
        <pc:chgData name="Annaleise Radchenko" userId="6249d1a9-d5dd-4793-b8df-98b5e6874abb" providerId="ADAL" clId="{4A5B4154-50F6-4F5B-A4D7-A9ED8C205C6B}" dt="2026-01-08T20:38:40.296" v="0"/>
        <pc:sldMkLst>
          <pc:docMk/>
          <pc:sldMk cId="2546332141" sldId="377"/>
        </pc:sldMkLst>
      </pc:sldChg>
      <pc:sldChg chg="add">
        <pc:chgData name="Annaleise Radchenko" userId="6249d1a9-d5dd-4793-b8df-98b5e6874abb" providerId="ADAL" clId="{4A5B4154-50F6-4F5B-A4D7-A9ED8C205C6B}" dt="2026-01-08T20:38:40.296" v="0"/>
        <pc:sldMkLst>
          <pc:docMk/>
          <pc:sldMk cId="3391210053" sldId="378"/>
        </pc:sldMkLst>
      </pc:sldChg>
      <pc:sldChg chg="add">
        <pc:chgData name="Annaleise Radchenko" userId="6249d1a9-d5dd-4793-b8df-98b5e6874abb" providerId="ADAL" clId="{4A5B4154-50F6-4F5B-A4D7-A9ED8C205C6B}" dt="2026-01-08T20:38:40.296" v="0"/>
        <pc:sldMkLst>
          <pc:docMk/>
          <pc:sldMk cId="3195005745" sldId="379"/>
        </pc:sldMkLst>
      </pc:sldChg>
      <pc:sldChg chg="add">
        <pc:chgData name="Annaleise Radchenko" userId="6249d1a9-d5dd-4793-b8df-98b5e6874abb" providerId="ADAL" clId="{4A5B4154-50F6-4F5B-A4D7-A9ED8C205C6B}" dt="2026-01-08T20:38:40.296" v="0"/>
        <pc:sldMkLst>
          <pc:docMk/>
          <pc:sldMk cId="2628047569" sldId="380"/>
        </pc:sldMkLst>
      </pc:sldChg>
      <pc:sldChg chg="add">
        <pc:chgData name="Annaleise Radchenko" userId="6249d1a9-d5dd-4793-b8df-98b5e6874abb" providerId="ADAL" clId="{4A5B4154-50F6-4F5B-A4D7-A9ED8C205C6B}" dt="2026-01-08T20:38:40.296" v="0"/>
        <pc:sldMkLst>
          <pc:docMk/>
          <pc:sldMk cId="4245606266" sldId="381"/>
        </pc:sldMkLst>
      </pc:sldChg>
      <pc:sldChg chg="modSp add mod">
        <pc:chgData name="Annaleise Radchenko" userId="6249d1a9-d5dd-4793-b8df-98b5e6874abb" providerId="ADAL" clId="{4A5B4154-50F6-4F5B-A4D7-A9ED8C205C6B}" dt="2026-01-08T20:46:09.130" v="9" actId="6549"/>
        <pc:sldMkLst>
          <pc:docMk/>
          <pc:sldMk cId="3711237107" sldId="382"/>
        </pc:sldMkLst>
        <pc:spChg chg="mod">
          <ac:chgData name="Annaleise Radchenko" userId="6249d1a9-d5dd-4793-b8df-98b5e6874abb" providerId="ADAL" clId="{4A5B4154-50F6-4F5B-A4D7-A9ED8C205C6B}" dt="2026-01-08T20:46:09.130" v="9" actId="6549"/>
          <ac:spMkLst>
            <pc:docMk/>
            <pc:sldMk cId="3711237107" sldId="382"/>
            <ac:spMk id="26" creationId="{00000000-0000-0000-0000-000000000000}"/>
          </ac:spMkLst>
        </pc:spChg>
      </pc:sldChg>
      <pc:sldChg chg="modSp add mod">
        <pc:chgData name="Annaleise Radchenko" userId="6249d1a9-d5dd-4793-b8df-98b5e6874abb" providerId="ADAL" clId="{4A5B4154-50F6-4F5B-A4D7-A9ED8C205C6B}" dt="2026-01-08T20:39:00.363" v="2" actId="6549"/>
        <pc:sldMkLst>
          <pc:docMk/>
          <pc:sldMk cId="3014411274" sldId="383"/>
        </pc:sldMkLst>
        <pc:spChg chg="mod">
          <ac:chgData name="Annaleise Radchenko" userId="6249d1a9-d5dd-4793-b8df-98b5e6874abb" providerId="ADAL" clId="{4A5B4154-50F6-4F5B-A4D7-A9ED8C205C6B}" dt="2026-01-08T20:39:00.363" v="2" actId="6549"/>
          <ac:spMkLst>
            <pc:docMk/>
            <pc:sldMk cId="3014411274" sldId="383"/>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discuss how international trade influences the job market; analyze the opportunity cost of protectionism; and explain how international trade impacts wages, labor standards, and working conditions.</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dirty="0"/>
          </a:p>
        </p:txBody>
      </p:sp>
    </p:spTree>
    <p:extLst>
      <p:ext uri="{BB962C8B-B14F-4D97-AF65-F5344CB8AC3E}">
        <p14:creationId xmlns:p14="http://schemas.microsoft.com/office/powerpoint/2010/main" val="3768853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United States, the minimum wage is $7.25 per hour. A typical wage in many low-income countries might be more like $7.25 per day or (often) less. Working conditions in low-income countries may be extremely unpleasant or unsafe. In the worst cases, production may involve child labor or workers who are treated like slaves.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64633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Trump imposed tariffs on imported steel in order to “bring back jobs to the U.S. steel industry.” Do you think tariffs achieve this goal? Why or why not? </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150639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Imports affect workers in several different ways: fewer jobs, lower wages, or poor working conditions. The hidden opportunity cost of using protectionism to save jobs in one industry is jobs sacrificed in other industries.</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early 1990s, the United States was negotiating the North American Free Trade Agreement (NAFTA) with Mexico. NAFTA was an agreement that reduced tariffs, import quotas, and nontariff barriers to trade between the U.S., Mexico, and Canada. For the next six years, the United States economy had some of the most rapid job growth and low unemployment in its history. Those who feared that open trade with Mexico would lead to a dramatic decrease in jobs were proven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3376659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Protectionism saves jobs in the specific industry being protected but, for two reasons, it costs jobs in other unprotected industries. </a:t>
            </a:r>
            <a:r>
              <a:rPr lang="en-US" sz="1200" dirty="0">
                <a:solidFill>
                  <a:schemeClr val="bg1"/>
                </a:solidFill>
              </a:rPr>
              <a:t>If consumers are paying higher prices to the protected industry, they inevitably have less money to spend on goods from other industries, so jobs are lost in those other industries. If a firm sells the protected product to other firms so that other firms must now pay a higher price for a key input, those firms will lose sales to foreign producers who do not need to pay the higher price. Lost sales translate into lost jobs. </a:t>
            </a:r>
            <a:r>
              <a:rPr lang="en-US" sz="1200" kern="1200" dirty="0">
                <a:solidFill>
                  <a:schemeClr val="tx1"/>
                </a:solidFill>
                <a:effectLst/>
                <a:latin typeface="+mn-lt"/>
                <a:ea typeface="+mn-ea"/>
                <a:cs typeface="+mn-cs"/>
              </a:rPr>
              <a:t>The hidden opportunity cost of using protectionism to save jobs in one industry is jobs sacrificed in other industries.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352716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Saving a job through protectionism can be very expensive. A study from 2002 compiled evidence that showed using protectionism to save an average job in the textile and apparel industry would cost $199,000 per job saved.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79347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does it cost so much to save jobs through protectionism? The basic reason is that not all the extra money that consumers pay because of tariffs or quotas goes to save jobs. For example, if the government imposes tariffs on steel imports so that steel buyers pay a higher price, U.S. steel companies might do the following: Earn greater profits. Buy more equipment. Pay bigger bonuses to managers. Give pay raises to existing employees. Avoid firing some additional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305243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if trade does not reduce the number of jobs, it could affect wages. It is important to separate issues about the average wage level from issues about whether trade will hurt the wages of certain workers. Because trade raises the amount that an economy can produce, it will also cause the average level of wages in an economy to rise. By contrast, barriers to trade will reduce the average level of wages in an economy. Even if trade increases the overall wage level, it will still benefit some workers and hurt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311791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Labor conditions can vary widely across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414599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Workers in many low-income countries around the world labor under conditions that would be illegal in America. Workers in the following countries often make less than the minimum wage in the U.S.: China, Thailand, Brazil, South Africa, Poland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dirty="0"/>
          </a:p>
        </p:txBody>
      </p:sp>
    </p:spTree>
    <p:extLst>
      <p:ext uri="{BB962C8B-B14F-4D97-AF65-F5344CB8AC3E}">
        <p14:creationId xmlns:p14="http://schemas.microsoft.com/office/powerpoint/2010/main" val="987802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itle 8"/>
          <p:cNvSpPr txBox="1">
            <a:spLocks noGrp="1"/>
          </p:cNvSpPr>
          <p:nvPr>
            <p:ph type="title" idx="4294967295"/>
          </p:nvPr>
        </p:nvSpPr>
        <p:spPr>
          <a:xfrm>
            <a:off x="1604823" y="2174728"/>
            <a:ext cx="9265024"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International Trade and Its Effects on Jobs, Wages, and Working Conditions</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5129382"/>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C183D7F6-B498-43B3-948B-1728B52AA6E4}">
                <adec:decorative xmlns:adec="http://schemas.microsoft.com/office/drawing/2017/decorative" val="1"/>
              </a:ext>
            </a:extLst>
          </p:cNvPr>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228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Labor Standards and Working Conditions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In the United States, the minimum wage is $7.25 per hour. ">
            <a:extLst>
              <a:ext uri="{FF2B5EF4-FFF2-40B4-BE49-F238E27FC236}">
                <a16:creationId xmlns:a16="http://schemas.microsoft.com/office/drawing/2014/main" id="{A72CC4F0-4DDB-4F44-B2AA-333DECFAFBA2}"/>
              </a:ext>
            </a:extLst>
          </p:cNvPr>
          <p:cNvGrpSpPr/>
          <p:nvPr/>
        </p:nvGrpSpPr>
        <p:grpSpPr>
          <a:xfrm>
            <a:off x="2053618" y="1601284"/>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CE097A10-C3EE-4203-9EA9-CD7E3198024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99A530C5-FE22-41FF-B91B-4F024A6ED1FD}"/>
                </a:ext>
              </a:extLst>
            </p:cNvPr>
            <p:cNvSpPr txBox="1"/>
            <p:nvPr/>
          </p:nvSpPr>
          <p:spPr>
            <a:xfrm>
              <a:off x="60855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United States, the minimum wage is $7.25 per hour. </a:t>
              </a:r>
            </a:p>
          </p:txBody>
        </p:sp>
      </p:grpSp>
      <p:grpSp>
        <p:nvGrpSpPr>
          <p:cNvPr id="9" name="Group 8" descr="A typical wage in many low-income countries might be more like $7.25 per day or (often) less.">
            <a:extLst>
              <a:ext uri="{FF2B5EF4-FFF2-40B4-BE49-F238E27FC236}">
                <a16:creationId xmlns:a16="http://schemas.microsoft.com/office/drawing/2014/main" id="{3B66B3E2-CD5E-436D-9610-3950B3811329}"/>
              </a:ext>
            </a:extLst>
          </p:cNvPr>
          <p:cNvGrpSpPr/>
          <p:nvPr/>
        </p:nvGrpSpPr>
        <p:grpSpPr>
          <a:xfrm>
            <a:off x="2053618" y="2513607"/>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42D5DC9B-0B42-4EE4-ABA1-8EF60AAE42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D8B09B57-9E9C-4592-AE5A-F3593D37904C}"/>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typical wage in many low-income countries might be more like $7.25 </a:t>
              </a:r>
              <a:r>
                <a:rPr lang="en-US" sz="2000" i="1" dirty="0">
                  <a:solidFill>
                    <a:schemeClr val="bg1"/>
                  </a:solidFill>
                </a:rPr>
                <a:t>per day </a:t>
              </a:r>
              <a:r>
                <a:rPr lang="en-US" sz="2000" dirty="0">
                  <a:solidFill>
                    <a:schemeClr val="bg1"/>
                  </a:solidFill>
                </a:rPr>
                <a:t>or (often) less.</a:t>
              </a:r>
            </a:p>
          </p:txBody>
        </p:sp>
      </p:grpSp>
      <p:grpSp>
        <p:nvGrpSpPr>
          <p:cNvPr id="12" name="Group 11" descr="Working conditions in low-income countries may be extremely unpleasant or unsafe.">
            <a:extLst>
              <a:ext uri="{FF2B5EF4-FFF2-40B4-BE49-F238E27FC236}">
                <a16:creationId xmlns:a16="http://schemas.microsoft.com/office/drawing/2014/main" id="{D3BCA493-5EA4-4A74-9BC4-AEB52B847390}"/>
              </a:ext>
            </a:extLst>
          </p:cNvPr>
          <p:cNvGrpSpPr/>
          <p:nvPr/>
        </p:nvGrpSpPr>
        <p:grpSpPr>
          <a:xfrm>
            <a:off x="2053618" y="3425930"/>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561634DC-1FB6-4DE5-9AE0-1514CE4E0F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458E9354-1C9D-46DF-AC8C-CDEE1211EF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Working conditions in low-income countries may be extremely unpleasant or unsafe.</a:t>
              </a:r>
            </a:p>
          </p:txBody>
        </p:sp>
      </p:grpSp>
      <p:grpSp>
        <p:nvGrpSpPr>
          <p:cNvPr id="16" name="Group 15" descr="In the worst cases, production may involve child labor or workers who are treated like slaves.">
            <a:extLst>
              <a:ext uri="{FF2B5EF4-FFF2-40B4-BE49-F238E27FC236}">
                <a16:creationId xmlns:a16="http://schemas.microsoft.com/office/drawing/2014/main" id="{1139EC22-9679-4736-99D9-168314E12EC9}"/>
              </a:ext>
            </a:extLst>
          </p:cNvPr>
          <p:cNvGrpSpPr/>
          <p:nvPr/>
        </p:nvGrpSpPr>
        <p:grpSpPr>
          <a:xfrm>
            <a:off x="2053618" y="4338253"/>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169F936F-A701-4336-9A8D-C351341EF40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3D01CC84-2655-4490-9259-432F91E3627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worst cases, production may involve child labor or workers who are treated like slaves.</a:t>
              </a:r>
            </a:p>
          </p:txBody>
        </p:sp>
      </p:grpSp>
    </p:spTree>
    <p:extLst>
      <p:ext uri="{BB962C8B-B14F-4D97-AF65-F5344CB8AC3E}">
        <p14:creationId xmlns:p14="http://schemas.microsoft.com/office/powerpoint/2010/main" val="4245606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 World Example</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8" y="1450059"/>
            <a:ext cx="9273061" cy="1323439"/>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President Trump imposed tariffs on imported steel in order to “bring back jobs to the U.S. steel industry.” Do you think tariffs achieved this goal? Why or why not?</a:t>
            </a:r>
          </a:p>
          <a:p>
            <a:pPr algn="ctr"/>
            <a:endParaRPr lang="en-US" sz="2000" dirty="0">
              <a:solidFill>
                <a:schemeClr val="bg1"/>
              </a:solidFill>
            </a:endParaRPr>
          </a:p>
        </p:txBody>
      </p:sp>
      <p:pic>
        <p:nvPicPr>
          <p:cNvPr id="5" name="Picture 4" descr="A worker saw cutting metal">
            <a:extLst>
              <a:ext uri="{FF2B5EF4-FFF2-40B4-BE49-F238E27FC236}">
                <a16:creationId xmlns:a16="http://schemas.microsoft.com/office/drawing/2014/main" id="{072E380C-675E-4E38-B4AB-289FA592A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4531" y="3128908"/>
            <a:ext cx="4822934" cy="3215289"/>
          </a:xfrm>
          <a:prstGeom prst="rect">
            <a:avLst/>
          </a:prstGeom>
        </p:spPr>
      </p:pic>
    </p:spTree>
    <p:extLst>
      <p:ext uri="{BB962C8B-B14F-4D97-AF65-F5344CB8AC3E}">
        <p14:creationId xmlns:p14="http://schemas.microsoft.com/office/powerpoint/2010/main" val="3711237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As international trade increases, it contributes to a shift in jobs away from industries where that economy does not have a comparative advantage and toward industries where it does have a comparative advantage.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degree to which trade affects labor markets has much to do with the structure of the labor market in that country and the adjustment process in other industries.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Global trade should raise the average level of wages by increasing productivity, however, this increase in average wages may include both gains to workers in certain jobs and industries and losses to others.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Low wages and long working hours in poor countries are unpleasant to think about, but for people in low-income parts of the world, it may well be the best option open to them.</a:t>
            </a:r>
          </a:p>
          <a:p>
            <a:endParaRPr lang="en-US" sz="2000" dirty="0">
              <a:solidFill>
                <a:schemeClr val="bg1"/>
              </a:solidFill>
            </a:endParaRPr>
          </a:p>
        </p:txBody>
      </p:sp>
    </p:spTree>
    <p:extLst>
      <p:ext uri="{BB962C8B-B14F-4D97-AF65-F5344CB8AC3E}">
        <p14:creationId xmlns:p14="http://schemas.microsoft.com/office/powerpoint/2010/main" val="3014411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Imports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Up Arrow 4">
            <a:extLst>
              <a:ext uri="{FF2B5EF4-FFF2-40B4-BE49-F238E27FC236}">
                <a16:creationId xmlns:a16="http://schemas.microsoft.com/office/drawing/2014/main" id="{BFB27E4A-69AF-4D8D-8941-BA37FAC9DF61}"/>
              </a:ext>
              <a:ext uri="{C183D7F6-B498-43B3-948B-1728B52AA6E4}">
                <adec:decorative xmlns:adec="http://schemas.microsoft.com/office/drawing/2017/decorative" val="1"/>
              </a:ext>
            </a:extLst>
          </p:cNvPr>
          <p:cNvSpPr/>
          <p:nvPr/>
        </p:nvSpPr>
        <p:spPr>
          <a:xfrm flipV="1">
            <a:off x="5788071" y="2736894"/>
            <a:ext cx="661012" cy="869118"/>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D97AAD4-8780-4CE7-B70A-E420767D2148}"/>
              </a:ext>
            </a:extLst>
          </p:cNvPr>
          <p:cNvSpPr/>
          <p:nvPr/>
        </p:nvSpPr>
        <p:spPr>
          <a:xfrm>
            <a:off x="3962398" y="1867776"/>
            <a:ext cx="4267200"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Imports</a:t>
            </a:r>
            <a:endParaRPr lang="en-US" sz="2000" dirty="0">
              <a:solidFill>
                <a:schemeClr val="bg1"/>
              </a:solidFill>
            </a:endParaRPr>
          </a:p>
        </p:txBody>
      </p:sp>
      <p:sp>
        <p:nvSpPr>
          <p:cNvPr id="5" name="Rectangle 4">
            <a:extLst>
              <a:ext uri="{FF2B5EF4-FFF2-40B4-BE49-F238E27FC236}">
                <a16:creationId xmlns:a16="http://schemas.microsoft.com/office/drawing/2014/main" id="{0CFABE4E-78E3-4ABB-A1D4-769D649BBAB9}"/>
              </a:ext>
            </a:extLst>
          </p:cNvPr>
          <p:cNvSpPr/>
          <p:nvPr/>
        </p:nvSpPr>
        <p:spPr>
          <a:xfrm>
            <a:off x="3643541" y="3606012"/>
            <a:ext cx="4950072"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May cause fewer jobs, lower wages, or poor working conditions</a:t>
            </a:r>
          </a:p>
        </p:txBody>
      </p:sp>
    </p:spTree>
    <p:extLst>
      <p:ext uri="{BB962C8B-B14F-4D97-AF65-F5344CB8AC3E}">
        <p14:creationId xmlns:p14="http://schemas.microsoft.com/office/powerpoint/2010/main" val="300897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Fewer Jobs?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In the early 1990s, the United States was negotiating the North American Free Trade Agreement (NAFTA) with Mexico.">
            <a:extLst>
              <a:ext uri="{FF2B5EF4-FFF2-40B4-BE49-F238E27FC236}">
                <a16:creationId xmlns:a16="http://schemas.microsoft.com/office/drawing/2014/main" id="{2227901F-4E17-4C0A-B285-46166FB37EC1}"/>
              </a:ext>
            </a:extLst>
          </p:cNvPr>
          <p:cNvGrpSpPr/>
          <p:nvPr/>
        </p:nvGrpSpPr>
        <p:grpSpPr>
          <a:xfrm>
            <a:off x="2053618" y="1601284"/>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CCFA13C3-3D61-4C5A-A11A-FB9ACD1E530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757FDA7-7D9F-4A34-B87F-57706DF9DA8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early 1990s, the United States was negotiating the North American Free Trade Agreement (NAFTA) with Mexico.</a:t>
              </a:r>
            </a:p>
          </p:txBody>
        </p:sp>
      </p:grpSp>
      <p:grpSp>
        <p:nvGrpSpPr>
          <p:cNvPr id="11" name="Group 10" descr="NAFTA was an agreement that reduced tariffs, import quotas, and nontariff barriers to trade between the U.S., Mexico, and Canada.">
            <a:extLst>
              <a:ext uri="{FF2B5EF4-FFF2-40B4-BE49-F238E27FC236}">
                <a16:creationId xmlns:a16="http://schemas.microsoft.com/office/drawing/2014/main" id="{71BC7354-5EAA-4809-955F-18DC03A9E531}"/>
              </a:ext>
            </a:extLst>
          </p:cNvPr>
          <p:cNvGrpSpPr/>
          <p:nvPr/>
        </p:nvGrpSpPr>
        <p:grpSpPr>
          <a:xfrm>
            <a:off x="2053618" y="2513607"/>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011E0294-836C-484A-B7B5-90BFFCF38BC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6250F476-39C2-4471-B072-96586F0EED88}"/>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NAFTA was an agreement that reduced tariffs, import quotas, and nontariff barriers to trade between the U.S., Mexico, and Canada.</a:t>
              </a:r>
            </a:p>
          </p:txBody>
        </p:sp>
      </p:grpSp>
      <p:grpSp>
        <p:nvGrpSpPr>
          <p:cNvPr id="14" name="Group 13" descr="For the next six years, the United States economy had some of the most rapid job growth and low unemployment in its history.">
            <a:extLst>
              <a:ext uri="{FF2B5EF4-FFF2-40B4-BE49-F238E27FC236}">
                <a16:creationId xmlns:a16="http://schemas.microsoft.com/office/drawing/2014/main" id="{312DB5A2-F360-4981-9086-A641FD1CBB5B}"/>
              </a:ext>
            </a:extLst>
          </p:cNvPr>
          <p:cNvGrpSpPr/>
          <p:nvPr/>
        </p:nvGrpSpPr>
        <p:grpSpPr>
          <a:xfrm>
            <a:off x="2053618" y="3425930"/>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3263167-68E6-4362-B98E-8E96DE0B10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481DB66C-008B-4D86-8734-BBFFEB1DDB4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the next six years, the United States economy had some of the most rapid job growth and low unemployment in its history.</a:t>
              </a:r>
            </a:p>
          </p:txBody>
        </p:sp>
      </p:grpSp>
      <p:grpSp>
        <p:nvGrpSpPr>
          <p:cNvPr id="17" name="Group 16" descr="Those who feared that open trade with Mexico would lead to a dramatic decrease in jobs were proven wrong.">
            <a:extLst>
              <a:ext uri="{FF2B5EF4-FFF2-40B4-BE49-F238E27FC236}">
                <a16:creationId xmlns:a16="http://schemas.microsoft.com/office/drawing/2014/main" id="{0E8380F8-773D-455D-85A4-687770C0D4F1}"/>
              </a:ext>
            </a:extLst>
          </p:cNvPr>
          <p:cNvGrpSpPr/>
          <p:nvPr/>
        </p:nvGrpSpPr>
        <p:grpSpPr>
          <a:xfrm>
            <a:off x="2041256" y="4313620"/>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6995EAAC-D856-41A1-BB31-4A335C17527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0E7E3B11-76E2-4E26-8A37-82ECAFB25B4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who feared that open trade with Mexico would lead to a dramatic decrease in jobs were proven wrong.</a:t>
              </a:r>
            </a:p>
          </p:txBody>
        </p:sp>
      </p:grpSp>
    </p:spTree>
    <p:extLst>
      <p:ext uri="{BB962C8B-B14F-4D97-AF65-F5344CB8AC3E}">
        <p14:creationId xmlns:p14="http://schemas.microsoft.com/office/powerpoint/2010/main" val="3991910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Opportunity Cost of Protectionism</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Protectionism saves jobs in the specific industry being protected but, for two reasons, it costs jobs in other unprotected industries.">
            <a:extLst>
              <a:ext uri="{FF2B5EF4-FFF2-40B4-BE49-F238E27FC236}">
                <a16:creationId xmlns:a16="http://schemas.microsoft.com/office/drawing/2014/main" id="{B8DA54C7-F252-448B-BBCA-41E3D6D6B47C}"/>
              </a:ext>
            </a:extLst>
          </p:cNvPr>
          <p:cNvGrpSpPr/>
          <p:nvPr/>
        </p:nvGrpSpPr>
        <p:grpSpPr>
          <a:xfrm>
            <a:off x="2053618" y="1601284"/>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02247E8-6F74-495B-A820-CEFA836256F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2FD112B-8DC6-4C52-A195-58AB5D610BAD}"/>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Protectionism</a:t>
              </a:r>
              <a:r>
                <a:rPr lang="en-US" sz="2000" dirty="0">
                  <a:solidFill>
                    <a:schemeClr val="bg1"/>
                  </a:solidFill>
                </a:rPr>
                <a:t> saves jobs in the specific industry being protected but, for two reasons, it costs jobs in other unprotected industries.</a:t>
              </a:r>
            </a:p>
          </p:txBody>
        </p:sp>
      </p:grpSp>
      <p:grpSp>
        <p:nvGrpSpPr>
          <p:cNvPr id="15" name="Group 14" descr="If consumers are paying higher prices to the protected industry, they inevitably have less money to spend on goods from other industries, so jobs are lost in those other industries.">
            <a:extLst>
              <a:ext uri="{FF2B5EF4-FFF2-40B4-BE49-F238E27FC236}">
                <a16:creationId xmlns:a16="http://schemas.microsoft.com/office/drawing/2014/main" id="{C7C5D5A9-D1C2-480A-9915-0C1B087CAF61}"/>
              </a:ext>
            </a:extLst>
          </p:cNvPr>
          <p:cNvGrpSpPr/>
          <p:nvPr/>
        </p:nvGrpSpPr>
        <p:grpSpPr>
          <a:xfrm>
            <a:off x="2053618" y="2513607"/>
            <a:ext cx="8058154" cy="1065187"/>
            <a:chOff x="542923" y="1736761"/>
            <a:chExt cx="8058154" cy="1065187"/>
          </a:xfrm>
          <a:solidFill>
            <a:srgbClr val="627981"/>
          </a:solidFill>
        </p:grpSpPr>
        <p:sp>
          <p:nvSpPr>
            <p:cNvPr id="16" name="Rectangle 15">
              <a:extLst>
                <a:ext uri="{FF2B5EF4-FFF2-40B4-BE49-F238E27FC236}">
                  <a16:creationId xmlns:a16="http://schemas.microsoft.com/office/drawing/2014/main" id="{2C006B6F-9E03-4565-BF85-3C9C5C276D99}"/>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58218DFF-3273-49E2-A039-F3D3A372714E}"/>
                </a:ext>
              </a:extLst>
            </p:cNvPr>
            <p:cNvSpPr txBox="1"/>
            <p:nvPr/>
          </p:nvSpPr>
          <p:spPr>
            <a:xfrm>
              <a:off x="582578"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consumers are paying higher prices to the protected industry, they inevitably have less money to spend on goods from other industries, so jobs are lost in those other industries.</a:t>
              </a:r>
            </a:p>
          </p:txBody>
        </p:sp>
      </p:grpSp>
      <p:grpSp>
        <p:nvGrpSpPr>
          <p:cNvPr id="18" name="Group 17" descr="If a firm sells the protected product to other firms so that other firms must now pay a higher price for a key input, those firms will lose sales to foreign producers who do not need to pay the higher price. Lost sales translate into lost jobs.">
            <a:extLst>
              <a:ext uri="{FF2B5EF4-FFF2-40B4-BE49-F238E27FC236}">
                <a16:creationId xmlns:a16="http://schemas.microsoft.com/office/drawing/2014/main" id="{49F6E35F-5C37-43CC-BD35-B9F8B8756F8D}"/>
              </a:ext>
            </a:extLst>
          </p:cNvPr>
          <p:cNvGrpSpPr/>
          <p:nvPr/>
        </p:nvGrpSpPr>
        <p:grpSpPr>
          <a:xfrm>
            <a:off x="2053618" y="3684182"/>
            <a:ext cx="8058154" cy="1354971"/>
            <a:chOff x="542923" y="1736761"/>
            <a:chExt cx="8058154" cy="1354971"/>
          </a:xfrm>
          <a:solidFill>
            <a:srgbClr val="627981"/>
          </a:solidFill>
        </p:grpSpPr>
        <p:sp>
          <p:nvSpPr>
            <p:cNvPr id="19" name="Rectangle 18">
              <a:extLst>
                <a:ext uri="{FF2B5EF4-FFF2-40B4-BE49-F238E27FC236}">
                  <a16:creationId xmlns:a16="http://schemas.microsoft.com/office/drawing/2014/main" id="{CBE54CF6-9782-4946-9286-6DEF78876569}"/>
                </a:ext>
              </a:extLst>
            </p:cNvPr>
            <p:cNvSpPr/>
            <p:nvPr/>
          </p:nvSpPr>
          <p:spPr>
            <a:xfrm>
              <a:off x="542923" y="1736761"/>
              <a:ext cx="8058154" cy="1354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A5A8B84-DF8E-4560-B1E2-B6EF9C077F10}"/>
                </a:ext>
              </a:extLst>
            </p:cNvPr>
            <p:cNvSpPr txBox="1"/>
            <p:nvPr/>
          </p:nvSpPr>
          <p:spPr>
            <a:xfrm>
              <a:off x="599388" y="1768293"/>
              <a:ext cx="7807571"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sells the protected product to other firms so that other firms must now pay a higher price for a key input, those firms will lose sales to foreign producers who do not need to pay the higher price. Lost sales translate into lost jobs.</a:t>
              </a:r>
            </a:p>
          </p:txBody>
        </p:sp>
      </p:grpSp>
      <p:grpSp>
        <p:nvGrpSpPr>
          <p:cNvPr id="21" name="Group 20" descr="The hidden opportunity cost of using protectionism to save jobs in one industry is jobs sacrificed in other industries. ">
            <a:extLst>
              <a:ext uri="{FF2B5EF4-FFF2-40B4-BE49-F238E27FC236}">
                <a16:creationId xmlns:a16="http://schemas.microsoft.com/office/drawing/2014/main" id="{1E2A1235-95CA-4FE9-8C59-5197370515D8}"/>
              </a:ext>
            </a:extLst>
          </p:cNvPr>
          <p:cNvGrpSpPr/>
          <p:nvPr/>
        </p:nvGrpSpPr>
        <p:grpSpPr>
          <a:xfrm>
            <a:off x="2053618" y="514454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3788C584-728C-48FA-8089-F80CFDC8065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244F9CA-23AE-4894-A7DA-C97B440994B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hidden opportunity cost of using protectionism to save jobs in one industry is jobs sacrificed in other industries. </a:t>
              </a:r>
            </a:p>
          </p:txBody>
        </p:sp>
      </p:grpSp>
    </p:spTree>
    <p:extLst>
      <p:ext uri="{BB962C8B-B14F-4D97-AF65-F5344CB8AC3E}">
        <p14:creationId xmlns:p14="http://schemas.microsoft.com/office/powerpoint/2010/main" val="318224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Opportunity Cost of Protectionism</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descr="Saving a job through protectionism can be very expensive. A study from 2002 compiled evidence that showed using protectionism to save an average job in the textile and apparel industry would cost $199,000 per job saved.&#10;">
            <a:extLst>
              <a:ext uri="{FF2B5EF4-FFF2-40B4-BE49-F238E27FC236}">
                <a16:creationId xmlns:a16="http://schemas.microsoft.com/office/drawing/2014/main" id="{1E2A1235-95CA-4FE9-8C59-5197370515D8}"/>
              </a:ext>
            </a:extLst>
          </p:cNvPr>
          <p:cNvGrpSpPr/>
          <p:nvPr/>
        </p:nvGrpSpPr>
        <p:grpSpPr>
          <a:xfrm>
            <a:off x="2066923" y="4913157"/>
            <a:ext cx="8058154" cy="1354971"/>
            <a:chOff x="542923" y="1736761"/>
            <a:chExt cx="8058154" cy="1354971"/>
          </a:xfrm>
          <a:solidFill>
            <a:srgbClr val="627981"/>
          </a:solidFill>
        </p:grpSpPr>
        <p:sp>
          <p:nvSpPr>
            <p:cNvPr id="22" name="Rectangle 21">
              <a:extLst>
                <a:ext uri="{FF2B5EF4-FFF2-40B4-BE49-F238E27FC236}">
                  <a16:creationId xmlns:a16="http://schemas.microsoft.com/office/drawing/2014/main" id="{3788C584-728C-48FA-8089-F80CFDC80659}"/>
                </a:ext>
              </a:extLst>
            </p:cNvPr>
            <p:cNvSpPr/>
            <p:nvPr/>
          </p:nvSpPr>
          <p:spPr>
            <a:xfrm>
              <a:off x="542923" y="1736761"/>
              <a:ext cx="8058154" cy="1354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244F9CA-23AE-4894-A7DA-C97B440994B7}"/>
                </a:ext>
              </a:extLst>
            </p:cNvPr>
            <p:cNvSpPr txBox="1"/>
            <p:nvPr/>
          </p:nvSpPr>
          <p:spPr>
            <a:xfrm>
              <a:off x="599388" y="1768293"/>
              <a:ext cx="7807571" cy="1323439"/>
            </a:xfrm>
            <a:prstGeom prst="rect">
              <a:avLst/>
            </a:prstGeom>
            <a:grpFill/>
          </p:spPr>
          <p:txBody>
            <a:bodyPr wrap="square" rtlCol="0">
              <a:spAutoFit/>
            </a:bodyPr>
            <a:lstStyle/>
            <a:p>
              <a:pPr algn="ctr"/>
              <a:r>
                <a:rPr lang="en-US" sz="2000" dirty="0">
                  <a:solidFill>
                    <a:schemeClr val="bg1"/>
                  </a:solidFill>
                </a:rPr>
                <a:t>Saving a job through protectionism can be very expensive. A study from 2002 compiled evidence that showed using protectionism to save an average job in the textile and apparel industry would cost $199,000 per job saved.</a:t>
              </a:r>
            </a:p>
          </p:txBody>
        </p:sp>
      </p:grpSp>
      <p:pic>
        <p:nvPicPr>
          <p:cNvPr id="1026" name="Picture 2" descr="A photograph of a person working on a laptop">
            <a:extLst>
              <a:ext uri="{FF2B5EF4-FFF2-40B4-BE49-F238E27FC236}">
                <a16:creationId xmlns:a16="http://schemas.microsoft.com/office/drawing/2014/main" id="{F1082CC9-803D-4AFC-BDAA-4F257E5F2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1382470"/>
            <a:ext cx="400050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67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Opportunity Cost of Protectionism</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2FD112B-8DC6-4C52-A195-58AB5D610BAD}"/>
              </a:ext>
            </a:extLst>
          </p:cNvPr>
          <p:cNvSpPr txBox="1"/>
          <p:nvPr/>
        </p:nvSpPr>
        <p:spPr>
          <a:xfrm>
            <a:off x="2166548" y="1634793"/>
            <a:ext cx="7807571" cy="1631216"/>
          </a:xfrm>
          <a:prstGeom prst="rect">
            <a:avLst/>
          </a:prstGeom>
          <a:solidFill>
            <a:srgbClr val="627981"/>
          </a:solidFill>
        </p:spPr>
        <p:txBody>
          <a:bodyPr wrap="square" rtlCol="0">
            <a:spAutoFit/>
          </a:bodyPr>
          <a:lstStyle/>
          <a:p>
            <a:pPr algn="ctr"/>
            <a:r>
              <a:rPr lang="en-US" sz="2000" dirty="0">
                <a:solidFill>
                  <a:schemeClr val="bg1"/>
                </a:solidFill>
              </a:rPr>
              <a:t>Why does it cost so much to save jobs through protectionism? The basic reason is that not all the extra money that consumers pay because of tariffs or quotas goes to save jobs. For example, if the government imposes tariffs on steel imports so that steel buyers pay a higher price, U.S. steel companies might do the following:</a:t>
            </a:r>
          </a:p>
        </p:txBody>
      </p:sp>
      <p:sp>
        <p:nvSpPr>
          <p:cNvPr id="17" name="TextBox 16">
            <a:extLst>
              <a:ext uri="{FF2B5EF4-FFF2-40B4-BE49-F238E27FC236}">
                <a16:creationId xmlns:a16="http://schemas.microsoft.com/office/drawing/2014/main" id="{58218DFF-3273-49E2-A039-F3D3A372714E}"/>
              </a:ext>
            </a:extLst>
          </p:cNvPr>
          <p:cNvSpPr txBox="1"/>
          <p:nvPr/>
        </p:nvSpPr>
        <p:spPr>
          <a:xfrm>
            <a:off x="3682912" y="3591992"/>
            <a:ext cx="4826176" cy="2862322"/>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Earn greater profits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Buy more equipment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Pay bigger bonuses to managers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Give pay raises to existing employees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Avoid firing some additional workers</a:t>
            </a:r>
          </a:p>
        </p:txBody>
      </p:sp>
    </p:spTree>
    <p:extLst>
      <p:ext uri="{BB962C8B-B14F-4D97-AF65-F5344CB8AC3E}">
        <p14:creationId xmlns:p14="http://schemas.microsoft.com/office/powerpoint/2010/main" val="2546332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Trade and Wages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descr="Even if trade does not reduce the number of jobs, it could affect wages.">
            <a:extLst>
              <a:ext uri="{FF2B5EF4-FFF2-40B4-BE49-F238E27FC236}">
                <a16:creationId xmlns:a16="http://schemas.microsoft.com/office/drawing/2014/main" id="{B8DA54C7-F252-448B-BBCA-41E3D6D6B47C}"/>
              </a:ext>
            </a:extLst>
          </p:cNvPr>
          <p:cNvGrpSpPr/>
          <p:nvPr/>
        </p:nvGrpSpPr>
        <p:grpSpPr>
          <a:xfrm>
            <a:off x="2053618" y="1601284"/>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02247E8-6F74-495B-A820-CEFA836256F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2FD112B-8DC6-4C52-A195-58AB5D610BAD}"/>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trade does not reduce the number of jobs, it could affect wages.</a:t>
              </a:r>
            </a:p>
          </p:txBody>
        </p:sp>
      </p:grpSp>
      <p:grpSp>
        <p:nvGrpSpPr>
          <p:cNvPr id="15" name="Group 14" descr="It is important to separate issues about the average wage level from issues about whether trade will hurt the wages of certain workers.">
            <a:extLst>
              <a:ext uri="{FF2B5EF4-FFF2-40B4-BE49-F238E27FC236}">
                <a16:creationId xmlns:a16="http://schemas.microsoft.com/office/drawing/2014/main" id="{C7C5D5A9-D1C2-480A-9915-0C1B087CAF61}"/>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C006B6F-9E03-4565-BF85-3C9C5C276D9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58218DFF-3273-49E2-A039-F3D3A372714E}"/>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important to separate issues about the average wage level from issues about whether trade will hurt the wages of certain workers.</a:t>
              </a:r>
            </a:p>
          </p:txBody>
        </p:sp>
      </p:grpSp>
      <p:grpSp>
        <p:nvGrpSpPr>
          <p:cNvPr id="18" name="Group 17" descr="Because trade raises the amount that an economy can produce, it will also cause the average level of wages in an economy to rise.">
            <a:extLst>
              <a:ext uri="{FF2B5EF4-FFF2-40B4-BE49-F238E27FC236}">
                <a16:creationId xmlns:a16="http://schemas.microsoft.com/office/drawing/2014/main" id="{49F6E35F-5C37-43CC-BD35-B9F8B8756F8D}"/>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CBE54CF6-9782-4946-9286-6DEF7887656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A5A8B84-DF8E-4560-B1E2-B6EF9C077F1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trade raises the amount that an economy can produce, it will also cause the average level of wages in an economy to rise.</a:t>
              </a:r>
            </a:p>
          </p:txBody>
        </p:sp>
      </p:grpSp>
      <p:grpSp>
        <p:nvGrpSpPr>
          <p:cNvPr id="21" name="Group 20" descr="By contrast, barriers to trade will reduce the average level of wages in an economy.">
            <a:extLst>
              <a:ext uri="{FF2B5EF4-FFF2-40B4-BE49-F238E27FC236}">
                <a16:creationId xmlns:a16="http://schemas.microsoft.com/office/drawing/2014/main" id="{1E2A1235-95CA-4FE9-8C59-5197370515D8}"/>
              </a:ext>
            </a:extLst>
          </p:cNvPr>
          <p:cNvGrpSpPr/>
          <p:nvPr/>
        </p:nvGrpSpPr>
        <p:grpSpPr>
          <a:xfrm>
            <a:off x="2041256" y="4338253"/>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3788C584-728C-48FA-8089-F80CFDC8065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244F9CA-23AE-4894-A7DA-C97B440994B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By contrast, barriers to trade will reduce the average level of wages in an economy.</a:t>
              </a:r>
            </a:p>
          </p:txBody>
        </p:sp>
      </p:grpSp>
      <p:grpSp>
        <p:nvGrpSpPr>
          <p:cNvPr id="24" name="Group 23" descr="Even if trade increases the overall wage level, it will still benefit some workers and hurt others.">
            <a:extLst>
              <a:ext uri="{FF2B5EF4-FFF2-40B4-BE49-F238E27FC236}">
                <a16:creationId xmlns:a16="http://schemas.microsoft.com/office/drawing/2014/main" id="{4E62A108-2AAF-490B-BCB0-43FB050376FF}"/>
              </a:ext>
            </a:extLst>
          </p:cNvPr>
          <p:cNvGrpSpPr/>
          <p:nvPr/>
        </p:nvGrpSpPr>
        <p:grpSpPr>
          <a:xfrm>
            <a:off x="2041256" y="5250576"/>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B6661F78-72BB-455D-AC1D-29ADE264956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TextBox 26">
              <a:extLst>
                <a:ext uri="{FF2B5EF4-FFF2-40B4-BE49-F238E27FC236}">
                  <a16:creationId xmlns:a16="http://schemas.microsoft.com/office/drawing/2014/main" id="{A21B6781-E969-4B21-A974-9CD9CDA334B9}"/>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trade increases the overall wage level, it will still benefit some workers and hurt others.</a:t>
              </a:r>
            </a:p>
          </p:txBody>
        </p:sp>
      </p:grpSp>
    </p:spTree>
    <p:extLst>
      <p:ext uri="{BB962C8B-B14F-4D97-AF65-F5344CB8AC3E}">
        <p14:creationId xmlns:p14="http://schemas.microsoft.com/office/powerpoint/2010/main" val="339121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Labor Standards and Working Conditions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descr=" Labor conditions can vary widely across countries.">
            <a:extLst>
              <a:ext uri="{FF2B5EF4-FFF2-40B4-BE49-F238E27FC236}">
                <a16:creationId xmlns:a16="http://schemas.microsoft.com/office/drawing/2014/main" id="{1139EC22-9679-4736-99D9-168314E12EC9}"/>
              </a:ext>
            </a:extLst>
          </p:cNvPr>
          <p:cNvGrpSpPr/>
          <p:nvPr/>
        </p:nvGrpSpPr>
        <p:grpSpPr>
          <a:xfrm>
            <a:off x="2053618" y="4853248"/>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169F936F-A701-4336-9A8D-C351341EF40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3D01CC84-2655-4490-9259-432F91E3627D}"/>
                </a:ext>
              </a:extLst>
            </p:cNvPr>
            <p:cNvSpPr txBox="1"/>
            <p:nvPr/>
          </p:nvSpPr>
          <p:spPr>
            <a:xfrm>
              <a:off x="681519" y="1929834"/>
              <a:ext cx="7807571" cy="400110"/>
            </a:xfrm>
            <a:prstGeom prst="rect">
              <a:avLst/>
            </a:prstGeom>
            <a:grpFill/>
          </p:spPr>
          <p:txBody>
            <a:bodyPr wrap="square" rtlCol="0">
              <a:spAutoFit/>
            </a:bodyPr>
            <a:lstStyle/>
            <a:p>
              <a:pPr algn="ctr"/>
              <a:r>
                <a:rPr lang="en-US" sz="2000" dirty="0">
                  <a:solidFill>
                    <a:schemeClr val="bg1"/>
                  </a:solidFill>
                </a:rPr>
                <a:t> Labor conditions can vary widely across countries.</a:t>
              </a:r>
            </a:p>
          </p:txBody>
        </p:sp>
      </p:grpSp>
      <p:pic>
        <p:nvPicPr>
          <p:cNvPr id="1026" name="Picture 2" descr="A photograph of a city skyline with a large factory emitting smoke">
            <a:extLst>
              <a:ext uri="{FF2B5EF4-FFF2-40B4-BE49-F238E27FC236}">
                <a16:creationId xmlns:a16="http://schemas.microsoft.com/office/drawing/2014/main" id="{58727C06-BCF2-4C81-B4B8-15B58A0DC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528728"/>
            <a:ext cx="57150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005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Labor Standards and Working Conditions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2FD112B-8DC6-4C52-A195-58AB5D610BAD}"/>
              </a:ext>
            </a:extLst>
          </p:cNvPr>
          <p:cNvSpPr txBox="1"/>
          <p:nvPr/>
        </p:nvSpPr>
        <p:spPr>
          <a:xfrm>
            <a:off x="2166548" y="1634793"/>
            <a:ext cx="7807571" cy="1015663"/>
          </a:xfrm>
          <a:prstGeom prst="rect">
            <a:avLst/>
          </a:prstGeom>
          <a:solidFill>
            <a:srgbClr val="627981"/>
          </a:solidFill>
        </p:spPr>
        <p:txBody>
          <a:bodyPr wrap="square" rtlCol="0">
            <a:spAutoFit/>
          </a:bodyPr>
          <a:lstStyle/>
          <a:p>
            <a:pPr algn="ctr"/>
            <a:r>
              <a:rPr lang="en-US" sz="2000" dirty="0">
                <a:solidFill>
                  <a:schemeClr val="bg1"/>
                </a:solidFill>
              </a:rPr>
              <a:t>Workers in many low-income countries around the world labor under conditions that would be illegal in America. Workers in the following countries often make less than the minimum wage in the U.S.:</a:t>
            </a:r>
          </a:p>
        </p:txBody>
      </p:sp>
      <p:sp>
        <p:nvSpPr>
          <p:cNvPr id="17" name="TextBox 16">
            <a:extLst>
              <a:ext uri="{FF2B5EF4-FFF2-40B4-BE49-F238E27FC236}">
                <a16:creationId xmlns:a16="http://schemas.microsoft.com/office/drawing/2014/main" id="{58218DFF-3273-49E2-A039-F3D3A372714E}"/>
              </a:ext>
            </a:extLst>
          </p:cNvPr>
          <p:cNvSpPr txBox="1"/>
          <p:nvPr/>
        </p:nvSpPr>
        <p:spPr>
          <a:xfrm>
            <a:off x="4967027" y="3147340"/>
            <a:ext cx="2206611" cy="2862322"/>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China</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Thailand</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Brazil</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South Africa</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Poland</a:t>
            </a:r>
          </a:p>
        </p:txBody>
      </p:sp>
    </p:spTree>
    <p:extLst>
      <p:ext uri="{BB962C8B-B14F-4D97-AF65-F5344CB8AC3E}">
        <p14:creationId xmlns:p14="http://schemas.microsoft.com/office/powerpoint/2010/main" val="2628047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BC5D98-3468-4126-894A-9955FDF98BC3}">
  <ds:schemaRefs>
    <ds:schemaRef ds:uri="http://schemas.microsoft.com/office/2006/documentManagement/types"/>
    <ds:schemaRef ds:uri="http://schemas.microsoft.com/office/infopath/2007/PartnerControls"/>
    <ds:schemaRef ds:uri="http://purl.org/dc/elements/1.1/"/>
    <ds:schemaRef ds:uri="http://purl.org/dc/terms/"/>
    <ds:schemaRef ds:uri="http://schemas.microsoft.com/office/2006/metadata/properties"/>
    <ds:schemaRef ds:uri="http://purl.org/dc/dcmitype/"/>
    <ds:schemaRef ds:uri="http://schemas.openxmlformats.org/package/2006/metadata/core-properties"/>
    <ds:schemaRef ds:uri="fdab59f7-c3a7-48e5-acd8-618ce834776e"/>
    <ds:schemaRef ds:uri="06d9c582-05c2-476b-83d2-72ab8b1380b2"/>
    <ds:schemaRef ds:uri="http://www.w3.org/XML/1998/namespace"/>
  </ds:schemaRefs>
</ds:datastoreItem>
</file>

<file path=customXml/itemProps2.xml><?xml version="1.0" encoding="utf-8"?>
<ds:datastoreItem xmlns:ds="http://schemas.openxmlformats.org/officeDocument/2006/customXml" ds:itemID="{65A2F753-1437-4949-AD3F-AD4FC5DD5EA2}">
  <ds:schemaRefs>
    <ds:schemaRef ds:uri="http://schemas.microsoft.com/sharepoint/v3/contenttype/forms"/>
  </ds:schemaRefs>
</ds:datastoreItem>
</file>

<file path=customXml/itemProps3.xml><?xml version="1.0" encoding="utf-8"?>
<ds:datastoreItem xmlns:ds="http://schemas.openxmlformats.org/officeDocument/2006/customXml" ds:itemID="{C4EA5ED8-6E0D-465D-B513-B1E0FA7CA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362</TotalTime>
  <Words>1508</Words>
  <Application>Microsoft Office PowerPoint</Application>
  <PresentationFormat>Widescreen</PresentationFormat>
  <Paragraphs>119</Paragraphs>
  <Slides>13</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Century Gothic</vt:lpstr>
      <vt:lpstr>Office Theme</vt:lpstr>
      <vt:lpstr>1_Office Theme</vt:lpstr>
      <vt:lpstr>International Trade and Its Effects on Jobs, Wages, and Working Conditions</vt:lpstr>
      <vt:lpstr>Imports</vt:lpstr>
      <vt:lpstr>Fewer Jobs?</vt:lpstr>
      <vt:lpstr>Opportunity Cost of Protectionism1</vt:lpstr>
      <vt:lpstr>Opportunity Cost of Protectionism2</vt:lpstr>
      <vt:lpstr>Opportunity Cost of Protectionism3</vt:lpstr>
      <vt:lpstr>Trade and Wages</vt:lpstr>
      <vt:lpstr>Labor Standards and Working Conditions1</vt:lpstr>
      <vt:lpstr>Labor Standards and Working Conditions2</vt:lpstr>
      <vt:lpstr>Labor Standards and Working Conditions3</vt:lpstr>
      <vt:lpstr>Real World Example</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34</cp:revision>
  <dcterms:created xsi:type="dcterms:W3CDTF">2017-06-16T13:06:21Z</dcterms:created>
  <dcterms:modified xsi:type="dcterms:W3CDTF">2026-02-03T17:08:20Z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