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378" r:id="rId6"/>
    <p:sldId id="379" r:id="rId7"/>
    <p:sldId id="380" r:id="rId8"/>
    <p:sldId id="381" r:id="rId9"/>
    <p:sldId id="382" r:id="rId10"/>
    <p:sldId id="383" r:id="rId11"/>
    <p:sldId id="384" r:id="rId12"/>
    <p:sldId id="385" r:id="rId13"/>
    <p:sldId id="386" r:id="rId14"/>
    <p:sldId id="387" r:id="rId15"/>
    <p:sldId id="388" r:id="rId16"/>
    <p:sldId id="389" r:id="rId17"/>
    <p:sldId id="390" r:id="rId18"/>
    <p:sldId id="391"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25D012-2231-4709-9DA0-6C39E6025CE0}" v="3" dt="2026-02-03T16:52:03.7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14T16:26:48.844" v="11" actId="6549"/>
      <pc:docMkLst>
        <pc:docMk/>
      </pc:docMkLst>
      <pc:sldChg chg="modSp mod">
        <pc:chgData name="Annaleise Radchenko" userId="6249d1a9-d5dd-4793-b8df-98b5e6874abb" providerId="ADAL" clId="{4A5B4154-50F6-4F5B-A4D7-A9ED8C205C6B}" dt="2026-01-14T16:23:08.473" v="7" actId="33553"/>
        <pc:sldMkLst>
          <pc:docMk/>
          <pc:sldMk cId="4240033176" sldId="278"/>
        </pc:sldMkLst>
        <pc:spChg chg="mod">
          <ac:chgData name="Annaleise Radchenko" userId="6249d1a9-d5dd-4793-b8df-98b5e6874abb" providerId="ADAL" clId="{4A5B4154-50F6-4F5B-A4D7-A9ED8C205C6B}" dt="2026-01-14T16:23:08.473" v="7" actId="33553"/>
          <ac:spMkLst>
            <pc:docMk/>
            <pc:sldMk cId="4240033176" sldId="278"/>
            <ac:spMk id="5" creationId="{00000000-0000-0000-0000-000000000000}"/>
          </ac:spMkLst>
        </pc:spChg>
        <pc:picChg chg="mod">
          <ac:chgData name="Annaleise Radchenko" userId="6249d1a9-d5dd-4793-b8df-98b5e6874abb" providerId="ADAL" clId="{4A5B4154-50F6-4F5B-A4D7-A9ED8C205C6B}" dt="2026-01-14T16:22:59.044" v="3" actId="962"/>
          <ac:picMkLst>
            <pc:docMk/>
            <pc:sldMk cId="4240033176" sldId="278"/>
            <ac:picMk id="6" creationId="{00000000-0000-0000-0000-000000000000}"/>
          </ac:picMkLst>
        </pc:picChg>
        <pc:picChg chg="mod">
          <ac:chgData name="Annaleise Radchenko" userId="6249d1a9-d5dd-4793-b8df-98b5e6874abb" providerId="ADAL" clId="{4A5B4154-50F6-4F5B-A4D7-A9ED8C205C6B}" dt="2026-01-14T16:22:59.713" v="4" actId="962"/>
          <ac:picMkLst>
            <pc:docMk/>
            <pc:sldMk cId="4240033176" sldId="278"/>
            <ac:picMk id="7" creationId="{00000000-0000-0000-0000-000000000000}"/>
          </ac:picMkLst>
        </pc:picChg>
        <pc:picChg chg="mod">
          <ac:chgData name="Annaleise Radchenko" userId="6249d1a9-d5dd-4793-b8df-98b5e6874abb" providerId="ADAL" clId="{4A5B4154-50F6-4F5B-A4D7-A9ED8C205C6B}" dt="2026-01-14T16:23:00.319" v="5" actId="962"/>
          <ac:picMkLst>
            <pc:docMk/>
            <pc:sldMk cId="4240033176" sldId="278"/>
            <ac:picMk id="8" creationId="{00000000-0000-0000-0000-000000000000}"/>
          </ac:picMkLst>
        </pc:picChg>
        <pc:picChg chg="mod">
          <ac:chgData name="Annaleise Radchenko" userId="6249d1a9-d5dd-4793-b8df-98b5e6874abb" providerId="ADAL" clId="{4A5B4154-50F6-4F5B-A4D7-A9ED8C205C6B}" dt="2026-01-14T16:23:01.420" v="6" actId="962"/>
          <ac:picMkLst>
            <pc:docMk/>
            <pc:sldMk cId="4240033176" sldId="278"/>
            <ac:picMk id="9" creationId="{00000000-0000-0000-0000-000000000000}"/>
          </ac:picMkLst>
        </pc:picChg>
        <pc:cxnChg chg="mod">
          <ac:chgData name="Annaleise Radchenko" userId="6249d1a9-d5dd-4793-b8df-98b5e6874abb" providerId="ADAL" clId="{4A5B4154-50F6-4F5B-A4D7-A9ED8C205C6B}" dt="2026-01-14T16:22:58.169" v="2" actId="962"/>
          <ac:cxnSpMkLst>
            <pc:docMk/>
            <pc:sldMk cId="4240033176" sldId="278"/>
            <ac:cxnSpMk id="11" creationId="{00000000-0000-0000-0000-000000000000}"/>
          </ac:cxnSpMkLst>
        </pc:cxnChg>
      </pc:sldChg>
      <pc:sldChg chg="add">
        <pc:chgData name="Annaleise Radchenko" userId="6249d1a9-d5dd-4793-b8df-98b5e6874abb" providerId="ADAL" clId="{4A5B4154-50F6-4F5B-A4D7-A9ED8C205C6B}" dt="2026-01-14T15:23:43.657" v="0"/>
        <pc:sldMkLst>
          <pc:docMk/>
          <pc:sldMk cId="1914281312" sldId="378"/>
        </pc:sldMkLst>
      </pc:sldChg>
      <pc:sldChg chg="modSp add mod">
        <pc:chgData name="Annaleise Radchenko" userId="6249d1a9-d5dd-4793-b8df-98b5e6874abb" providerId="ADAL" clId="{4A5B4154-50F6-4F5B-A4D7-A9ED8C205C6B}" dt="2026-01-14T16:25:44.916" v="8" actId="6549"/>
        <pc:sldMkLst>
          <pc:docMk/>
          <pc:sldMk cId="3538450695" sldId="379"/>
        </pc:sldMkLst>
        <pc:spChg chg="mod">
          <ac:chgData name="Annaleise Radchenko" userId="6249d1a9-d5dd-4793-b8df-98b5e6874abb" providerId="ADAL" clId="{4A5B4154-50F6-4F5B-A4D7-A9ED8C205C6B}" dt="2026-01-14T16:25:44.916" v="8" actId="6549"/>
          <ac:spMkLst>
            <pc:docMk/>
            <pc:sldMk cId="3538450695" sldId="379"/>
            <ac:spMk id="26" creationId="{00000000-0000-0000-0000-000000000000}"/>
          </ac:spMkLst>
        </pc:spChg>
      </pc:sldChg>
      <pc:sldChg chg="modSp add mod">
        <pc:chgData name="Annaleise Radchenko" userId="6249d1a9-d5dd-4793-b8df-98b5e6874abb" providerId="ADAL" clId="{4A5B4154-50F6-4F5B-A4D7-A9ED8C205C6B}" dt="2026-01-14T16:25:52.552" v="9" actId="6549"/>
        <pc:sldMkLst>
          <pc:docMk/>
          <pc:sldMk cId="1969533057" sldId="380"/>
        </pc:sldMkLst>
        <pc:spChg chg="mod">
          <ac:chgData name="Annaleise Radchenko" userId="6249d1a9-d5dd-4793-b8df-98b5e6874abb" providerId="ADAL" clId="{4A5B4154-50F6-4F5B-A4D7-A9ED8C205C6B}" dt="2026-01-14T16:25:52.552" v="9" actId="6549"/>
          <ac:spMkLst>
            <pc:docMk/>
            <pc:sldMk cId="1969533057" sldId="380"/>
            <ac:spMk id="26" creationId="{00000000-0000-0000-0000-000000000000}"/>
          </ac:spMkLst>
        </pc:spChg>
      </pc:sldChg>
      <pc:sldChg chg="add">
        <pc:chgData name="Annaleise Radchenko" userId="6249d1a9-d5dd-4793-b8df-98b5e6874abb" providerId="ADAL" clId="{4A5B4154-50F6-4F5B-A4D7-A9ED8C205C6B}" dt="2026-01-14T15:23:43.657" v="0"/>
        <pc:sldMkLst>
          <pc:docMk/>
          <pc:sldMk cId="2793228981" sldId="381"/>
        </pc:sldMkLst>
      </pc:sldChg>
      <pc:sldChg chg="add">
        <pc:chgData name="Annaleise Radchenko" userId="6249d1a9-d5dd-4793-b8df-98b5e6874abb" providerId="ADAL" clId="{4A5B4154-50F6-4F5B-A4D7-A9ED8C205C6B}" dt="2026-01-14T15:23:43.657" v="0"/>
        <pc:sldMkLst>
          <pc:docMk/>
          <pc:sldMk cId="3454074504" sldId="382"/>
        </pc:sldMkLst>
      </pc:sldChg>
      <pc:sldChg chg="add">
        <pc:chgData name="Annaleise Radchenko" userId="6249d1a9-d5dd-4793-b8df-98b5e6874abb" providerId="ADAL" clId="{4A5B4154-50F6-4F5B-A4D7-A9ED8C205C6B}" dt="2026-01-14T15:23:43.657" v="0"/>
        <pc:sldMkLst>
          <pc:docMk/>
          <pc:sldMk cId="4169306363" sldId="383"/>
        </pc:sldMkLst>
      </pc:sldChg>
      <pc:sldChg chg="modSp add mod">
        <pc:chgData name="Annaleise Radchenko" userId="6249d1a9-d5dd-4793-b8df-98b5e6874abb" providerId="ADAL" clId="{4A5B4154-50F6-4F5B-A4D7-A9ED8C205C6B}" dt="2026-01-14T16:26:27.297" v="10" actId="20577"/>
        <pc:sldMkLst>
          <pc:docMk/>
          <pc:sldMk cId="521408309" sldId="384"/>
        </pc:sldMkLst>
        <pc:spChg chg="mod">
          <ac:chgData name="Annaleise Radchenko" userId="6249d1a9-d5dd-4793-b8df-98b5e6874abb" providerId="ADAL" clId="{4A5B4154-50F6-4F5B-A4D7-A9ED8C205C6B}" dt="2026-01-14T16:26:27.297" v="10" actId="20577"/>
          <ac:spMkLst>
            <pc:docMk/>
            <pc:sldMk cId="521408309" sldId="384"/>
            <ac:spMk id="26" creationId="{00000000-0000-0000-0000-000000000000}"/>
          </ac:spMkLst>
        </pc:spChg>
      </pc:sldChg>
      <pc:sldChg chg="add">
        <pc:chgData name="Annaleise Radchenko" userId="6249d1a9-d5dd-4793-b8df-98b5e6874abb" providerId="ADAL" clId="{4A5B4154-50F6-4F5B-A4D7-A9ED8C205C6B}" dt="2026-01-14T15:23:43.657" v="0"/>
        <pc:sldMkLst>
          <pc:docMk/>
          <pc:sldMk cId="3142849846" sldId="385"/>
        </pc:sldMkLst>
      </pc:sldChg>
      <pc:sldChg chg="add">
        <pc:chgData name="Annaleise Radchenko" userId="6249d1a9-d5dd-4793-b8df-98b5e6874abb" providerId="ADAL" clId="{4A5B4154-50F6-4F5B-A4D7-A9ED8C205C6B}" dt="2026-01-14T15:23:43.657" v="0"/>
        <pc:sldMkLst>
          <pc:docMk/>
          <pc:sldMk cId="1842548693" sldId="386"/>
        </pc:sldMkLst>
      </pc:sldChg>
      <pc:sldChg chg="add">
        <pc:chgData name="Annaleise Radchenko" userId="6249d1a9-d5dd-4793-b8df-98b5e6874abb" providerId="ADAL" clId="{4A5B4154-50F6-4F5B-A4D7-A9ED8C205C6B}" dt="2026-01-14T15:23:43.657" v="0"/>
        <pc:sldMkLst>
          <pc:docMk/>
          <pc:sldMk cId="3182647117" sldId="387"/>
        </pc:sldMkLst>
      </pc:sldChg>
      <pc:sldChg chg="add">
        <pc:chgData name="Annaleise Radchenko" userId="6249d1a9-d5dd-4793-b8df-98b5e6874abb" providerId="ADAL" clId="{4A5B4154-50F6-4F5B-A4D7-A9ED8C205C6B}" dt="2026-01-14T15:23:43.657" v="0"/>
        <pc:sldMkLst>
          <pc:docMk/>
          <pc:sldMk cId="1810578758" sldId="388"/>
        </pc:sldMkLst>
      </pc:sldChg>
      <pc:sldChg chg="add">
        <pc:chgData name="Annaleise Radchenko" userId="6249d1a9-d5dd-4793-b8df-98b5e6874abb" providerId="ADAL" clId="{4A5B4154-50F6-4F5B-A4D7-A9ED8C205C6B}" dt="2026-01-14T15:23:43.657" v="0"/>
        <pc:sldMkLst>
          <pc:docMk/>
          <pc:sldMk cId="754338297" sldId="389"/>
        </pc:sldMkLst>
      </pc:sldChg>
      <pc:sldChg chg="add">
        <pc:chgData name="Annaleise Radchenko" userId="6249d1a9-d5dd-4793-b8df-98b5e6874abb" providerId="ADAL" clId="{4A5B4154-50F6-4F5B-A4D7-A9ED8C205C6B}" dt="2026-01-14T15:23:43.657" v="0"/>
        <pc:sldMkLst>
          <pc:docMk/>
          <pc:sldMk cId="4268042902" sldId="390"/>
        </pc:sldMkLst>
      </pc:sldChg>
      <pc:sldChg chg="modSp add mod">
        <pc:chgData name="Annaleise Radchenko" userId="6249d1a9-d5dd-4793-b8df-98b5e6874abb" providerId="ADAL" clId="{4A5B4154-50F6-4F5B-A4D7-A9ED8C205C6B}" dt="2026-01-14T16:26:48.844" v="11" actId="6549"/>
        <pc:sldMkLst>
          <pc:docMk/>
          <pc:sldMk cId="1410780304" sldId="391"/>
        </pc:sldMkLst>
        <pc:spChg chg="mod">
          <ac:chgData name="Annaleise Radchenko" userId="6249d1a9-d5dd-4793-b8df-98b5e6874abb" providerId="ADAL" clId="{4A5B4154-50F6-4F5B-A4D7-A9ED8C205C6B}" dt="2026-01-14T16:26:48.844" v="11" actId="6549"/>
          <ac:spMkLst>
            <pc:docMk/>
            <pc:sldMk cId="1410780304" sldId="391"/>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advantages of intra-industry trading and explain the relationship between economies of scale and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639457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Specialization in the world economy can be very finely split in international trade, which economists call splitting up the value chain. The value chain describes how a good is produced in stages. Thanks in large part to improvements in communication technology, sharing information, and transportation, it has become easier to split up the value chain.</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broad reason that intra-industry trade between similar nations produces economic gains involves economies of scale. The concept of economies of scale means that as the scale of output goes up, average costs of production decline—at least up to a point. In this example, Plant M can produce output more cheaply than Plant S because of economies of scale.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concept of economies of scale becomes relevant to international trade when it enables one or two large producers to supply the entire country. For example, a single large automobile factory could probably supply all the cars consumers purchase in a smaller economy like the UK. If a country has only one or two large factories and no international trade, consumers in that country would have little variety in choices. International trade allows a combination of lower average production costs from economies of scale and increased variety from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1468033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sources of gains from intra-industry trade between similar economies help to broaden the concept of comparative advantage. In intra-industry trade, climate or geography do not determine the level of worker productivity. How firms engage in specific learning about specialized products determines the level of worker productivity. Comparative advantage can be dynamic: it can evolve as one develops new skills and manufacturers split the value chain in new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179985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half of all world trade happens between similar high-income economies, such as the United States and the European Union.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3207093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trade should happen between economies with large differences in opportunity costs of production. It also suggests that each economy should specialize to a degree in certain products, and then exchange those products.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Roughly half of all world trade involves shipping goods between the similar high-income economies in the following locations: the United States, Canada, the European Union, Japan, Mexico, and China.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economies should specialize in certain products and then exchange those products. A high proportion of trade, however, is intra-industry trade: trade of goods within the same industry from one country to another. For example, the United States produces and exports autos and imports autos.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 The division of labor leads to learning, innovation, and unique skills. Economies of scale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3090193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5746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a:p>
            <a:endParaRPr lang="en-US" dirty="0"/>
          </a:p>
          <a:p>
            <a:r>
              <a:rPr lang="en-US" dirty="0"/>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2295219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working on very specific and particular products, firms in certain countries develop unique and different skills. Specialization in the world economy can be finely split. Recent years have seen a trend in international trade, which economists call splitting up the value chain. The value chain describes how a good is produced in stages.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3080604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534050" y="2214037"/>
            <a:ext cx="940657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Intra-industry Trade between Similar Economies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4281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Value Chain: iPhone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3DAD68-6528-4EC9-BFF8-253C63219EFC}"/>
              </a:ext>
            </a:extLst>
          </p:cNvPr>
          <p:cNvSpPr/>
          <p:nvPr/>
        </p:nvSpPr>
        <p:spPr>
          <a:xfrm>
            <a:off x="1881188" y="1570359"/>
            <a:ext cx="8429625"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Producing the iPhone involves the following phases:</a:t>
            </a:r>
          </a:p>
        </p:txBody>
      </p:sp>
      <p:sp>
        <p:nvSpPr>
          <p:cNvPr id="4" name="Rectangle 3">
            <a:extLst>
              <a:ext uri="{FF2B5EF4-FFF2-40B4-BE49-F238E27FC236}">
                <a16:creationId xmlns:a16="http://schemas.microsoft.com/office/drawing/2014/main" id="{5E9E2A0D-6885-4032-BBC2-456A1FF7DC5D}"/>
              </a:ext>
            </a:extLst>
          </p:cNvPr>
          <p:cNvSpPr/>
          <p:nvPr/>
        </p:nvSpPr>
        <p:spPr>
          <a:xfrm>
            <a:off x="3770586" y="264896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Designing and engineering the phone in the United States</a:t>
            </a:r>
          </a:p>
        </p:txBody>
      </p:sp>
      <p:sp>
        <p:nvSpPr>
          <p:cNvPr id="11" name="Rectangle 10">
            <a:extLst>
              <a:ext uri="{FF2B5EF4-FFF2-40B4-BE49-F238E27FC236}">
                <a16:creationId xmlns:a16="http://schemas.microsoft.com/office/drawing/2014/main" id="{C93CE0E9-6D1D-4E85-986F-8625E9B5E492}"/>
              </a:ext>
            </a:extLst>
          </p:cNvPr>
          <p:cNvSpPr/>
          <p:nvPr/>
        </p:nvSpPr>
        <p:spPr>
          <a:xfrm>
            <a:off x="3770585" y="373152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Supplying parts from Korea</a:t>
            </a:r>
          </a:p>
        </p:txBody>
      </p:sp>
      <p:sp>
        <p:nvSpPr>
          <p:cNvPr id="12" name="Rectangle 11">
            <a:extLst>
              <a:ext uri="{FF2B5EF4-FFF2-40B4-BE49-F238E27FC236}">
                <a16:creationId xmlns:a16="http://schemas.microsoft.com/office/drawing/2014/main" id="{1E542463-406C-4BCC-A696-BB7F03C2D6EC}"/>
              </a:ext>
            </a:extLst>
          </p:cNvPr>
          <p:cNvSpPr/>
          <p:nvPr/>
        </p:nvSpPr>
        <p:spPr>
          <a:xfrm>
            <a:off x="3770584" y="483511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Assembling the parts in China</a:t>
            </a:r>
          </a:p>
        </p:txBody>
      </p:sp>
      <p:sp>
        <p:nvSpPr>
          <p:cNvPr id="13" name="Rectangle 12">
            <a:extLst>
              <a:ext uri="{FF2B5EF4-FFF2-40B4-BE49-F238E27FC236}">
                <a16:creationId xmlns:a16="http://schemas.microsoft.com/office/drawing/2014/main" id="{20D1B00B-FA9C-45BA-982D-76C6439740F4}"/>
              </a:ext>
            </a:extLst>
          </p:cNvPr>
          <p:cNvSpPr/>
          <p:nvPr/>
        </p:nvSpPr>
        <p:spPr>
          <a:xfrm>
            <a:off x="3770583" y="591767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Advertising and marketing in the United States</a:t>
            </a:r>
          </a:p>
        </p:txBody>
      </p:sp>
      <p:sp>
        <p:nvSpPr>
          <p:cNvPr id="6" name="Arrow: Down 5">
            <a:extLst>
              <a:ext uri="{FF2B5EF4-FFF2-40B4-BE49-F238E27FC236}">
                <a16:creationId xmlns:a16="http://schemas.microsoft.com/office/drawing/2014/main" id="{26F9D16A-0916-432C-AAC0-81541AEDDF29}"/>
              </a:ext>
              <a:ext uri="{C183D7F6-B498-43B3-948B-1728B52AA6E4}">
                <adec:decorative xmlns:adec="http://schemas.microsoft.com/office/drawing/2017/decorative" val="1"/>
              </a:ext>
            </a:extLst>
          </p:cNvPr>
          <p:cNvSpPr/>
          <p:nvPr/>
        </p:nvSpPr>
        <p:spPr>
          <a:xfrm>
            <a:off x="5880538" y="33058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Down 14">
            <a:extLst>
              <a:ext uri="{FF2B5EF4-FFF2-40B4-BE49-F238E27FC236}">
                <a16:creationId xmlns:a16="http://schemas.microsoft.com/office/drawing/2014/main" id="{5129871A-7EF4-4C97-9440-4F9E4FC2AC68}"/>
              </a:ext>
              <a:ext uri="{C183D7F6-B498-43B3-948B-1728B52AA6E4}">
                <adec:decorative xmlns:adec="http://schemas.microsoft.com/office/drawing/2017/decorative" val="1"/>
              </a:ext>
            </a:extLst>
          </p:cNvPr>
          <p:cNvSpPr/>
          <p:nvPr/>
        </p:nvSpPr>
        <p:spPr>
          <a:xfrm>
            <a:off x="5880537" y="4409440"/>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Down 15">
            <a:extLst>
              <a:ext uri="{FF2B5EF4-FFF2-40B4-BE49-F238E27FC236}">
                <a16:creationId xmlns:a16="http://schemas.microsoft.com/office/drawing/2014/main" id="{80E200CE-DE73-4A83-85F9-99952F47372D}"/>
              </a:ext>
              <a:ext uri="{C183D7F6-B498-43B3-948B-1728B52AA6E4}">
                <adec:decorative xmlns:adec="http://schemas.microsoft.com/office/drawing/2017/decorative" val="1"/>
              </a:ext>
            </a:extLst>
          </p:cNvPr>
          <p:cNvSpPr/>
          <p:nvPr/>
        </p:nvSpPr>
        <p:spPr>
          <a:xfrm>
            <a:off x="5880537" y="54972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82647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Economies of Scale, Competition, Variety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A second reason that intra-industry trade between similar nations produces economic gains involves economies of scale.&#10;">
            <a:extLst>
              <a:ext uri="{FF2B5EF4-FFF2-40B4-BE49-F238E27FC236}">
                <a16:creationId xmlns:a16="http://schemas.microsoft.com/office/drawing/2014/main" id="{722085CF-D0DF-47A0-A9D3-1C29A7F191B2}"/>
              </a:ext>
            </a:extLst>
          </p:cNvPr>
          <p:cNvGrpSpPr/>
          <p:nvPr/>
        </p:nvGrpSpPr>
        <p:grpSpPr>
          <a:xfrm>
            <a:off x="1203214" y="1429560"/>
            <a:ext cx="3473668" cy="1647532"/>
            <a:chOff x="542923" y="1736761"/>
            <a:chExt cx="8058154" cy="907924"/>
          </a:xfrm>
          <a:solidFill>
            <a:srgbClr val="627981"/>
          </a:solidFill>
        </p:grpSpPr>
        <p:sp>
          <p:nvSpPr>
            <p:cNvPr id="7" name="Rectangle 6">
              <a:extLst>
                <a:ext uri="{FF2B5EF4-FFF2-40B4-BE49-F238E27FC236}">
                  <a16:creationId xmlns:a16="http://schemas.microsoft.com/office/drawing/2014/main" id="{1E6BDA11-6391-4815-8EF8-DA5C4E01F06A}"/>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A94D96AF-2D1C-4945-B7C8-D10A3CD75CDA}"/>
                </a:ext>
              </a:extLst>
            </p:cNvPr>
            <p:cNvSpPr txBox="1"/>
            <p:nvPr/>
          </p:nvSpPr>
          <p:spPr>
            <a:xfrm>
              <a:off x="655852" y="1770270"/>
              <a:ext cx="7807571" cy="74960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A second reason that intra-industry trade between similar nations produces economic gains involves economies of scale.</a:t>
              </a:r>
            </a:p>
          </p:txBody>
        </p:sp>
      </p:grpSp>
      <p:grpSp>
        <p:nvGrpSpPr>
          <p:cNvPr id="11" name="Group 10" descr="The concept of economies of scale means that as the scale of output goes up, average costs of production decline.&#10;">
            <a:extLst>
              <a:ext uri="{FF2B5EF4-FFF2-40B4-BE49-F238E27FC236}">
                <a16:creationId xmlns:a16="http://schemas.microsoft.com/office/drawing/2014/main" id="{47215299-6BC8-4C9F-BD78-20F8091914F1}"/>
              </a:ext>
            </a:extLst>
          </p:cNvPr>
          <p:cNvGrpSpPr/>
          <p:nvPr/>
        </p:nvGrpSpPr>
        <p:grpSpPr>
          <a:xfrm>
            <a:off x="1203214" y="3189288"/>
            <a:ext cx="3473668" cy="1376831"/>
            <a:chOff x="542923" y="1736761"/>
            <a:chExt cx="8058154" cy="907924"/>
          </a:xfrm>
          <a:solidFill>
            <a:srgbClr val="627981"/>
          </a:solidFill>
        </p:grpSpPr>
        <p:sp>
          <p:nvSpPr>
            <p:cNvPr id="15" name="Rectangle 14">
              <a:extLst>
                <a:ext uri="{FF2B5EF4-FFF2-40B4-BE49-F238E27FC236}">
                  <a16:creationId xmlns:a16="http://schemas.microsoft.com/office/drawing/2014/main" id="{1CC98A5B-4281-4132-BE75-4D95CC93CD8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0D5E1123-2A7C-4EFC-9EF9-32BB2DD50043}"/>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The concept of </a:t>
              </a:r>
              <a:r>
                <a:rPr lang="en-US" b="1" dirty="0">
                  <a:solidFill>
                    <a:schemeClr val="bg1"/>
                  </a:solidFill>
                </a:rPr>
                <a:t>economies of scale </a:t>
              </a:r>
              <a:r>
                <a:rPr lang="en-US" dirty="0">
                  <a:solidFill>
                    <a:schemeClr val="bg1"/>
                  </a:solidFill>
                </a:rPr>
                <a:t>means that as the scale of output goes up, average costs of production decline.</a:t>
              </a:r>
            </a:p>
          </p:txBody>
        </p:sp>
      </p:grpSp>
      <p:grpSp>
        <p:nvGrpSpPr>
          <p:cNvPr id="12" name="Group 11" descr="In this example, Plant M can produce output more cheaply than Plant S because of economies of scale. &#10;">
            <a:extLst>
              <a:ext uri="{FF2B5EF4-FFF2-40B4-BE49-F238E27FC236}">
                <a16:creationId xmlns:a16="http://schemas.microsoft.com/office/drawing/2014/main" id="{2A61A221-0E6F-419C-8E52-E0E78F700BA2}"/>
              </a:ext>
            </a:extLst>
          </p:cNvPr>
          <p:cNvGrpSpPr/>
          <p:nvPr/>
        </p:nvGrpSpPr>
        <p:grpSpPr>
          <a:xfrm>
            <a:off x="1203214" y="4678315"/>
            <a:ext cx="3473668" cy="1298440"/>
            <a:chOff x="542923" y="1736761"/>
            <a:chExt cx="8058154" cy="907924"/>
          </a:xfrm>
          <a:solidFill>
            <a:srgbClr val="627981"/>
          </a:solidFill>
        </p:grpSpPr>
        <p:sp>
          <p:nvSpPr>
            <p:cNvPr id="13" name="Rectangle 12">
              <a:extLst>
                <a:ext uri="{FF2B5EF4-FFF2-40B4-BE49-F238E27FC236}">
                  <a16:creationId xmlns:a16="http://schemas.microsoft.com/office/drawing/2014/main" id="{782B17C2-4DBE-47C8-84D9-69EE9436854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2665E997-C942-4643-B3BB-CFAE8523318F}"/>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In this example, Plant </a:t>
              </a:r>
              <a:r>
                <a:rPr lang="en-US" i="1" dirty="0">
                  <a:solidFill>
                    <a:schemeClr val="bg1"/>
                  </a:solidFill>
                </a:rPr>
                <a:t>M</a:t>
              </a:r>
              <a:r>
                <a:rPr lang="en-US" dirty="0">
                  <a:solidFill>
                    <a:schemeClr val="bg1"/>
                  </a:solidFill>
                </a:rPr>
                <a:t> can produce output more cheaply than Plant </a:t>
              </a:r>
              <a:r>
                <a:rPr lang="en-US" i="1" dirty="0">
                  <a:solidFill>
                    <a:schemeClr val="bg1"/>
                  </a:solidFill>
                </a:rPr>
                <a:t>S</a:t>
              </a:r>
              <a:r>
                <a:rPr lang="en-US" dirty="0">
                  <a:solidFill>
                    <a:schemeClr val="bg1"/>
                  </a:solidFill>
                </a:rPr>
                <a:t> because of economies of scale. </a:t>
              </a:r>
            </a:p>
          </p:txBody>
        </p:sp>
      </p:grpSp>
      <p:pic>
        <p:nvPicPr>
          <p:cNvPr id="3" name="Picture 2" descr="A graph illustrating economies of scale.">
            <a:extLst>
              <a:ext uri="{FF2B5EF4-FFF2-40B4-BE49-F238E27FC236}">
                <a16:creationId xmlns:a16="http://schemas.microsoft.com/office/drawing/2014/main" id="{6DB30BE9-3A23-4B90-900F-5641654312BB}"/>
              </a:ext>
            </a:extLst>
          </p:cNvPr>
          <p:cNvPicPr>
            <a:picLocks noChangeAspect="1"/>
          </p:cNvPicPr>
          <p:nvPr/>
        </p:nvPicPr>
        <p:blipFill>
          <a:blip r:embed="rId3"/>
          <a:stretch>
            <a:fillRect/>
          </a:stretch>
        </p:blipFill>
        <p:spPr>
          <a:xfrm>
            <a:off x="5093109" y="1568920"/>
            <a:ext cx="6575166" cy="4265967"/>
          </a:xfrm>
          <a:prstGeom prst="rect">
            <a:avLst/>
          </a:prstGeom>
        </p:spPr>
      </p:pic>
    </p:spTree>
    <p:extLst>
      <p:ext uri="{BB962C8B-B14F-4D97-AF65-F5344CB8AC3E}">
        <p14:creationId xmlns:p14="http://schemas.microsoft.com/office/powerpoint/2010/main" val="1810578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Economies of Scale, Competition, Variety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concept of economies of scale becomes relevant to international trade when it enables one or two large producers to supply the entire country.&#10;">
            <a:extLst>
              <a:ext uri="{FF2B5EF4-FFF2-40B4-BE49-F238E27FC236}">
                <a16:creationId xmlns:a16="http://schemas.microsoft.com/office/drawing/2014/main" id="{B0878570-1309-4FF2-9FE2-94BBFA37DB95}"/>
              </a:ext>
            </a:extLst>
          </p:cNvPr>
          <p:cNvGrpSpPr/>
          <p:nvPr/>
        </p:nvGrpSpPr>
        <p:grpSpPr>
          <a:xfrm>
            <a:off x="2069488" y="1601284"/>
            <a:ext cx="8058154" cy="1049172"/>
            <a:chOff x="542923" y="1736761"/>
            <a:chExt cx="8058154" cy="1049172"/>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0491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economies of scale becomes relevant to international trade when it enables one or two large producers to supply the entire country.</a:t>
              </a:r>
            </a:p>
          </p:txBody>
        </p:sp>
      </p:grpSp>
      <p:grpSp>
        <p:nvGrpSpPr>
          <p:cNvPr id="12" name="Group 11" descr="For example, a single large automobile factory could probably supply all the cars consumers purchase in a smaller economy like the UK.&#10;">
            <a:extLst>
              <a:ext uri="{FF2B5EF4-FFF2-40B4-BE49-F238E27FC236}">
                <a16:creationId xmlns:a16="http://schemas.microsoft.com/office/drawing/2014/main" id="{98A1B49B-8999-468C-9B6F-9ED5C0415629}"/>
              </a:ext>
            </a:extLst>
          </p:cNvPr>
          <p:cNvGrpSpPr/>
          <p:nvPr/>
        </p:nvGrpSpPr>
        <p:grpSpPr>
          <a:xfrm>
            <a:off x="2066923" y="2783711"/>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single large automobile factory could probably supply all the cars consumers purchase in a smaller economy like the UK.</a:t>
              </a:r>
            </a:p>
          </p:txBody>
        </p:sp>
      </p:grpSp>
      <p:grpSp>
        <p:nvGrpSpPr>
          <p:cNvPr id="15" name="Group 14" descr="If a country has only one or two large factories and no international trade, consumers in that country would have little variety in choices.&#10;">
            <a:extLst>
              <a:ext uri="{FF2B5EF4-FFF2-40B4-BE49-F238E27FC236}">
                <a16:creationId xmlns:a16="http://schemas.microsoft.com/office/drawing/2014/main" id="{9BCB941A-AB18-40C0-B786-A07F4241D27D}"/>
              </a:ext>
            </a:extLst>
          </p:cNvPr>
          <p:cNvGrpSpPr/>
          <p:nvPr/>
        </p:nvGrpSpPr>
        <p:grpSpPr>
          <a:xfrm>
            <a:off x="2066923" y="36960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country has only one or two large factories and no international trade, consumers in that country would have little variety in choices.</a:t>
              </a:r>
            </a:p>
          </p:txBody>
        </p:sp>
      </p:grpSp>
      <p:grpSp>
        <p:nvGrpSpPr>
          <p:cNvPr id="18" name="Group 17" descr="International trade allows a combination of lower average production costs from economies of scale and increased variety from trade.&#10;">
            <a:extLst>
              <a:ext uri="{FF2B5EF4-FFF2-40B4-BE49-F238E27FC236}">
                <a16:creationId xmlns:a16="http://schemas.microsoft.com/office/drawing/2014/main" id="{F873B3B5-9F08-4022-A2E2-8D347162D14D}"/>
              </a:ext>
            </a:extLst>
          </p:cNvPr>
          <p:cNvGrpSpPr/>
          <p:nvPr/>
        </p:nvGrpSpPr>
        <p:grpSpPr>
          <a:xfrm>
            <a:off x="2066923" y="460835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International trade allows a combination of lower average production costs from economies of scale and increased variety from trade.</a:t>
              </a:r>
            </a:p>
          </p:txBody>
        </p:sp>
      </p:grpSp>
    </p:spTree>
    <p:extLst>
      <p:ext uri="{BB962C8B-B14F-4D97-AF65-F5344CB8AC3E}">
        <p14:creationId xmlns:p14="http://schemas.microsoft.com/office/powerpoint/2010/main" val="754338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Dynamic Comparative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sources of gains from intra-industry trade between similar economies help to broaden the concept of comparative advantage">
            <a:extLst>
              <a:ext uri="{FF2B5EF4-FFF2-40B4-BE49-F238E27FC236}">
                <a16:creationId xmlns:a16="http://schemas.microsoft.com/office/drawing/2014/main" id="{B0878570-1309-4FF2-9FE2-94BBFA37DB95}"/>
              </a:ext>
            </a:extLst>
          </p:cNvPr>
          <p:cNvGrpSpPr/>
          <p:nvPr/>
        </p:nvGrpSpPr>
        <p:grpSpPr>
          <a:xfrm>
            <a:off x="205361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sources of gains from intra-industry trade between similar economies help to broaden the concept of comparative advantage.</a:t>
              </a:r>
            </a:p>
          </p:txBody>
        </p:sp>
      </p:grpSp>
      <p:grpSp>
        <p:nvGrpSpPr>
          <p:cNvPr id="12" name="Group 11" descr="In intra-industry trade, climate or geography do not determine the level of worker productivity.&#10;">
            <a:extLst>
              <a:ext uri="{FF2B5EF4-FFF2-40B4-BE49-F238E27FC236}">
                <a16:creationId xmlns:a16="http://schemas.microsoft.com/office/drawing/2014/main" id="{98A1B49B-8999-468C-9B6F-9ED5C0415629}"/>
              </a:ext>
            </a:extLst>
          </p:cNvPr>
          <p:cNvGrpSpPr/>
          <p:nvPr/>
        </p:nvGrpSpPr>
        <p:grpSpPr>
          <a:xfrm>
            <a:off x="2053618"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intra-industry trade, climate or geography do not determine the level of worker productivity.</a:t>
              </a:r>
            </a:p>
          </p:txBody>
        </p:sp>
      </p:grpSp>
      <p:grpSp>
        <p:nvGrpSpPr>
          <p:cNvPr id="15" name="Group 14" descr="How firms engage in specific learning about specialized products determines the level of worker productivity.&#10;">
            <a:extLst>
              <a:ext uri="{FF2B5EF4-FFF2-40B4-BE49-F238E27FC236}">
                <a16:creationId xmlns:a16="http://schemas.microsoft.com/office/drawing/2014/main" id="{9BCB941A-AB18-40C0-B786-A07F4241D27D}"/>
              </a:ext>
            </a:extLst>
          </p:cNvPr>
          <p:cNvGrpSpPr/>
          <p:nvPr/>
        </p:nvGrpSpPr>
        <p:grpSpPr>
          <a:xfrm>
            <a:off x="2053618"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firms engage in specific learning about specialized products determines the level of worker productivity.</a:t>
              </a:r>
            </a:p>
          </p:txBody>
        </p:sp>
      </p:grpSp>
      <p:grpSp>
        <p:nvGrpSpPr>
          <p:cNvPr id="18" name="Group 17" descr="Comparative advantage can be dynamic: it can evolve as one develops new skills and manufacturers split the value chain in new ways.&#10;">
            <a:extLst>
              <a:ext uri="{FF2B5EF4-FFF2-40B4-BE49-F238E27FC236}">
                <a16:creationId xmlns:a16="http://schemas.microsoft.com/office/drawing/2014/main" id="{F873B3B5-9F08-4022-A2E2-8D347162D14D}"/>
              </a:ext>
            </a:extLst>
          </p:cNvPr>
          <p:cNvGrpSpPr/>
          <p:nvPr/>
        </p:nvGrpSpPr>
        <p:grpSpPr>
          <a:xfrm>
            <a:off x="2053618"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Comparative advantage can be dynamic: it can evolve as one develops new skills and manufacturers split the value chain in new ways.</a:t>
              </a:r>
            </a:p>
          </p:txBody>
        </p:sp>
      </p:grpSp>
    </p:spTree>
    <p:extLst>
      <p:ext uri="{BB962C8B-B14F-4D97-AF65-F5344CB8AC3E}">
        <p14:creationId xmlns:p14="http://schemas.microsoft.com/office/powerpoint/2010/main" val="4268042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65993"/>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large share of global trade happens between high-income economies that are quite similar in having well-educated workers and advanced technology.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countries practice intra-industry trade, in which they import and export the same products at the same time, like cars, machinery, and computers.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intra-industry trade between economies with similar income levels, the gains from trade come from specialized learning in very particular tasks and from economies of scale.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Splitting up the value chain means that several stages of producing a good take place in different countries around the world.</a:t>
            </a:r>
          </a:p>
          <a:p>
            <a:endParaRPr lang="en-US" sz="2000" dirty="0">
              <a:solidFill>
                <a:schemeClr val="bg1"/>
              </a:solidFill>
            </a:endParaRPr>
          </a:p>
        </p:txBody>
      </p:sp>
    </p:spTree>
    <p:extLst>
      <p:ext uri="{BB962C8B-B14F-4D97-AF65-F5344CB8AC3E}">
        <p14:creationId xmlns:p14="http://schemas.microsoft.com/office/powerpoint/2010/main" val="1410780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978CB8F-CD7E-451D-B346-1FEEA2FA6524}"/>
              </a:ext>
            </a:extLst>
          </p:cNvPr>
          <p:cNvSpPr txBox="1"/>
          <p:nvPr/>
        </p:nvSpPr>
        <p:spPr>
          <a:xfrm>
            <a:off x="1576030" y="4821541"/>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About half of all world trade happens between similar high-income economies, such as the United States and the European Union.</a:t>
            </a:r>
          </a:p>
        </p:txBody>
      </p:sp>
      <p:pic>
        <p:nvPicPr>
          <p:cNvPr id="1026" name="Picture 2" descr="A photograph of the American flag next to the European Union flag">
            <a:extLst>
              <a:ext uri="{FF2B5EF4-FFF2-40B4-BE49-F238E27FC236}">
                <a16:creationId xmlns:a16="http://schemas.microsoft.com/office/drawing/2014/main" id="{15A19369-AF8C-409C-8603-647D39CF3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474775"/>
            <a:ext cx="5715000" cy="300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8450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Comparative Advantage</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DEE08A4-84F5-4A0C-815D-1754B276A77D}"/>
              </a:ext>
            </a:extLst>
          </p:cNvPr>
          <p:cNvSpPr txBox="1"/>
          <p:nvPr/>
        </p:nvSpPr>
        <p:spPr>
          <a:xfrm>
            <a:off x="1696064" y="1693859"/>
            <a:ext cx="8799871" cy="1238445"/>
          </a:xfrm>
          <a:prstGeom prst="rect">
            <a:avLst/>
          </a:prstGeom>
          <a:solidFill>
            <a:srgbClr val="627981"/>
          </a:solidFill>
        </p:spPr>
        <p:txBody>
          <a:bodyPr wrap="square" rtlCol="0" anchor="ctr" anchorCtr="0">
            <a:noAutofit/>
          </a:bodyPr>
          <a:lstStyle/>
          <a:p>
            <a:pPr algn="ctr"/>
            <a:r>
              <a:rPr lang="en-US" sz="2400" dirty="0">
                <a:solidFill>
                  <a:schemeClr val="bg1"/>
                </a:solidFill>
              </a:rPr>
              <a:t> Economies with large differences in opportunity costs should trade.</a:t>
            </a:r>
          </a:p>
        </p:txBody>
      </p:sp>
      <p:sp>
        <p:nvSpPr>
          <p:cNvPr id="5" name="TextBox 4">
            <a:extLst>
              <a:ext uri="{FF2B5EF4-FFF2-40B4-BE49-F238E27FC236}">
                <a16:creationId xmlns:a16="http://schemas.microsoft.com/office/drawing/2014/main" id="{0978CB8F-CD7E-451D-B346-1FEEA2FA6524}"/>
              </a:ext>
            </a:extLst>
          </p:cNvPr>
          <p:cNvSpPr txBox="1"/>
          <p:nvPr/>
        </p:nvSpPr>
        <p:spPr>
          <a:xfrm>
            <a:off x="1696064" y="3429000"/>
            <a:ext cx="8799871" cy="1238439"/>
          </a:xfrm>
          <a:prstGeom prst="rect">
            <a:avLst/>
          </a:prstGeom>
          <a:solidFill>
            <a:srgbClr val="627981"/>
          </a:solidFill>
        </p:spPr>
        <p:txBody>
          <a:bodyPr wrap="square" rtlCol="0" anchor="ctr" anchorCtr="0">
            <a:noAutofit/>
          </a:bodyPr>
          <a:lstStyle/>
          <a:p>
            <a:pPr algn="ctr"/>
            <a:r>
              <a:rPr lang="en-US" sz="2400" dirty="0">
                <a:solidFill>
                  <a:schemeClr val="bg1"/>
                </a:solidFill>
              </a:rPr>
              <a:t>Each economy should specialize in producing certain goods and trade. </a:t>
            </a:r>
          </a:p>
        </p:txBody>
      </p:sp>
    </p:spTree>
    <p:extLst>
      <p:ext uri="{BB962C8B-B14F-4D97-AF65-F5344CB8AC3E}">
        <p14:creationId xmlns:p14="http://schemas.microsoft.com/office/powerpoint/2010/main" val="1969533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837" y="13134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Prevalence of Intra-industry Trade between Similar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E65EB48-3274-4B81-A186-D32602722B6E}"/>
              </a:ext>
            </a:extLst>
          </p:cNvPr>
          <p:cNvSpPr txBox="1"/>
          <p:nvPr/>
        </p:nvSpPr>
        <p:spPr>
          <a:xfrm>
            <a:off x="1881186" y="1608847"/>
            <a:ext cx="8429298" cy="844459"/>
          </a:xfrm>
          <a:prstGeom prst="rect">
            <a:avLst/>
          </a:prstGeom>
          <a:solidFill>
            <a:srgbClr val="627981"/>
          </a:solidFill>
        </p:spPr>
        <p:txBody>
          <a:bodyPr wrap="square" rtlCol="0" anchor="ctr" anchorCtr="0">
            <a:noAutofit/>
          </a:bodyPr>
          <a:lstStyle/>
          <a:p>
            <a:pPr algn="ctr"/>
            <a:r>
              <a:rPr lang="en-US" sz="2000" dirty="0">
                <a:solidFill>
                  <a:schemeClr val="bg1"/>
                </a:solidFill>
              </a:rPr>
              <a:t>Roughly half of all world trade involves shipping goods between the similar high-income economies in the following locations:</a:t>
            </a:r>
          </a:p>
        </p:txBody>
      </p:sp>
      <p:sp>
        <p:nvSpPr>
          <p:cNvPr id="4" name="Rectangle 3">
            <a:extLst>
              <a:ext uri="{FF2B5EF4-FFF2-40B4-BE49-F238E27FC236}">
                <a16:creationId xmlns:a16="http://schemas.microsoft.com/office/drawing/2014/main" id="{2166914D-791A-4D28-9D19-4AC06BBF8C82}"/>
              </a:ext>
            </a:extLst>
          </p:cNvPr>
          <p:cNvSpPr/>
          <p:nvPr/>
        </p:nvSpPr>
        <p:spPr>
          <a:xfrm>
            <a:off x="1881188"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United States</a:t>
            </a:r>
          </a:p>
        </p:txBody>
      </p:sp>
      <p:sp>
        <p:nvSpPr>
          <p:cNvPr id="14" name="Rectangle 13">
            <a:extLst>
              <a:ext uri="{FF2B5EF4-FFF2-40B4-BE49-F238E27FC236}">
                <a16:creationId xmlns:a16="http://schemas.microsoft.com/office/drawing/2014/main" id="{E56621F1-8A68-41DD-BA05-39941CA49623}"/>
              </a:ext>
            </a:extLst>
          </p:cNvPr>
          <p:cNvSpPr/>
          <p:nvPr/>
        </p:nvSpPr>
        <p:spPr>
          <a:xfrm>
            <a:off x="1881186"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Canada</a:t>
            </a:r>
          </a:p>
        </p:txBody>
      </p:sp>
      <p:sp>
        <p:nvSpPr>
          <p:cNvPr id="15" name="Rectangle 14">
            <a:extLst>
              <a:ext uri="{FF2B5EF4-FFF2-40B4-BE49-F238E27FC236}">
                <a16:creationId xmlns:a16="http://schemas.microsoft.com/office/drawing/2014/main" id="{7A2EDCF6-2E13-4AC3-9CC4-9137BB5700DF}"/>
              </a:ext>
            </a:extLst>
          </p:cNvPr>
          <p:cNvSpPr/>
          <p:nvPr/>
        </p:nvSpPr>
        <p:spPr>
          <a:xfrm>
            <a:off x="1881186" y="5236773"/>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European Union</a:t>
            </a:r>
          </a:p>
        </p:txBody>
      </p:sp>
      <p:sp>
        <p:nvSpPr>
          <p:cNvPr id="16" name="Rectangle 15">
            <a:extLst>
              <a:ext uri="{FF2B5EF4-FFF2-40B4-BE49-F238E27FC236}">
                <a16:creationId xmlns:a16="http://schemas.microsoft.com/office/drawing/2014/main" id="{17E7F7A4-B470-4795-8BE3-595CEF06BA46}"/>
              </a:ext>
            </a:extLst>
          </p:cNvPr>
          <p:cNvSpPr/>
          <p:nvPr/>
        </p:nvSpPr>
        <p:spPr>
          <a:xfrm>
            <a:off x="7588471"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Japan</a:t>
            </a:r>
          </a:p>
        </p:txBody>
      </p:sp>
      <p:sp>
        <p:nvSpPr>
          <p:cNvPr id="17" name="Rectangle 16">
            <a:extLst>
              <a:ext uri="{FF2B5EF4-FFF2-40B4-BE49-F238E27FC236}">
                <a16:creationId xmlns:a16="http://schemas.microsoft.com/office/drawing/2014/main" id="{AA40531A-466A-4996-869B-2E1515729413}"/>
              </a:ext>
            </a:extLst>
          </p:cNvPr>
          <p:cNvSpPr/>
          <p:nvPr/>
        </p:nvSpPr>
        <p:spPr>
          <a:xfrm>
            <a:off x="7588471"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Mexico</a:t>
            </a:r>
          </a:p>
        </p:txBody>
      </p:sp>
      <p:sp>
        <p:nvSpPr>
          <p:cNvPr id="18" name="Rectangle 17">
            <a:extLst>
              <a:ext uri="{FF2B5EF4-FFF2-40B4-BE49-F238E27FC236}">
                <a16:creationId xmlns:a16="http://schemas.microsoft.com/office/drawing/2014/main" id="{FA525D62-7818-4B34-BC60-DA0AA6EDC240}"/>
              </a:ext>
            </a:extLst>
          </p:cNvPr>
          <p:cNvSpPr/>
          <p:nvPr/>
        </p:nvSpPr>
        <p:spPr>
          <a:xfrm>
            <a:off x="7588143" y="523677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China</a:t>
            </a:r>
          </a:p>
        </p:txBody>
      </p:sp>
      <p:pic>
        <p:nvPicPr>
          <p:cNvPr id="8" name="Graphic 7">
            <a:extLst>
              <a:ext uri="{FF2B5EF4-FFF2-40B4-BE49-F238E27FC236}">
                <a16:creationId xmlns:a16="http://schemas.microsoft.com/office/drawing/2014/main" id="{1A6A26CE-DA1D-4F9E-9731-0A1A5727A8A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25954" y="3716244"/>
            <a:ext cx="1539766" cy="1539766"/>
          </a:xfrm>
          <a:prstGeom prst="rect">
            <a:avLst/>
          </a:prstGeom>
        </p:spPr>
      </p:pic>
      <p:cxnSp>
        <p:nvCxnSpPr>
          <p:cNvPr id="3" name="Straight Connector 2">
            <a:extLst>
              <a:ext uri="{FF2B5EF4-FFF2-40B4-BE49-F238E27FC236}">
                <a16:creationId xmlns:a16="http://schemas.microsoft.com/office/drawing/2014/main" id="{9DBAE6CB-12CB-4EE5-984E-BED3CF8E8711}"/>
              </a:ext>
              <a:ext uri="{C183D7F6-B498-43B3-948B-1728B52AA6E4}">
                <adec:decorative xmlns:adec="http://schemas.microsoft.com/office/drawing/2017/decorative" val="1"/>
              </a:ext>
            </a:extLst>
          </p:cNvPr>
          <p:cNvCxnSpPr>
            <a:stCxn id="4" idx="3"/>
          </p:cNvCxnSpPr>
          <p:nvPr/>
        </p:nvCxnSpPr>
        <p:spPr>
          <a:xfrm>
            <a:off x="4603531" y="3415442"/>
            <a:ext cx="1056290" cy="7506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A3EEDB1-FF25-4814-A600-40E3C34856BE}"/>
              </a:ext>
              <a:ext uri="{C183D7F6-B498-43B3-948B-1728B52AA6E4}">
                <adec:decorative xmlns:adec="http://schemas.microsoft.com/office/drawing/2017/decorative" val="1"/>
              </a:ext>
            </a:extLst>
          </p:cNvPr>
          <p:cNvCxnSpPr>
            <a:stCxn id="14" idx="3"/>
          </p:cNvCxnSpPr>
          <p:nvPr/>
        </p:nvCxnSpPr>
        <p:spPr>
          <a:xfrm>
            <a:off x="4603529" y="4486127"/>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1359D47-9E7B-4A66-8D44-0B2E805BF728}"/>
              </a:ext>
              <a:ext uri="{C183D7F6-B498-43B3-948B-1728B52AA6E4}">
                <adec:decorative xmlns:adec="http://schemas.microsoft.com/office/drawing/2017/decorative" val="1"/>
              </a:ext>
            </a:extLst>
          </p:cNvPr>
          <p:cNvCxnSpPr>
            <a:stCxn id="15" idx="3"/>
          </p:cNvCxnSpPr>
          <p:nvPr/>
        </p:nvCxnSpPr>
        <p:spPr>
          <a:xfrm flipV="1">
            <a:off x="4603529" y="4806167"/>
            <a:ext cx="1056292" cy="75064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6152702-2FCD-4296-BDB7-CA36445AFEE2}"/>
              </a:ext>
              <a:ext uri="{C183D7F6-B498-43B3-948B-1728B52AA6E4}">
                <adec:decorative xmlns:adec="http://schemas.microsoft.com/office/drawing/2017/decorative" val="1"/>
              </a:ext>
            </a:extLst>
          </p:cNvPr>
          <p:cNvCxnSpPr>
            <a:cxnSpLocks/>
          </p:cNvCxnSpPr>
          <p:nvPr/>
        </p:nvCxnSpPr>
        <p:spPr>
          <a:xfrm flipH="1">
            <a:off x="6642540" y="3408397"/>
            <a:ext cx="1056294" cy="82808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DE9803F-C027-4CAE-AB53-E8B238F0C971}"/>
              </a:ext>
              <a:ext uri="{C183D7F6-B498-43B3-948B-1728B52AA6E4}">
                <adec:decorative xmlns:adec="http://schemas.microsoft.com/office/drawing/2017/decorative" val="1"/>
              </a:ext>
            </a:extLst>
          </p:cNvPr>
          <p:cNvCxnSpPr>
            <a:cxnSpLocks/>
          </p:cNvCxnSpPr>
          <p:nvPr/>
        </p:nvCxnSpPr>
        <p:spPr>
          <a:xfrm flipH="1">
            <a:off x="6642540" y="4479082"/>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9C9458A-649A-4397-BDEE-67C9F482EDD4}"/>
              </a:ext>
              <a:ext uri="{C183D7F6-B498-43B3-948B-1728B52AA6E4}">
                <adec:decorative xmlns:adec="http://schemas.microsoft.com/office/drawing/2017/decorative" val="1"/>
              </a:ext>
            </a:extLst>
          </p:cNvPr>
          <p:cNvCxnSpPr>
            <a:cxnSpLocks/>
          </p:cNvCxnSpPr>
          <p:nvPr/>
        </p:nvCxnSpPr>
        <p:spPr>
          <a:xfrm flipH="1" flipV="1">
            <a:off x="6531851" y="4806167"/>
            <a:ext cx="1166981" cy="743604"/>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3228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Intra-industry Trade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theory of comparative advantage suggests that economies should specialize in certain products and then exchange those products.&#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theory of comparative advantage suggests that economies should specialize in certain products and then exchange those products.</a:t>
              </a:r>
            </a:p>
          </p:txBody>
        </p:sp>
      </p:grpSp>
      <p:grpSp>
        <p:nvGrpSpPr>
          <p:cNvPr id="12" name="Group 11" descr="A high proportion of trade, however, is intra-industry trade: trade of goods within the same industry from one country to another.&#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 proportion of trade, however, is </a:t>
              </a:r>
              <a:r>
                <a:rPr lang="en-US" sz="2000" b="1" dirty="0">
                  <a:solidFill>
                    <a:schemeClr val="bg1"/>
                  </a:solidFill>
                </a:rPr>
                <a:t>intra-industry trade</a:t>
              </a:r>
              <a:r>
                <a:rPr lang="en-US" sz="2000" dirty="0">
                  <a:solidFill>
                    <a:schemeClr val="bg1"/>
                  </a:solidFill>
                </a:rPr>
                <a:t>: trade of goods within the same industry from one country to another.</a:t>
              </a:r>
            </a:p>
          </p:txBody>
        </p:sp>
      </p:grpSp>
      <p:grpSp>
        <p:nvGrpSpPr>
          <p:cNvPr id="15" name="Group 14" descr="For example, the United States produces and exports cars and imports cars.&#10;">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United States produces and exports cars and imports cars.</a:t>
              </a:r>
            </a:p>
          </p:txBody>
        </p:sp>
      </p:grpSp>
    </p:spTree>
    <p:extLst>
      <p:ext uri="{BB962C8B-B14F-4D97-AF65-F5344CB8AC3E}">
        <p14:creationId xmlns:p14="http://schemas.microsoft.com/office/powerpoint/2010/main" val="3454074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Intra-industry Trade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10;">
            <a:extLst>
              <a:ext uri="{FF2B5EF4-FFF2-40B4-BE49-F238E27FC236}">
                <a16:creationId xmlns:a16="http://schemas.microsoft.com/office/drawing/2014/main" id="{B0878570-1309-4FF2-9FE2-94BBFA37DB95}"/>
              </a:ext>
            </a:extLst>
          </p:cNvPr>
          <p:cNvGrpSpPr/>
          <p:nvPr/>
        </p:nvGrpSpPr>
        <p:grpSpPr>
          <a:xfrm>
            <a:off x="2066923" y="1576945"/>
            <a:ext cx="8058154" cy="1664725"/>
            <a:chOff x="542923" y="1736761"/>
            <a:chExt cx="8058154" cy="166472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6647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631216"/>
            </a:xfrm>
            <a:prstGeom prst="rect">
              <a:avLst/>
            </a:prstGeom>
            <a:grpFill/>
          </p:spPr>
          <p:txBody>
            <a:bodyPr wrap="square" rtlCol="0">
              <a:spAutoFit/>
            </a:bodyPr>
            <a:lstStyle/>
            <a:p>
              <a:pPr algn="ctr"/>
              <a:r>
                <a:rPr lang="en-US" sz="2000" dirty="0">
                  <a:solidFill>
                    <a:schemeClr val="bg1"/>
                  </a:solidFill>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a:t>
              </a:r>
            </a:p>
          </p:txBody>
        </p:sp>
      </p:grpSp>
      <p:sp>
        <p:nvSpPr>
          <p:cNvPr id="2" name="Rectangle 1">
            <a:extLst>
              <a:ext uri="{FF2B5EF4-FFF2-40B4-BE49-F238E27FC236}">
                <a16:creationId xmlns:a16="http://schemas.microsoft.com/office/drawing/2014/main" id="{B6AA040B-BCC3-4C21-B445-410A1574D3D3}"/>
              </a:ext>
            </a:extLst>
          </p:cNvPr>
          <p:cNvSpPr/>
          <p:nvPr/>
        </p:nvSpPr>
        <p:spPr>
          <a:xfrm>
            <a:off x="2066923" y="3878318"/>
            <a:ext cx="3252329"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division of labor leads to learning, innovation, and unique skills</a:t>
            </a:r>
          </a:p>
        </p:txBody>
      </p:sp>
      <p:sp>
        <p:nvSpPr>
          <p:cNvPr id="3" name="TextBox 2">
            <a:extLst>
              <a:ext uri="{FF2B5EF4-FFF2-40B4-BE49-F238E27FC236}">
                <a16:creationId xmlns:a16="http://schemas.microsoft.com/office/drawing/2014/main" id="{0FC89026-2B5F-4846-8880-2690A6D1992D}"/>
              </a:ext>
            </a:extLst>
          </p:cNvPr>
          <p:cNvSpPr txBox="1"/>
          <p:nvPr/>
        </p:nvSpPr>
        <p:spPr>
          <a:xfrm>
            <a:off x="5727103" y="4093761"/>
            <a:ext cx="919505" cy="1015663"/>
          </a:xfrm>
          <a:prstGeom prst="rect">
            <a:avLst/>
          </a:prstGeom>
          <a:noFill/>
        </p:spPr>
        <p:txBody>
          <a:bodyPr wrap="square" rtlCol="0">
            <a:spAutoFit/>
          </a:bodyPr>
          <a:lstStyle/>
          <a:p>
            <a:r>
              <a:rPr lang="en-US" sz="6000" dirty="0"/>
              <a:t>&amp;</a:t>
            </a:r>
          </a:p>
        </p:txBody>
      </p:sp>
      <p:sp>
        <p:nvSpPr>
          <p:cNvPr id="18" name="Rectangle 17">
            <a:extLst>
              <a:ext uri="{FF2B5EF4-FFF2-40B4-BE49-F238E27FC236}">
                <a16:creationId xmlns:a16="http://schemas.microsoft.com/office/drawing/2014/main" id="{75103619-F42A-46A9-996E-9E5E39241E5C}"/>
              </a:ext>
            </a:extLst>
          </p:cNvPr>
          <p:cNvSpPr/>
          <p:nvPr/>
        </p:nvSpPr>
        <p:spPr>
          <a:xfrm>
            <a:off x="6790195" y="3878318"/>
            <a:ext cx="3051896"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Economies of scale</a:t>
            </a:r>
          </a:p>
        </p:txBody>
      </p:sp>
    </p:spTree>
    <p:extLst>
      <p:ext uri="{BB962C8B-B14F-4D97-AF65-F5344CB8AC3E}">
        <p14:creationId xmlns:p14="http://schemas.microsoft.com/office/powerpoint/2010/main" val="4169306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7" y="1557997"/>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p:txBody>
      </p:sp>
      <p:pic>
        <p:nvPicPr>
          <p:cNvPr id="1026" name="Picture 2" descr="The inside of a car">
            <a:extLst>
              <a:ext uri="{FF2B5EF4-FFF2-40B4-BE49-F238E27FC236}">
                <a16:creationId xmlns:a16="http://schemas.microsoft.com/office/drawing/2014/main" id="{8813F90C-EDC6-4FC3-841C-BEEB221853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1541" y="2993748"/>
            <a:ext cx="5148912" cy="3432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1408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 </a:t>
            </a:r>
          </a:p>
        </p:txBody>
      </p:sp>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6332"/>
            <a:ext cx="9273061" cy="3170099"/>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a:p>
            <a:pPr algn="ctr"/>
            <a:endParaRPr lang="en-US" sz="2000" dirty="0">
              <a:solidFill>
                <a:schemeClr val="bg1"/>
              </a:solidFill>
            </a:endParaRPr>
          </a:p>
          <a:p>
            <a:pPr algn="ctr"/>
            <a:r>
              <a:rPr lang="en-US" sz="2000" i="1" dirty="0">
                <a:solidFill>
                  <a:schemeClr val="bg1"/>
                </a:solidFill>
              </a:rPr>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p:txBody>
      </p:sp>
    </p:spTree>
    <p:extLst>
      <p:ext uri="{BB962C8B-B14F-4D97-AF65-F5344CB8AC3E}">
        <p14:creationId xmlns:p14="http://schemas.microsoft.com/office/powerpoint/2010/main" val="3142849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Gains from Specialization and Learning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ile working on very specific and particular products, firms in certain countries develop unique and different skills.&#10;">
            <a:extLst>
              <a:ext uri="{FF2B5EF4-FFF2-40B4-BE49-F238E27FC236}">
                <a16:creationId xmlns:a16="http://schemas.microsoft.com/office/drawing/2014/main" id="{B0878570-1309-4FF2-9FE2-94BBFA37DB95}"/>
              </a:ext>
            </a:extLst>
          </p:cNvPr>
          <p:cNvGrpSpPr/>
          <p:nvPr/>
        </p:nvGrpSpPr>
        <p:grpSpPr>
          <a:xfrm>
            <a:off x="206948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working on very specific and particular products, firms in certain countries develop unique and different skills.</a:t>
              </a:r>
            </a:p>
          </p:txBody>
        </p:sp>
      </p:grpSp>
      <p:grpSp>
        <p:nvGrpSpPr>
          <p:cNvPr id="12" name="Group 11" descr="Specialization in the world economy can be finely split.&#10;">
            <a:extLst>
              <a:ext uri="{FF2B5EF4-FFF2-40B4-BE49-F238E27FC236}">
                <a16:creationId xmlns:a16="http://schemas.microsoft.com/office/drawing/2014/main" id="{98A1B49B-8999-468C-9B6F-9ED5C0415629}"/>
              </a:ext>
            </a:extLst>
          </p:cNvPr>
          <p:cNvGrpSpPr/>
          <p:nvPr/>
        </p:nvGrpSpPr>
        <p:grpSpPr>
          <a:xfrm>
            <a:off x="2054559"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51405" y="194062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Specialization in the world economy can be finely split.</a:t>
              </a:r>
            </a:p>
          </p:txBody>
        </p:sp>
      </p:grpSp>
      <p:grpSp>
        <p:nvGrpSpPr>
          <p:cNvPr id="15" name="Group 14" descr="Recent years have seen a trend in international trade, which economists call splitting up the value chain.&#10;">
            <a:extLst>
              <a:ext uri="{FF2B5EF4-FFF2-40B4-BE49-F238E27FC236}">
                <a16:creationId xmlns:a16="http://schemas.microsoft.com/office/drawing/2014/main" id="{9BCB941A-AB18-40C0-B786-A07F4241D27D}"/>
              </a:ext>
            </a:extLst>
          </p:cNvPr>
          <p:cNvGrpSpPr/>
          <p:nvPr/>
        </p:nvGrpSpPr>
        <p:grpSpPr>
          <a:xfrm>
            <a:off x="2037749"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Recent years have seen a trend in international trade, which economists call </a:t>
              </a:r>
              <a:r>
                <a:rPr lang="en-US" sz="2000" b="1" dirty="0">
                  <a:solidFill>
                    <a:schemeClr val="bg1"/>
                  </a:solidFill>
                </a:rPr>
                <a:t>splitting up the value chain</a:t>
              </a:r>
              <a:r>
                <a:rPr lang="en-US" sz="2000" dirty="0">
                  <a:solidFill>
                    <a:schemeClr val="bg1"/>
                  </a:solidFill>
                </a:rPr>
                <a:t>.</a:t>
              </a:r>
            </a:p>
          </p:txBody>
        </p:sp>
      </p:grpSp>
      <p:grpSp>
        <p:nvGrpSpPr>
          <p:cNvPr id="18" name="Group 17" descr="The value chain describes how a good is produced in stages.&#10;">
            <a:extLst>
              <a:ext uri="{FF2B5EF4-FFF2-40B4-BE49-F238E27FC236}">
                <a16:creationId xmlns:a16="http://schemas.microsoft.com/office/drawing/2014/main" id="{F873B3B5-9F08-4022-A2E2-8D347162D14D}"/>
              </a:ext>
            </a:extLst>
          </p:cNvPr>
          <p:cNvGrpSpPr/>
          <p:nvPr/>
        </p:nvGrpSpPr>
        <p:grpSpPr>
          <a:xfrm>
            <a:off x="2037749"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value chain </a:t>
              </a:r>
              <a:r>
                <a:rPr lang="en-US" sz="2000" dirty="0">
                  <a:solidFill>
                    <a:schemeClr val="bg1"/>
                  </a:solidFill>
                </a:rPr>
                <a:t>describes how a good is produced in stages.</a:t>
              </a:r>
            </a:p>
          </p:txBody>
        </p:sp>
      </p:grpSp>
    </p:spTree>
    <p:extLst>
      <p:ext uri="{BB962C8B-B14F-4D97-AF65-F5344CB8AC3E}">
        <p14:creationId xmlns:p14="http://schemas.microsoft.com/office/powerpoint/2010/main" val="1842548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2AFDA18-FDC7-48E8-90C4-579F744670F8}">
  <ds:schemaRefs>
    <ds:schemaRef ds:uri="http://schemas.microsoft.com/sharepoint/v3/contenttype/forms"/>
  </ds:schemaRefs>
</ds:datastoreItem>
</file>

<file path=customXml/itemProps2.xml><?xml version="1.0" encoding="utf-8"?>
<ds:datastoreItem xmlns:ds="http://schemas.openxmlformats.org/officeDocument/2006/customXml" ds:itemID="{2107D17D-23A5-452D-B305-9EA3C69553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8F498A-00CA-4E02-97DD-145C1D8ACBC4}">
  <ds:schemaRefs>
    <ds:schemaRef ds:uri="http://www.w3.org/XML/1998/namespace"/>
    <ds:schemaRef ds:uri="fdab59f7-c3a7-48e5-acd8-618ce834776e"/>
    <ds:schemaRef ds:uri="http://schemas.microsoft.com/office/infopath/2007/PartnerControls"/>
    <ds:schemaRef ds:uri="http://purl.org/dc/elements/1.1/"/>
    <ds:schemaRef ds:uri="http://schemas.microsoft.com/office/2006/documentManagement/types"/>
    <ds:schemaRef ds:uri="06d9c582-05c2-476b-83d2-72ab8b1380b2"/>
    <ds:schemaRef ds:uri="http://purl.org/dc/terms/"/>
    <ds:schemaRef ds:uri="http://purl.org/dc/dcmitype/"/>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256</TotalTime>
  <Words>1622</Words>
  <Application>Microsoft Office PowerPoint</Application>
  <PresentationFormat>Widescreen</PresentationFormat>
  <Paragraphs>154</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Intra-industry Trade between Similar Economies</vt:lpstr>
      <vt:lpstr>Introduction</vt:lpstr>
      <vt:lpstr>Comparative Advantage</vt:lpstr>
      <vt:lpstr>The Prevalence of Intra-industry Trade between Similar Economies</vt:lpstr>
      <vt:lpstr>Intra-industry Trade1</vt:lpstr>
      <vt:lpstr>Intra-industry Trade2</vt:lpstr>
      <vt:lpstr>On Your Own1</vt:lpstr>
      <vt:lpstr>On Your Own2 </vt:lpstr>
      <vt:lpstr>Gains from Specialization and Learning</vt:lpstr>
      <vt:lpstr>Value Chain: iPhone</vt:lpstr>
      <vt:lpstr>Economies of Scale, Competition, Variety1</vt:lpstr>
      <vt:lpstr>Economies of Scale, Competition, Variety2</vt:lpstr>
      <vt:lpstr>Dynamic Comparative Advantage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31</cp:revision>
  <dcterms:created xsi:type="dcterms:W3CDTF">2017-06-16T13:06:21Z</dcterms:created>
  <dcterms:modified xsi:type="dcterms:W3CDTF">2026-02-03T16:52:04Z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