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 id="386"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962B95-13F2-4EB4-B6C3-F291873ABA9B}" v="4" dt="2026-02-03T16:49:30.5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5:17:33.367" v="33" actId="962"/>
      <pc:docMkLst>
        <pc:docMk/>
      </pc:docMkLst>
      <pc:sldChg chg="addSp modSp mod">
        <pc:chgData name="Annaleise Radchenko" userId="6249d1a9-d5dd-4793-b8df-98b5e6874abb" providerId="ADAL" clId="{4A5B4154-50F6-4F5B-A4D7-A9ED8C205C6B}" dt="2026-01-14T15:17:33.367" v="33" actId="962"/>
        <pc:sldMkLst>
          <pc:docMk/>
          <pc:sldMk cId="4240033176" sldId="278"/>
        </pc:sldMkLst>
        <pc:spChg chg="add mod ord">
          <ac:chgData name="Annaleise Radchenko" userId="6249d1a9-d5dd-4793-b8df-98b5e6874abb" providerId="ADAL" clId="{4A5B4154-50F6-4F5B-A4D7-A9ED8C205C6B}" dt="2026-01-14T15:17:32.093" v="32" actId="13244"/>
          <ac:spMkLst>
            <pc:docMk/>
            <pc:sldMk cId="4240033176" sldId="278"/>
            <ac:spMk id="2" creationId="{C2573260-9EC8-E591-6EAF-BBEB50157B0D}"/>
          </ac:spMkLst>
        </pc:spChg>
        <pc:spChg chg="mod">
          <ac:chgData name="Annaleise Radchenko" userId="6249d1a9-d5dd-4793-b8df-98b5e6874abb" providerId="ADAL" clId="{4A5B4154-50F6-4F5B-A4D7-A9ED8C205C6B}" dt="2026-01-14T15:17:33.367" v="33" actId="962"/>
          <ac:spMkLst>
            <pc:docMk/>
            <pc:sldMk cId="4240033176" sldId="278"/>
            <ac:spMk id="5" creationId="{00000000-0000-0000-0000-000000000000}"/>
          </ac:spMkLst>
        </pc:spChg>
        <pc:picChg chg="mod">
          <ac:chgData name="Annaleise Radchenko" userId="6249d1a9-d5dd-4793-b8df-98b5e6874abb" providerId="ADAL" clId="{4A5B4154-50F6-4F5B-A4D7-A9ED8C205C6B}" dt="2026-01-14T15:16:29.864" v="6"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5:16:30.950" v="7"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5:16:31.525" v="8"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5:16:32.157" v="9"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5:16:29.311" v="5"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15:18.390" v="0"/>
        <pc:sldMkLst>
          <pc:docMk/>
          <pc:sldMk cId="3087782359" sldId="371"/>
        </pc:sldMkLst>
      </pc:sldChg>
      <pc:sldChg chg="modSp add mod">
        <pc:chgData name="Annaleise Radchenko" userId="6249d1a9-d5dd-4793-b8df-98b5e6874abb" providerId="ADAL" clId="{4A5B4154-50F6-4F5B-A4D7-A9ED8C205C6B}" dt="2026-01-14T15:15:48.355" v="3" actId="20577"/>
        <pc:sldMkLst>
          <pc:docMk/>
          <pc:sldMk cId="3942472239" sldId="372"/>
        </pc:sldMkLst>
        <pc:spChg chg="mod">
          <ac:chgData name="Annaleise Radchenko" userId="6249d1a9-d5dd-4793-b8df-98b5e6874abb" providerId="ADAL" clId="{4A5B4154-50F6-4F5B-A4D7-A9ED8C205C6B}" dt="2026-01-14T15:15:48.355" v="3" actId="20577"/>
          <ac:spMkLst>
            <pc:docMk/>
            <pc:sldMk cId="3942472239" sldId="372"/>
            <ac:spMk id="26" creationId="{00000000-0000-0000-0000-000000000000}"/>
          </ac:spMkLst>
        </pc:spChg>
      </pc:sldChg>
      <pc:sldChg chg="add">
        <pc:chgData name="Annaleise Radchenko" userId="6249d1a9-d5dd-4793-b8df-98b5e6874abb" providerId="ADAL" clId="{4A5B4154-50F6-4F5B-A4D7-A9ED8C205C6B}" dt="2026-01-14T15:15:18.390" v="0"/>
        <pc:sldMkLst>
          <pc:docMk/>
          <pc:sldMk cId="1136794500" sldId="373"/>
        </pc:sldMkLst>
      </pc:sldChg>
      <pc:sldChg chg="add">
        <pc:chgData name="Annaleise Radchenko" userId="6249d1a9-d5dd-4793-b8df-98b5e6874abb" providerId="ADAL" clId="{4A5B4154-50F6-4F5B-A4D7-A9ED8C205C6B}" dt="2026-01-14T15:15:18.390" v="0"/>
        <pc:sldMkLst>
          <pc:docMk/>
          <pc:sldMk cId="937230837" sldId="374"/>
        </pc:sldMkLst>
      </pc:sldChg>
      <pc:sldChg chg="add">
        <pc:chgData name="Annaleise Radchenko" userId="6249d1a9-d5dd-4793-b8df-98b5e6874abb" providerId="ADAL" clId="{4A5B4154-50F6-4F5B-A4D7-A9ED8C205C6B}" dt="2026-01-14T15:15:18.390" v="0"/>
        <pc:sldMkLst>
          <pc:docMk/>
          <pc:sldMk cId="3539548883" sldId="375"/>
        </pc:sldMkLst>
      </pc:sldChg>
      <pc:sldChg chg="add">
        <pc:chgData name="Annaleise Radchenko" userId="6249d1a9-d5dd-4793-b8df-98b5e6874abb" providerId="ADAL" clId="{4A5B4154-50F6-4F5B-A4D7-A9ED8C205C6B}" dt="2026-01-14T15:15:18.390" v="0"/>
        <pc:sldMkLst>
          <pc:docMk/>
          <pc:sldMk cId="4004634649" sldId="376"/>
        </pc:sldMkLst>
      </pc:sldChg>
      <pc:sldChg chg="modSp add mod">
        <pc:chgData name="Annaleise Radchenko" userId="6249d1a9-d5dd-4793-b8df-98b5e6874abb" providerId="ADAL" clId="{4A5B4154-50F6-4F5B-A4D7-A9ED8C205C6B}" dt="2026-01-14T15:16:02.592" v="4" actId="20577"/>
        <pc:sldMkLst>
          <pc:docMk/>
          <pc:sldMk cId="28536919" sldId="377"/>
        </pc:sldMkLst>
        <pc:spChg chg="mod">
          <ac:chgData name="Annaleise Radchenko" userId="6249d1a9-d5dd-4793-b8df-98b5e6874abb" providerId="ADAL" clId="{4A5B4154-50F6-4F5B-A4D7-A9ED8C205C6B}" dt="2026-01-14T15:16:02.592" v="4" actId="20577"/>
          <ac:spMkLst>
            <pc:docMk/>
            <pc:sldMk cId="28536919" sldId="377"/>
            <ac:spMk id="26" creationId="{00000000-0000-0000-0000-000000000000}"/>
          </ac:spMkLst>
        </pc:spChg>
      </pc:sldChg>
      <pc:sldChg chg="add">
        <pc:chgData name="Annaleise Radchenko" userId="6249d1a9-d5dd-4793-b8df-98b5e6874abb" providerId="ADAL" clId="{4A5B4154-50F6-4F5B-A4D7-A9ED8C205C6B}" dt="2026-01-14T15:15:18.390" v="0"/>
        <pc:sldMkLst>
          <pc:docMk/>
          <pc:sldMk cId="1277928750" sldId="378"/>
        </pc:sldMkLst>
      </pc:sldChg>
      <pc:sldChg chg="add">
        <pc:chgData name="Annaleise Radchenko" userId="6249d1a9-d5dd-4793-b8df-98b5e6874abb" providerId="ADAL" clId="{4A5B4154-50F6-4F5B-A4D7-A9ED8C205C6B}" dt="2026-01-14T15:15:18.390" v="0"/>
        <pc:sldMkLst>
          <pc:docMk/>
          <pc:sldMk cId="2485420425" sldId="379"/>
        </pc:sldMkLst>
      </pc:sldChg>
      <pc:sldChg chg="add">
        <pc:chgData name="Annaleise Radchenko" userId="6249d1a9-d5dd-4793-b8df-98b5e6874abb" providerId="ADAL" clId="{4A5B4154-50F6-4F5B-A4D7-A9ED8C205C6B}" dt="2026-01-14T15:15:18.390" v="0"/>
        <pc:sldMkLst>
          <pc:docMk/>
          <pc:sldMk cId="3998026724" sldId="380"/>
        </pc:sldMkLst>
      </pc:sldChg>
      <pc:sldChg chg="add">
        <pc:chgData name="Annaleise Radchenko" userId="6249d1a9-d5dd-4793-b8df-98b5e6874abb" providerId="ADAL" clId="{4A5B4154-50F6-4F5B-A4D7-A9ED8C205C6B}" dt="2026-01-14T15:15:18.390" v="0"/>
        <pc:sldMkLst>
          <pc:docMk/>
          <pc:sldMk cId="1473978932" sldId="381"/>
        </pc:sldMkLst>
      </pc:sldChg>
      <pc:sldChg chg="add">
        <pc:chgData name="Annaleise Radchenko" userId="6249d1a9-d5dd-4793-b8df-98b5e6874abb" providerId="ADAL" clId="{4A5B4154-50F6-4F5B-A4D7-A9ED8C205C6B}" dt="2026-01-14T15:15:18.390" v="0"/>
        <pc:sldMkLst>
          <pc:docMk/>
          <pc:sldMk cId="1675827653" sldId="382"/>
        </pc:sldMkLst>
      </pc:sldChg>
      <pc:sldChg chg="add">
        <pc:chgData name="Annaleise Radchenko" userId="6249d1a9-d5dd-4793-b8df-98b5e6874abb" providerId="ADAL" clId="{4A5B4154-50F6-4F5B-A4D7-A9ED8C205C6B}" dt="2026-01-14T15:15:18.390" v="0"/>
        <pc:sldMkLst>
          <pc:docMk/>
          <pc:sldMk cId="3983070632" sldId="383"/>
        </pc:sldMkLst>
      </pc:sldChg>
      <pc:sldChg chg="add">
        <pc:chgData name="Annaleise Radchenko" userId="6249d1a9-d5dd-4793-b8df-98b5e6874abb" providerId="ADAL" clId="{4A5B4154-50F6-4F5B-A4D7-A9ED8C205C6B}" dt="2026-01-14T15:15:18.390" v="0"/>
        <pc:sldMkLst>
          <pc:docMk/>
          <pc:sldMk cId="2137006457" sldId="384"/>
        </pc:sldMkLst>
      </pc:sldChg>
      <pc:sldChg chg="add">
        <pc:chgData name="Annaleise Radchenko" userId="6249d1a9-d5dd-4793-b8df-98b5e6874abb" providerId="ADAL" clId="{4A5B4154-50F6-4F5B-A4D7-A9ED8C205C6B}" dt="2026-01-14T15:15:18.390" v="0"/>
        <pc:sldMkLst>
          <pc:docMk/>
          <pc:sldMk cId="4023525509" sldId="385"/>
        </pc:sldMkLst>
      </pc:sldChg>
      <pc:sldChg chg="modSp add mod">
        <pc:chgData name="Annaleise Radchenko" userId="6249d1a9-d5dd-4793-b8df-98b5e6874abb" providerId="ADAL" clId="{4A5B4154-50F6-4F5B-A4D7-A9ED8C205C6B}" dt="2026-01-14T15:15:41.747" v="2" actId="6549"/>
        <pc:sldMkLst>
          <pc:docMk/>
          <pc:sldMk cId="1732294378" sldId="386"/>
        </pc:sldMkLst>
        <pc:spChg chg="mod">
          <ac:chgData name="Annaleise Radchenko" userId="6249d1a9-d5dd-4793-b8df-98b5e6874abb" providerId="ADAL" clId="{4A5B4154-50F6-4F5B-A4D7-A9ED8C205C6B}" dt="2026-01-14T15:15:41.747" v="2" actId="6549"/>
          <ac:spMkLst>
            <pc:docMk/>
            <pc:sldMk cId="1732294378" sldId="38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Absolute and Comparative Advantage</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7782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Numerical Example of Absolute and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pic>
        <p:nvPicPr>
          <p:cNvPr id="4" name="Picture 3" descr="A table titled &quot;How Many Hours It Takes to Produce Oil and Corn.&quot; In Saudi Arabia it takes 1 hour per barrel of oil and 4 hours per bushel of corn. In the United States it takes 2 hours per barrel of oil and 1 hour per bushel of corn.">
            <a:extLst>
              <a:ext uri="{FF2B5EF4-FFF2-40B4-BE49-F238E27FC236}">
                <a16:creationId xmlns:a16="http://schemas.microsoft.com/office/drawing/2014/main" id="{A91A3EDA-3C1D-E3B8-8673-6BA3EB9E6244}"/>
              </a:ext>
            </a:extLst>
          </p:cNvPr>
          <p:cNvPicPr>
            <a:picLocks noChangeAspect="1"/>
          </p:cNvPicPr>
          <p:nvPr/>
        </p:nvPicPr>
        <p:blipFill>
          <a:blip r:embed="rId3"/>
          <a:stretch>
            <a:fillRect/>
          </a:stretch>
        </p:blipFill>
        <p:spPr>
          <a:xfrm>
            <a:off x="1678730" y="2476454"/>
            <a:ext cx="8834533" cy="1948633"/>
          </a:xfrm>
          <a:prstGeom prst="rect">
            <a:avLst/>
          </a:prstGeom>
        </p:spPr>
      </p:pic>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3998026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Numerical Example of Absolute and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pic>
        <p:nvPicPr>
          <p:cNvPr id="4" name="Picture 3" descr="A table titled &quot;Production Possibilities before Trade.&quot; Saudi Arabia can produce 100 barrels of oil in one hour with 100 workers and 25 bushels of corn in 4 hours using 100 workers. The United States can produce 50 barrels of oil in 2 hours with 100 workers and 100 bushels of corn in one hour with 100 workers.">
            <a:extLst>
              <a:ext uri="{FF2B5EF4-FFF2-40B4-BE49-F238E27FC236}">
                <a16:creationId xmlns:a16="http://schemas.microsoft.com/office/drawing/2014/main" id="{DA9B20BF-E20F-4D86-9144-627D9A1F2188}"/>
              </a:ext>
            </a:extLst>
          </p:cNvPr>
          <p:cNvPicPr>
            <a:picLocks noChangeAspect="1"/>
          </p:cNvPicPr>
          <p:nvPr/>
        </p:nvPicPr>
        <p:blipFill>
          <a:blip r:embed="rId3"/>
          <a:stretch>
            <a:fillRect/>
          </a:stretch>
        </p:blipFill>
        <p:spPr>
          <a:xfrm>
            <a:off x="1524000" y="2978276"/>
            <a:ext cx="9144000" cy="2839017"/>
          </a:xfrm>
          <a:prstGeom prst="rect">
            <a:avLst/>
          </a:prstGeom>
        </p:spPr>
      </p:pic>
    </p:spTree>
    <p:extLst>
      <p:ext uri="{BB962C8B-B14F-4D97-AF65-F5344CB8AC3E}">
        <p14:creationId xmlns:p14="http://schemas.microsoft.com/office/powerpoint/2010/main" val="1473978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3058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1675827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slope of the production possibility frontier illustrates the opportunity cost of producing oil in terms of corn.&#10;">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descr="The U.S. can produce 50 barrels of oil or 100 bushels of corn.&#10;">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descr="The opportunity cost of one barrel of oil is two bushels of corn, or the slope is  negative 0.5.&#10;">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descr="In the U.S. production possibility frontier graph, every increase in oil production of one barrel implies a decrease of two bushels of corn.&#1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983070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3599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Opportunity Cost and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quot;Opportunity Cost and Comparative Advantage.&quot; Saudi Arabia's opportunity cost for one unit of oil is 0.25 in terms of corn and the opportunity cost of one unit of corn in terms of oil is 4. The United State's opportunity cost of one unit of oil in terms of corn is 2 and the opportunity cost of one unit of corn in terms of oil is 0.5.">
            <a:extLst>
              <a:ext uri="{FF2B5EF4-FFF2-40B4-BE49-F238E27FC236}">
                <a16:creationId xmlns:a16="http://schemas.microsoft.com/office/drawing/2014/main" id="{A261B303-4CDB-C481-AFE6-2CB810275BAC}"/>
              </a:ext>
            </a:extLst>
          </p:cNvPr>
          <p:cNvPicPr>
            <a:picLocks noChangeAspect="1"/>
          </p:cNvPicPr>
          <p:nvPr/>
        </p:nvPicPr>
        <p:blipFill>
          <a:blip r:embed="rId3"/>
          <a:stretch>
            <a:fillRect/>
          </a:stretch>
        </p:blipFill>
        <p:spPr>
          <a:xfrm>
            <a:off x="1931703" y="1611811"/>
            <a:ext cx="8328587" cy="2336067"/>
          </a:xfrm>
          <a:prstGeom prst="rect">
            <a:avLst/>
          </a:prstGeom>
        </p:spPr>
      </p:pic>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2137006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3599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Gains from 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pic>
        <p:nvPicPr>
          <p:cNvPr id="4" name="Picture 3" descr="Table titled &quot;The Range of Trades That Benefit Both the United States and Saudi Arabia.&quot; The U.S. economy, after specialization, will benefit if it: exports no more than 60 bushels of corn and imports at least 20 barrels of oil. The Saudi Arabian economy, after specialization, will benefit if it: imports at least 10 bushels of corn and exports less than 60 barrels of oil.">
            <a:extLst>
              <a:ext uri="{FF2B5EF4-FFF2-40B4-BE49-F238E27FC236}">
                <a16:creationId xmlns:a16="http://schemas.microsoft.com/office/drawing/2014/main" id="{CE8626AA-2075-17BC-7E6F-C61342200658}"/>
              </a:ext>
            </a:extLst>
          </p:cNvPr>
          <p:cNvPicPr>
            <a:picLocks noChangeAspect="1"/>
          </p:cNvPicPr>
          <p:nvPr/>
        </p:nvPicPr>
        <p:blipFill>
          <a:blip r:embed="rId3"/>
          <a:stretch>
            <a:fillRect/>
          </a:stretch>
        </p:blipFill>
        <p:spPr>
          <a:xfrm>
            <a:off x="1938637" y="1777039"/>
            <a:ext cx="8314719" cy="2005611"/>
          </a:xfrm>
          <a:prstGeom prst="rect">
            <a:avLst/>
          </a:prstGeom>
        </p:spPr>
      </p:pic>
    </p:spTree>
    <p:extLst>
      <p:ext uri="{BB962C8B-B14F-4D97-AF65-F5344CB8AC3E}">
        <p14:creationId xmlns:p14="http://schemas.microsoft.com/office/powerpoint/2010/main" val="402352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1732294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descr="Hawkes Learning">
            <a:extLst>
              <a:ext uri="{FF2B5EF4-FFF2-40B4-BE49-F238E27FC236}">
                <a16:creationId xmlns:a16="http://schemas.microsoft.com/office/drawing/2014/main" id="{C2573260-9EC8-E591-6EAF-BBEB50157B0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56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47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We live in a global marketplace.">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descr="For example, the food on your table might include fresh fruit from Chile, cheese from France, and bottled water from Scotland.&#10;">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descr="We are all linked by international trade, and the volume of that trade has grown dramatically in the last few decades.">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1136794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Mercantilism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dam Smith, known as the father of economics, was a Scottish philosopher who grew up in an era known now as &quot;mercantilism.&quot;&#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descr="Mercantilism was a belief that countries developed wealth by hoarding gold. &#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descr="Adam Smith wrote a book, The Wealth of Nations, to speak out against this mercantilist system.&#10;">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descr="Smith believed a nation became wealthy not by hoarding gold but by specialization and trade.&#10;">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descr="Smith famously said, “Man is an animal that makes bargains: no other animal does this—no dog exchanges bones with another.”&#1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937230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country has an absolute advantage over another country in producing a good if it uses fewer resources to produce that good.&#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descr="Absolute advantage can be the result of a country's natural endowment.&#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descr="For example, Guatemala and Colombia have climates especially suited for growing coffee.&#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descr="As some have argued, &quot;geography is destiny.&quot;&#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3539548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634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Comparative Advantage</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country has a comparative advantage when it can produce a good at a lower cost in terms of other goods.&#10;">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descr="The question each country or company should be asking when it trades is this: &quot;What do we give up to produce this good?&quot;&#10;">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descr="The concept of comparative advantage is based on this idea of opportunity cost.&#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descr="For example, if Zambia focuses its resources on producing copper, it cannot use its land, labor, and finances to produce other goods.&#10;">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28536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277928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48542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423366-36A5-46AB-8131-0081FCB0F204}">
  <ds:schemaRefs>
    <ds:schemaRef ds:uri="http://purl.org/dc/elements/1.1/"/>
    <ds:schemaRef ds:uri="http://schemas.microsoft.com/office/2006/metadata/properties"/>
    <ds:schemaRef ds:uri="http://purl.org/dc/terms/"/>
    <ds:schemaRef ds:uri="http://purl.org/dc/dcmitype/"/>
    <ds:schemaRef ds:uri="http://schemas.microsoft.com/office/infopath/2007/PartnerControls"/>
    <ds:schemaRef ds:uri="fdab59f7-c3a7-48e5-acd8-618ce834776e"/>
    <ds:schemaRef ds:uri="http://schemas.microsoft.com/office/2006/documentManagement/types"/>
    <ds:schemaRef ds:uri="http://schemas.openxmlformats.org/package/2006/metadata/core-properties"/>
    <ds:schemaRef ds:uri="06d9c582-05c2-476b-83d2-72ab8b1380b2"/>
    <ds:schemaRef ds:uri="http://www.w3.org/XML/1998/namespace"/>
  </ds:schemaRefs>
</ds:datastoreItem>
</file>

<file path=customXml/itemProps2.xml><?xml version="1.0" encoding="utf-8"?>
<ds:datastoreItem xmlns:ds="http://schemas.openxmlformats.org/officeDocument/2006/customXml" ds:itemID="{D110C004-67B3-4A68-878A-D6C39401D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9496AC-BAF2-4FC1-8307-8FD8C518B9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279</TotalTime>
  <Words>2204</Words>
  <Application>Microsoft Office PowerPoint</Application>
  <PresentationFormat>Widescreen</PresentationFormat>
  <Paragraphs>109</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Absolute and Comparative Advantage</vt:lpstr>
      <vt:lpstr>Introduction</vt:lpstr>
      <vt:lpstr>Trade</vt:lpstr>
      <vt:lpstr>Mercantilism</vt:lpstr>
      <vt:lpstr>Absolute Advantage1</vt:lpstr>
      <vt:lpstr>Absolute Advantage2</vt:lpstr>
      <vt:lpstr>Comparative Advantage</vt:lpstr>
      <vt:lpstr>On Your Own1</vt:lpstr>
      <vt:lpstr>On Your Own2</vt:lpstr>
      <vt:lpstr>A Numerical Example of Absolute and Comparative Advantage1</vt:lpstr>
      <vt:lpstr>A Numerical Example of Absolute and Comparative Advantage2</vt:lpstr>
      <vt:lpstr>Production Possibilities Frontier1</vt:lpstr>
      <vt:lpstr>Production Possibilities Frontier2</vt:lpstr>
      <vt:lpstr>Opportunity Cost and Comparative Advantage</vt:lpstr>
      <vt:lpstr>Gains from Trade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36</cp:revision>
  <dcterms:created xsi:type="dcterms:W3CDTF">2017-06-16T13:06:21Z</dcterms:created>
  <dcterms:modified xsi:type="dcterms:W3CDTF">2026-02-03T16:49:41Z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