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401" r:id="rId6"/>
    <p:sldId id="402" r:id="rId7"/>
    <p:sldId id="403" r:id="rId8"/>
    <p:sldId id="258" r:id="rId9"/>
    <p:sldId id="287" r:id="rId10"/>
    <p:sldId id="259" r:id="rId11"/>
    <p:sldId id="280" r:id="rId12"/>
    <p:sldId id="281" r:id="rId13"/>
    <p:sldId id="260" r:id="rId14"/>
    <p:sldId id="404" r:id="rId15"/>
    <p:sldId id="283" r:id="rId16"/>
    <p:sldId id="405" r:id="rId17"/>
    <p:sldId id="406" r:id="rId18"/>
    <p:sldId id="369" r:id="rId19"/>
    <p:sldId id="286"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7E6F9A-81C6-4916-A1A1-7B4556E1BA6F}" v="3" dt="2026-02-03T16:45:47.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16" autoAdjust="0"/>
  </p:normalViewPr>
  <p:slideViewPr>
    <p:cSldViewPr snapToGrid="0">
      <p:cViewPr varScale="1">
        <p:scale>
          <a:sx n="90" d="100"/>
          <a:sy n="90" d="100"/>
        </p:scale>
        <p:origin x="130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0541"/>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Production Possibilities Frontier and Social Choices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490585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Allocative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llocative efficiency refers to a point on the PPF that represents the combination that society most desires.">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refers to a point on the PPF that represents the combination that society most desires.</a:t>
              </a:r>
            </a:p>
          </p:txBody>
        </p:sp>
      </p:grpSp>
      <p:grpSp>
        <p:nvGrpSpPr>
          <p:cNvPr id="13" name="Group 12" descr="Only one point on the PPF can represent a point where producers supply the exact quantity of goods that consumers demand.">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Only one point on the PPF can represent a point where producers supply the exact quantity of goods that consumers demand.</a:t>
              </a:r>
            </a:p>
          </p:txBody>
        </p:sp>
      </p:grpSp>
      <p:pic>
        <p:nvPicPr>
          <p:cNvPr id="8" name="Picture 7" descr="A new version of the production possibilities frontier for a tradeoff between health care and education. Only one point on the PPF displays allocative efficiency (indicates Point C).">
            <a:extLst>
              <a:ext uri="{FF2B5EF4-FFF2-40B4-BE49-F238E27FC236}">
                <a16:creationId xmlns:a16="http://schemas.microsoft.com/office/drawing/2014/main" id="{811EF8F0-92E6-E66C-3FFD-63AFFCCEE826}"/>
              </a:ext>
            </a:extLst>
          </p:cNvPr>
          <p:cNvPicPr>
            <a:picLocks noChangeAspect="1"/>
          </p:cNvPicPr>
          <p:nvPr/>
        </p:nvPicPr>
        <p:blipFill>
          <a:blip r:embed="rId3"/>
          <a:stretch>
            <a:fillRect/>
          </a:stretch>
        </p:blipFill>
        <p:spPr>
          <a:xfrm>
            <a:off x="6096000" y="1383373"/>
            <a:ext cx="5449824" cy="4982697"/>
          </a:xfrm>
          <a:prstGeom prst="rect">
            <a:avLst/>
          </a:prstGeom>
        </p:spPr>
      </p:pic>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What Should a Country Produce?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Countries do not need to produce every single good they consume.">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do not need to produce every single good they consume.</a:t>
              </a:r>
            </a:p>
          </p:txBody>
        </p:sp>
      </p:grpSp>
      <p:grpSp>
        <p:nvGrpSpPr>
          <p:cNvPr id="27" name="Group 26" descr="Often, how much of a good a country produces depends on how expensive it is to produce it versus buying it from a different country.">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Often, how much of a good a country produces depends on how expensive it is to produce it versus buying it from a different country. </a:t>
              </a:r>
            </a:p>
          </p:txBody>
        </p:sp>
      </p:grpSp>
      <p:grpSp>
        <p:nvGrpSpPr>
          <p:cNvPr id="30" name="Group 29" descr="Countries have different opportunity costs of producing a specific good, either because of climate, geography, technology, or skills.">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have different opportunity costs of producing a specific good, either because of climate, geography, technology, or skills.</a:t>
              </a:r>
            </a:p>
          </p:txBody>
        </p:sp>
      </p:grpSp>
      <p:grpSp>
        <p:nvGrpSpPr>
          <p:cNvPr id="33" name="Group 32" descr="When a country can produce a good at a lower opportunity cost than another country, it has a comparative advantage in that good.">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country can produce a good at a lower opportunity cost than another country, it has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comparative advantage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PPF and Comparative Advantage</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Steep Slope: Opportunity cost of trading off the good on the y-axis is greater than the good on the x-axis.</a:t>
            </a:r>
          </a:p>
        </p:txBody>
      </p: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Flat Slope: Opportunity cost of trading off the good on the x-axis is greater than the good on the y-axis.</a:t>
            </a:r>
          </a:p>
        </p:txBody>
      </p:sp>
      <p:pic>
        <p:nvPicPr>
          <p:cNvPr id="5" name="Picture 4" descr="Two PPFs, one for Brazil and one for the U.S., that show the tradeoff between sugar cane and wheat. The PPF for Brazil shows a comparative advantage in sugar cane, and the PPF for the U.S. shows a comparative advantage in wheat.">
            <a:extLst>
              <a:ext uri="{FF2B5EF4-FFF2-40B4-BE49-F238E27FC236}">
                <a16:creationId xmlns:a16="http://schemas.microsoft.com/office/drawing/2014/main" id="{CC5FD442-523A-F2C8-9457-B91F23445631}"/>
              </a:ext>
            </a:extLst>
          </p:cNvPr>
          <p:cNvPicPr>
            <a:picLocks noChangeAspect="1"/>
          </p:cNvPicPr>
          <p:nvPr/>
        </p:nvPicPr>
        <p:blipFill>
          <a:blip r:embed="rId3"/>
          <a:stretch>
            <a:fillRect/>
          </a:stretch>
        </p:blipFill>
        <p:spPr>
          <a:xfrm>
            <a:off x="1881188" y="2385860"/>
            <a:ext cx="9144000" cy="4034117"/>
          </a:xfrm>
          <a:prstGeom prst="rect">
            <a:avLst/>
          </a:prstGeom>
        </p:spPr>
      </p:pic>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 the </a:t>
            </a: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following figure,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tradeoff of moving down the PPF from Point A to Point D is demonstrated. What is the opportunity cost of moving from Point A to Point B? What is the opportunity cost of moving from Point B to C? Explain why the opportunity cost is changing.</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4" name="Picture 3" descr="A PPF that uses specific values to demonstrate the tradeoff between health care and education. Point A is 0,100. Point B is 10,90. Point C is 20,75.">
            <a:extLst>
              <a:ext uri="{FF2B5EF4-FFF2-40B4-BE49-F238E27FC236}">
                <a16:creationId xmlns:a16="http://schemas.microsoft.com/office/drawing/2014/main" id="{47462F0C-D12B-8528-0E4A-4CAFF0314186}"/>
              </a:ext>
            </a:extLst>
          </p:cNvPr>
          <p:cNvPicPr>
            <a:picLocks noChangeAspect="1"/>
          </p:cNvPicPr>
          <p:nvPr/>
        </p:nvPicPr>
        <p:blipFill>
          <a:blip r:embed="rId3"/>
          <a:stretch>
            <a:fillRect/>
          </a:stretch>
        </p:blipFill>
        <p:spPr>
          <a:xfrm>
            <a:off x="2919111" y="2473201"/>
            <a:ext cx="6353778" cy="4046354"/>
          </a:xfrm>
          <a:prstGeom prst="rect">
            <a:avLst/>
          </a:prstGeom>
        </p:spPr>
      </p:pic>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kumimoji="0" lang="en-US" sz="1800" b="0" i="0" u="none" strike="noStrike" kern="1200" cap="none" spc="0" normalizeH="0" baseline="0" noProof="0" dirty="0">
              <a:ln>
                <a:noFill/>
              </a:ln>
              <a:solidFill>
                <a:srgbClr val="000000"/>
              </a:solidFill>
              <a:effectLst/>
              <a:uLnTx/>
              <a:uFillTx/>
              <a:latin typeface="Roboto Condensed" panose="02000000000000000000" pitchFamily="2" charset="0"/>
              <a:ea typeface="+mn-ea"/>
              <a:cs typeface="+mn-cs"/>
            </a:endParaRPr>
          </a:p>
        </p:txBody>
      </p:sp>
      <p:pic>
        <p:nvPicPr>
          <p:cNvPr id="4" name="Picture 3" descr="A PPF that uses specific values to demonstrate the tradeoff between health care and education.">
            <a:extLst>
              <a:ext uri="{FF2B5EF4-FFF2-40B4-BE49-F238E27FC236}">
                <a16:creationId xmlns:a16="http://schemas.microsoft.com/office/drawing/2014/main" id="{0805C5C8-D4EF-F9A6-C892-A4124D7F641B}"/>
              </a:ext>
            </a:extLst>
          </p:cNvPr>
          <p:cNvPicPr>
            <a:picLocks noChangeAspect="1"/>
          </p:cNvPicPr>
          <p:nvPr/>
        </p:nvPicPr>
        <p:blipFill>
          <a:blip r:embed="rId3"/>
          <a:stretch>
            <a:fillRect/>
          </a:stretch>
        </p:blipFill>
        <p:spPr>
          <a:xfrm>
            <a:off x="3161338" y="2639647"/>
            <a:ext cx="5869323" cy="3879908"/>
          </a:xfrm>
          <a:prstGeom prst="rect">
            <a:avLst/>
          </a:prstGeom>
        </p:spPr>
      </p:pic>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production possibilities frontier is a diagram that shows the combinations of two products that an economy can produce given the resources it has available.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shape of the PPF is generally curved because of the law of diminishing returns, which states that as increments of additional resources are devoted to producing something, the marginal increase in the output will become increasingly smaller.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 means it is impossible to produce more of one good without decreasing the output of another good.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refers to a point on the PPF that represents the combination that society most desires.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curvature of the PPF differs by country, which results in different countries having a comparative advantage in different goods.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Social Choice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How does a society decide to allocate its resources? Consider a scenario where society is forced to decide how many resources it will put toward health care (a) and education (b).">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How does a society decide to allocate its resources? Consider a scenario where society is forced to decide how many resources it will put toward health care (a) and education (b).</a:t>
              </a:r>
            </a:p>
          </p:txBody>
        </p:sp>
      </p:grpSp>
    </p:spTree>
    <p:extLst>
      <p:ext uri="{BB962C8B-B14F-4D97-AF65-F5344CB8AC3E}">
        <p14:creationId xmlns:p14="http://schemas.microsoft.com/office/powerpoint/2010/main" val="3805536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Social Choices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Like individuals, society is unable to fulfill its unlimited wants with the limited resources that are available.">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Like individuals, society is unable to fulfill its unlimited wants with the limited resources that are available.</a:t>
              </a:r>
            </a:p>
          </p:txBody>
        </p:sp>
      </p:grpSp>
      <p:grpSp>
        <p:nvGrpSpPr>
          <p:cNvPr id="14" name="Group 13" descr="There are more similarities than differences between the constraints that both individuals and society face.">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more similarities than differences between the constraints that both individuals and society face.</a:t>
              </a:r>
            </a:p>
          </p:txBody>
        </p:sp>
      </p:grpSp>
      <p:grpSp>
        <p:nvGrpSpPr>
          <p:cNvPr id="18" name="Group 17" descr="Resources like labor, land, capital, and raw materials are not infinite, limiting the quantity of goods and services a society can produce.">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Resources like labor, land, capital, and raw materials are not infinite, limiting the quantity of goods and services a society can produce.</a:t>
              </a:r>
            </a:p>
          </p:txBody>
        </p:sp>
      </p:grpSp>
      <p:pic>
        <p:nvPicPr>
          <p:cNvPr id="11" name="Graphic 10">
            <a:extLst>
              <a:ext uri="{FF2B5EF4-FFF2-40B4-BE49-F238E27FC236}">
                <a16:creationId xmlns:a16="http://schemas.microsoft.com/office/drawing/2014/main" id="{919A5E49-D269-47D2-AA9F-AC4B2B1A42F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a:extLst>
              <a:ext uri="{FF2B5EF4-FFF2-40B4-BE49-F238E27FC236}">
                <a16:creationId xmlns:a16="http://schemas.microsoft.com/office/drawing/2014/main" id="{64BE6478-C5AB-4E9F-A05B-E5E3E6F6CEE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a:extLst>
              <a:ext uri="{FF2B5EF4-FFF2-40B4-BE49-F238E27FC236}">
                <a16:creationId xmlns:a16="http://schemas.microsoft.com/office/drawing/2014/main" id="{DE60B7EE-2D4D-4AA5-85B5-B098D756034A}"/>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spTree>
    <p:extLst>
      <p:ext uri="{BB962C8B-B14F-4D97-AF65-F5344CB8AC3E}">
        <p14:creationId xmlns:p14="http://schemas.microsoft.com/office/powerpoint/2010/main" val="3082642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production possibilities frontier is a diagram that shows the combinations of two products that an economy can produce given the resources it has available.">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production possibilities frontier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diagram that shows the combinations of two products that an economy can produce given the resources it has available. </a:t>
              </a:r>
            </a:p>
          </p:txBody>
        </p:sp>
      </p:grpSp>
      <p:grpSp>
        <p:nvGrpSpPr>
          <p:cNvPr id="23" name="Group 22" descr="This production possibilities frontier shows a tradeoff between devoting social resources to either health care or education and all possible combinations of the two.">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production possibilities frontier shows a tradeoff between devoting social resources to either health care or education and all possible combinations of the two.</a:t>
              </a:r>
            </a:p>
          </p:txBody>
        </p:sp>
      </p:grpSp>
      <p:pic>
        <p:nvPicPr>
          <p:cNvPr id="4" name="Picture 3" descr="The production possibilities frontier for a tradeoff between health care and education.">
            <a:extLst>
              <a:ext uri="{FF2B5EF4-FFF2-40B4-BE49-F238E27FC236}">
                <a16:creationId xmlns:a16="http://schemas.microsoft.com/office/drawing/2014/main" id="{D5B51FE7-6CD8-EF9D-04E4-570AD039E658}"/>
              </a:ext>
            </a:extLst>
          </p:cNvPr>
          <p:cNvPicPr>
            <a:picLocks noChangeAspect="1"/>
          </p:cNvPicPr>
          <p:nvPr/>
        </p:nvPicPr>
        <p:blipFill>
          <a:blip r:embed="rId3"/>
          <a:stretch>
            <a:fillRect/>
          </a:stretch>
        </p:blipFill>
        <p:spPr>
          <a:xfrm>
            <a:off x="6201759" y="1478836"/>
            <a:ext cx="4934639" cy="4410691"/>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Points on Axis</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The production possibilities frontier for a tradeoff between health care and education. All social resources are allocated to health care is indicated by Point A, which is where the PPF meets the y-axis. All social resources are allocated to education is indicated by Point F, which is where the PPF meets the x-axis.">
            <a:extLst>
              <a:ext uri="{FF2B5EF4-FFF2-40B4-BE49-F238E27FC236}">
                <a16:creationId xmlns:a16="http://schemas.microsoft.com/office/drawing/2014/main" id="{489A9595-133A-1167-BCB5-FA8231920127}"/>
              </a:ext>
            </a:extLst>
          </p:cNvPr>
          <p:cNvPicPr>
            <a:picLocks noChangeAspect="1"/>
          </p:cNvPicPr>
          <p:nvPr/>
        </p:nvPicPr>
        <p:blipFill>
          <a:blip r:embed="rId3"/>
          <a:stretch>
            <a:fillRect/>
          </a:stretch>
        </p:blipFill>
        <p:spPr>
          <a:xfrm>
            <a:off x="2352152" y="1648709"/>
            <a:ext cx="7487695" cy="4772691"/>
          </a:xfrm>
          <a:prstGeom prst="rect">
            <a:avLst/>
          </a:prstGeom>
        </p:spPr>
      </p:pic>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Is a PPF curved?</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descr="While the consumption budget constraint is based on the relative prices of two goods and, therefore, a straight line, the production possibilities frontier is a curved line.">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the consumption budget constraint is based on the relative prices of two goods and, therefore, a straight line, the production possibilities frontier is a curved line.</a:t>
              </a:r>
            </a:p>
          </p:txBody>
        </p:sp>
      </p:grpSp>
      <p:grpSp>
        <p:nvGrpSpPr>
          <p:cNvPr id="2" name="Group 1" descr="Moving from Point A to Point B produces more gains to education than losses to health care due to the law of diminishing returns.">
            <a:extLst>
              <a:ext uri="{FF2B5EF4-FFF2-40B4-BE49-F238E27FC236}">
                <a16:creationId xmlns:a16="http://schemas.microsoft.com/office/drawing/2014/main" id="{BBA3D873-84C9-7F91-4094-9ED00A2ABAC3}"/>
              </a:ext>
            </a:extLst>
          </p:cNvPr>
          <p:cNvGrpSpPr/>
          <p:nvPr/>
        </p:nvGrpSpPr>
        <p:grpSpPr>
          <a:xfrm>
            <a:off x="1881187" y="3799831"/>
            <a:ext cx="4029079" cy="2005113"/>
            <a:chOff x="1881187" y="3799831"/>
            <a:chExt cx="4029079" cy="2005113"/>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Moving from Point A to Point B produces more gains to education than losses to health care due to the law of diminishing returns.</a:t>
              </a:r>
            </a:p>
          </p:txBody>
        </p:sp>
      </p:grp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13D8E1A7-8049-0DF8-FC0C-F9DFBD34BE02}"/>
              </a:ext>
            </a:extLst>
          </p:cNvPr>
          <p:cNvPicPr>
            <a:picLocks noChangeAspect="1"/>
          </p:cNvPicPr>
          <p:nvPr/>
        </p:nvPicPr>
        <p:blipFill>
          <a:blip r:embed="rId3"/>
          <a:stretch>
            <a:fillRect/>
          </a:stretch>
        </p:blipFill>
        <p:spPr>
          <a:xfrm>
            <a:off x="6499810" y="1576642"/>
            <a:ext cx="4848902" cy="4401164"/>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Law of Diminishing Returns</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Diverting some resources away from A to B causes little reduction in health because the last few dollars going into health care services are not producing much additional gain in health.">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Diverting some resources away from A to B causes little reduction in health because the last few dollars going into health care services are not producing much additional gain in health.</a:t>
              </a:r>
            </a:p>
          </p:txBody>
        </p:sp>
      </p:grpSp>
      <p:grpSp>
        <p:nvGrpSpPr>
          <p:cNvPr id="2" name="Group 1" descr="Putting those marginal dollars into education, which is completely without resources at Point A, can produce relatively large gains.">
            <a:extLst>
              <a:ext uri="{FF2B5EF4-FFF2-40B4-BE49-F238E27FC236}">
                <a16:creationId xmlns:a16="http://schemas.microsoft.com/office/drawing/2014/main" id="{CE51D852-3DA7-6D5C-0AA5-A361779625B4}"/>
              </a:ext>
            </a:extLst>
          </p:cNvPr>
          <p:cNvGrpSpPr/>
          <p:nvPr/>
        </p:nvGrpSpPr>
        <p:grpSpPr>
          <a:xfrm>
            <a:off x="1881187" y="3799831"/>
            <a:ext cx="4029079" cy="2005113"/>
            <a:chOff x="1881187" y="3799831"/>
            <a:chExt cx="4029079" cy="2005113"/>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Putting those marginal dollars into education, which is completely without resources at Point A, can produce relatively large gains.</a:t>
              </a:r>
            </a:p>
          </p:txBody>
        </p:sp>
      </p:grpSp>
      <p:pic>
        <p:nvPicPr>
          <p:cNvPr id="5" name="Picture 4" descr="A graph that shows movement from Point A to Point B which indicates a small drop in health care and a large gain in education.">
            <a:extLst>
              <a:ext uri="{FF2B5EF4-FFF2-40B4-BE49-F238E27FC236}">
                <a16:creationId xmlns:a16="http://schemas.microsoft.com/office/drawing/2014/main" id="{DFE8DB02-9C79-F6BF-C446-8F2082F78FDC}"/>
              </a:ext>
            </a:extLst>
          </p:cNvPr>
          <p:cNvPicPr>
            <a:picLocks noChangeAspect="1"/>
          </p:cNvPicPr>
          <p:nvPr/>
        </p:nvPicPr>
        <p:blipFill>
          <a:blip r:embed="rId3"/>
          <a:stretch>
            <a:fillRect/>
          </a:stretch>
        </p:blipFill>
        <p:spPr>
          <a:xfrm>
            <a:off x="6196112" y="1347146"/>
            <a:ext cx="5361851" cy="4717985"/>
          </a:xfrm>
          <a:prstGeom prst="rect">
            <a:avLst/>
          </a:prstGeom>
        </p:spPr>
      </p:pic>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Efficiency refers to lack of waste.">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Efficiency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refers to lack of waste.</a:t>
              </a:r>
            </a:p>
          </p:txBody>
        </p:sp>
      </p:grpSp>
      <p:grpSp>
        <p:nvGrpSpPr>
          <p:cNvPr id="12" name="Group 11" descr="An efficient machine operates at low cost because it is not wasting energy or materials.">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efficient machine operates at low cost because it is not wasting energy or materials.</a:t>
              </a:r>
            </a:p>
          </p:txBody>
        </p:sp>
      </p:grpSp>
      <p:grpSp>
        <p:nvGrpSpPr>
          <p:cNvPr id="15" name="Group 14" descr="The production possibilities curve illustrates two kinds of efficiency: productive efficiency and allocative efficiency.">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production possibilities curve illustrates two kinds of efficiency: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3" name="Picture 2">
            <a:extLst>
              <a:ext uri="{FF2B5EF4-FFF2-40B4-BE49-F238E27FC236}">
                <a16:creationId xmlns:a16="http://schemas.microsoft.com/office/drawing/2014/main" id="{BF3520EC-8CAE-1145-9DEE-66B4FF8C2DE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013311" y="4444063"/>
            <a:ext cx="1914792" cy="1905266"/>
          </a:xfrm>
          <a:prstGeom prst="rect">
            <a:avLst/>
          </a:prstGeom>
        </p:spPr>
      </p:pic>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Productive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Productive efficiency means it is impossible to produce more of one good without decreasing the output of another good.">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 means it is impossible to produce more of one good without decreasing the output of another good.</a:t>
              </a:r>
            </a:p>
          </p:txBody>
        </p:sp>
      </p:grpSp>
      <p:grpSp>
        <p:nvGrpSpPr>
          <p:cNvPr id="17" name="Group 16" descr="All points along the PPF display productive efficiency, but points outside of the PPF, like point R, do not.">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points along the PPF display productive efficiency, but points outside of the PPF, like point R, do not.</a:t>
              </a:r>
            </a:p>
          </p:txBody>
        </p:sp>
      </p:grpSp>
      <p:pic>
        <p:nvPicPr>
          <p:cNvPr id="5" name="Picture 4" descr="A new version of the production possibilities frontier for a tradeoff between health care and education. Any point along the PPF displays productive efficiency.">
            <a:extLst>
              <a:ext uri="{FF2B5EF4-FFF2-40B4-BE49-F238E27FC236}">
                <a16:creationId xmlns:a16="http://schemas.microsoft.com/office/drawing/2014/main" id="{A95F3D23-6679-DDB1-C502-BDBFC4D2DB60}"/>
              </a:ext>
            </a:extLst>
          </p:cNvPr>
          <p:cNvPicPr>
            <a:picLocks noChangeAspect="1"/>
          </p:cNvPicPr>
          <p:nvPr/>
        </p:nvPicPr>
        <p:blipFill>
          <a:blip r:embed="rId3"/>
          <a:stretch>
            <a:fillRect/>
          </a:stretch>
        </p:blipFill>
        <p:spPr>
          <a:xfrm>
            <a:off x="6096000" y="1383374"/>
            <a:ext cx="5199479" cy="4907617"/>
          </a:xfrm>
          <a:prstGeom prst="rect">
            <a:avLst/>
          </a:prstGeom>
        </p:spPr>
      </p:pic>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3B8AA0-39FF-4966-9544-3A8FAB5169EA}">
  <ds:schemaRefs>
    <ds:schemaRef ds:uri="http://schemas.microsoft.com/office/2006/metadata/properties"/>
    <ds:schemaRef ds:uri="http://purl.org/dc/dcmitype/"/>
    <ds:schemaRef ds:uri="http://purl.org/dc/elements/1.1/"/>
    <ds:schemaRef ds:uri="http://www.w3.org/XML/1998/namespac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fdab59f7-c3a7-48e5-acd8-618ce834776e"/>
    <ds:schemaRef ds:uri="06d9c582-05c2-476b-83d2-72ab8b1380b2"/>
  </ds:schemaRefs>
</ds:datastoreItem>
</file>

<file path=customXml/itemProps2.xml><?xml version="1.0" encoding="utf-8"?>
<ds:datastoreItem xmlns:ds="http://schemas.openxmlformats.org/officeDocument/2006/customXml" ds:itemID="{3F9CA1D6-D837-4259-8731-E56EC9D47A4C}">
  <ds:schemaRefs>
    <ds:schemaRef ds:uri="http://schemas.microsoft.com/sharepoint/v3/contenttype/forms"/>
  </ds:schemaRefs>
</ds:datastoreItem>
</file>

<file path=customXml/itemProps3.xml><?xml version="1.0" encoding="utf-8"?>
<ds:datastoreItem xmlns:ds="http://schemas.openxmlformats.org/officeDocument/2006/customXml" ds:itemID="{5B1F372D-E27B-4826-AF73-677414C369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704</TotalTime>
  <Words>1919</Words>
  <Application>Microsoft Office PowerPoint</Application>
  <PresentationFormat>Widescreen</PresentationFormat>
  <Paragraphs>84</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The Production Possibilities Frontier and Social Choices</vt:lpstr>
      <vt:lpstr>Social Choice</vt:lpstr>
      <vt:lpstr>Social Choices</vt:lpstr>
      <vt:lpstr>Production Possibilities Frontier</vt:lpstr>
      <vt:lpstr>Points on Axis</vt:lpstr>
      <vt:lpstr>Why Is a PPF curved?</vt:lpstr>
      <vt:lpstr>Law of Diminishing Returns</vt:lpstr>
      <vt:lpstr>Efficiency</vt:lpstr>
      <vt:lpstr>Productive Efficiency</vt:lpstr>
      <vt:lpstr>Allocative Efficiency</vt:lpstr>
      <vt:lpstr>What Should a Country Produce?</vt:lpstr>
      <vt:lpstr>The PPF and Comparative Advantage</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65</cp:revision>
  <dcterms:created xsi:type="dcterms:W3CDTF">2017-06-16T13:06:21Z</dcterms:created>
  <dcterms:modified xsi:type="dcterms:W3CDTF">2026-02-03T16:45:57Z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