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9"/>
  </p:notesMasterIdLst>
  <p:sldIdLst>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66"/>
    <a:srgbClr val="2FBEBB"/>
    <a:srgbClr val="FF8181"/>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FDE429-FA03-4D1F-BD52-D761C5023D3F}" v="3" dt="2026-02-03T16:39:26.1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5T14:05:37.684" v="6" actId="6549"/>
      <pc:docMkLst>
        <pc:docMk/>
      </pc:docMkLst>
      <pc:sldChg chg="add">
        <pc:chgData name="Caitlin Coleman" userId="96f87ca1-0e64-4ae8-8d77-98757b85df0b" providerId="ADAL" clId="{DDA6BCD5-DC0D-434C-93A0-51E2BCD25B34}" dt="2026-01-15T14:05:07.432" v="0"/>
        <pc:sldMkLst>
          <pc:docMk/>
          <pc:sldMk cId="2856435883" sldId="378"/>
        </pc:sldMkLst>
      </pc:sldChg>
      <pc:sldChg chg="add">
        <pc:chgData name="Caitlin Coleman" userId="96f87ca1-0e64-4ae8-8d77-98757b85df0b" providerId="ADAL" clId="{DDA6BCD5-DC0D-434C-93A0-51E2BCD25B34}" dt="2026-01-15T14:05:07.432" v="0"/>
        <pc:sldMkLst>
          <pc:docMk/>
          <pc:sldMk cId="1143544977" sldId="379"/>
        </pc:sldMkLst>
      </pc:sldChg>
      <pc:sldChg chg="add">
        <pc:chgData name="Caitlin Coleman" userId="96f87ca1-0e64-4ae8-8d77-98757b85df0b" providerId="ADAL" clId="{DDA6BCD5-DC0D-434C-93A0-51E2BCD25B34}" dt="2026-01-15T14:05:07.432" v="0"/>
        <pc:sldMkLst>
          <pc:docMk/>
          <pc:sldMk cId="3947022457" sldId="380"/>
        </pc:sldMkLst>
      </pc:sldChg>
      <pc:sldChg chg="add">
        <pc:chgData name="Caitlin Coleman" userId="96f87ca1-0e64-4ae8-8d77-98757b85df0b" providerId="ADAL" clId="{DDA6BCD5-DC0D-434C-93A0-51E2BCD25B34}" dt="2026-01-15T14:05:07.432" v="0"/>
        <pc:sldMkLst>
          <pc:docMk/>
          <pc:sldMk cId="2661173692" sldId="381"/>
        </pc:sldMkLst>
      </pc:sldChg>
      <pc:sldChg chg="add">
        <pc:chgData name="Caitlin Coleman" userId="96f87ca1-0e64-4ae8-8d77-98757b85df0b" providerId="ADAL" clId="{DDA6BCD5-DC0D-434C-93A0-51E2BCD25B34}" dt="2026-01-15T14:05:07.432" v="0"/>
        <pc:sldMkLst>
          <pc:docMk/>
          <pc:sldMk cId="1786649876" sldId="382"/>
        </pc:sldMkLst>
      </pc:sldChg>
      <pc:sldChg chg="add">
        <pc:chgData name="Caitlin Coleman" userId="96f87ca1-0e64-4ae8-8d77-98757b85df0b" providerId="ADAL" clId="{DDA6BCD5-DC0D-434C-93A0-51E2BCD25B34}" dt="2026-01-15T14:05:07.432" v="0"/>
        <pc:sldMkLst>
          <pc:docMk/>
          <pc:sldMk cId="3524127637" sldId="383"/>
        </pc:sldMkLst>
      </pc:sldChg>
      <pc:sldChg chg="add">
        <pc:chgData name="Caitlin Coleman" userId="96f87ca1-0e64-4ae8-8d77-98757b85df0b" providerId="ADAL" clId="{DDA6BCD5-DC0D-434C-93A0-51E2BCD25B34}" dt="2026-01-15T14:05:07.432" v="0"/>
        <pc:sldMkLst>
          <pc:docMk/>
          <pc:sldMk cId="2376664570" sldId="384"/>
        </pc:sldMkLst>
      </pc:sldChg>
      <pc:sldChg chg="add">
        <pc:chgData name="Caitlin Coleman" userId="96f87ca1-0e64-4ae8-8d77-98757b85df0b" providerId="ADAL" clId="{DDA6BCD5-DC0D-434C-93A0-51E2BCD25B34}" dt="2026-01-15T14:05:07.432" v="0"/>
        <pc:sldMkLst>
          <pc:docMk/>
          <pc:sldMk cId="1117936764" sldId="385"/>
        </pc:sldMkLst>
      </pc:sldChg>
      <pc:sldChg chg="add">
        <pc:chgData name="Caitlin Coleman" userId="96f87ca1-0e64-4ae8-8d77-98757b85df0b" providerId="ADAL" clId="{DDA6BCD5-DC0D-434C-93A0-51E2BCD25B34}" dt="2026-01-15T14:05:07.432" v="0"/>
        <pc:sldMkLst>
          <pc:docMk/>
          <pc:sldMk cId="4103171928" sldId="386"/>
        </pc:sldMkLst>
      </pc:sldChg>
      <pc:sldChg chg="modSp add mod">
        <pc:chgData name="Caitlin Coleman" userId="96f87ca1-0e64-4ae8-8d77-98757b85df0b" providerId="ADAL" clId="{DDA6BCD5-DC0D-434C-93A0-51E2BCD25B34}" dt="2026-01-15T14:05:25.165" v="3" actId="20577"/>
        <pc:sldMkLst>
          <pc:docMk/>
          <pc:sldMk cId="4111942831" sldId="387"/>
        </pc:sldMkLst>
        <pc:spChg chg="mod">
          <ac:chgData name="Caitlin Coleman" userId="96f87ca1-0e64-4ae8-8d77-98757b85df0b" providerId="ADAL" clId="{DDA6BCD5-DC0D-434C-93A0-51E2BCD25B34}" dt="2026-01-15T14:05:25.165" v="3" actId="20577"/>
          <ac:spMkLst>
            <pc:docMk/>
            <pc:sldMk cId="4111942831" sldId="387"/>
            <ac:spMk id="26" creationId="{00000000-0000-0000-0000-000000000000}"/>
          </ac:spMkLst>
        </pc:spChg>
      </pc:sldChg>
      <pc:sldChg chg="modSp add mod">
        <pc:chgData name="Caitlin Coleman" userId="96f87ca1-0e64-4ae8-8d77-98757b85df0b" providerId="ADAL" clId="{DDA6BCD5-DC0D-434C-93A0-51E2BCD25B34}" dt="2026-01-15T14:05:33.247" v="5" actId="20577"/>
        <pc:sldMkLst>
          <pc:docMk/>
          <pc:sldMk cId="2105613902" sldId="388"/>
        </pc:sldMkLst>
        <pc:spChg chg="mod">
          <ac:chgData name="Caitlin Coleman" userId="96f87ca1-0e64-4ae8-8d77-98757b85df0b" providerId="ADAL" clId="{DDA6BCD5-DC0D-434C-93A0-51E2BCD25B34}" dt="2026-01-15T14:05:33.247" v="5" actId="20577"/>
          <ac:spMkLst>
            <pc:docMk/>
            <pc:sldMk cId="2105613902" sldId="388"/>
            <ac:spMk id="26" creationId="{00000000-0000-0000-0000-000000000000}"/>
          </ac:spMkLst>
        </pc:spChg>
      </pc:sldChg>
      <pc:sldChg chg="modSp add mod">
        <pc:chgData name="Caitlin Coleman" userId="96f87ca1-0e64-4ae8-8d77-98757b85df0b" providerId="ADAL" clId="{DDA6BCD5-DC0D-434C-93A0-51E2BCD25B34}" dt="2026-01-15T14:05:37.684" v="6" actId="6549"/>
        <pc:sldMkLst>
          <pc:docMk/>
          <pc:sldMk cId="2219416468" sldId="389"/>
        </pc:sldMkLst>
        <pc:spChg chg="mod">
          <ac:chgData name="Caitlin Coleman" userId="96f87ca1-0e64-4ae8-8d77-98757b85df0b" providerId="ADAL" clId="{DDA6BCD5-DC0D-434C-93A0-51E2BCD25B34}" dt="2026-01-15T14:05:37.684" v="6" actId="6549"/>
          <ac:spMkLst>
            <pc:docMk/>
            <pc:sldMk cId="2219416468" sldId="389"/>
            <ac:spMk id="26" creationId="{00000000-0000-0000-0000-000000000000}"/>
          </ac:spMkLst>
        </pc:spChg>
      </pc:sldChg>
      <pc:sldChg chg="add">
        <pc:chgData name="Caitlin Coleman" userId="96f87ca1-0e64-4ae8-8d77-98757b85df0b" providerId="ADAL" clId="{DDA6BCD5-DC0D-434C-93A0-51E2BCD25B34}" dt="2026-01-15T14:05:07.432" v="0"/>
        <pc:sldMkLst>
          <pc:docMk/>
          <pc:sldMk cId="3829047689" sldId="3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Flaws in the Democratic System of Government. By the end of this video, you will be able to assess the median voter theory, explain the voting cycle, 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75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90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a:p>
            <a:endParaRPr lang="en-US" dirty="0"/>
          </a:p>
          <a:p>
            <a:r>
              <a:rPr lang="en-US" dirty="0"/>
              <a:t>If one commercial bank makes its loan terms less favorable, consumers can seek loans from the bank’s competitors. In the case of the federal Department of Education, students don’t have a competitor from which they can borrow.</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4681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 of democracy over other systems is that it allows everyone in a society an equal say and therefore may reduce the possibility of a small group of wealthy oligarchs oppressing the masses.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voters face three or more choices, however, voting may not always be a useful way of determining what the majority prefers.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election in a state where 60% of the population is liberal and 40% is conservative. If there are only two candidates, one from each side, the liberal candidate will most likely win. If there are two liberal candidates, they may split the liberal vote, and the minority party may win if they only have one candidate. In this case, the outcome does not reflect the majority's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we think of political positions along a spectrum from left to right, the median voter is in the middle of the spectrum. The median voter theory argues that politicians will try to match policies to what pleases the median voter preferences.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200" kern="1200" dirty="0" err="1">
                <a:solidFill>
                  <a:schemeClr val="tx1"/>
                </a:solidFill>
                <a:effectLst/>
                <a:latin typeface="+mn-lt"/>
                <a:ea typeface="+mn-ea"/>
                <a:cs typeface="+mn-cs"/>
              </a:rPr>
              <a:t>a</a:t>
            </a:r>
            <a:r>
              <a:rPr lang="en-US" sz="1200" kern="1200" dirty="0">
                <a:solidFill>
                  <a:schemeClr val="tx1"/>
                </a:solidFill>
                <a:effectLst/>
                <a:latin typeface="+mn-lt"/>
                <a:ea typeface="+mn-ea"/>
                <a:cs typeface="+mn-cs"/>
              </a:rPr>
              <a:t> voting cycle. The result of a voting cycle will be determined by the order in which stakeholders present and vote on choices, not by majority rule, because every choice is both preferred to some alternative and also not preferred to another alternative.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Private sector firms are subject to the self-correcting mechanism of the marketplace, but government agencies do not sell products in a market. When firms charge too much or produce a product no one wants to buy, they suffer losses and may go out of business. Government agencies receive money from taxes, not sales. They do not have competitors from which citizens could purchase alternative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3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Markets are very good at allocating society's scarce resources. Markets may sometimes produce unwanted results, such as monopoly, pollution, and poverty. Government can help correct the problems of markets, but government intervention is not always a perfect solution. We must not idealize or demonize either unregulated markets or government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98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study of economics is neither politically conservative, nor moderate, nor liberal. Conservatives may tend to emphasize the virtues of markets and the limitations of government, while liberals may tend to emphasize the shortcomings of markets and the need for government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439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Flaws in the Democratic System of Government</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856435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37334"/>
            <a:ext cx="9273061" cy="1631216"/>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the federal Department of Education increases interest rates on student loans and shortens the payback period. How is this different from a commercial bank, which increases interest rates charged and shortens the length of loans?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1942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50"/>
            <a:ext cx="9273061" cy="2862322"/>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the federal Department of Education increases interest rates on student loans and shortens the payback period. How is this different from a commercial bank, which increases interest rates charged and shortens the length of loans?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If one commercial bank makes its loan terms less favorable, consumers can seek loans from the bank’s competitors. In the case of the federal Department of Education, students don’t have a competitor from which they can borrow.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561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Majority votes can run into difficulties when more than two choices exist.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voting cycle occurs when, in a situation with at least three choices, Choice A is preferred by a majority vote to Choice B, Choice B is preferred by a majority vote to Choice C, and Choice C is preferred by a majority vote to Choice 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practical approach to microeconomic policy will need to take a realistic view of the specific strengths and weaknesses of markets as well as government rather than making the easy but wrong assumption that either the market or government is always beneficial or always harmful.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9416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82904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Democracy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The advantage of democracy over other systems is that it allows everyone in a society an equal say and therefore may reduce the possibility of a small group of wealthy oligarchs oppressing the masses.">
            <a:extLst>
              <a:ext uri="{FF2B5EF4-FFF2-40B4-BE49-F238E27FC236}">
                <a16:creationId xmlns:a16="http://schemas.microsoft.com/office/drawing/2014/main" id="{0CD8FEFE-F746-4D44-86A5-792179C2C4E2}"/>
              </a:ext>
            </a:extLst>
          </p:cNvPr>
          <p:cNvGrpSpPr/>
          <p:nvPr/>
        </p:nvGrpSpPr>
        <p:grpSpPr>
          <a:xfrm>
            <a:off x="2135749" y="1620240"/>
            <a:ext cx="8058154" cy="1188720"/>
            <a:chOff x="542923" y="1736761"/>
            <a:chExt cx="8058154" cy="1065187"/>
          </a:xfrm>
          <a:solidFill>
            <a:srgbClr val="627981"/>
          </a:solidFill>
        </p:grpSpPr>
        <p:sp>
          <p:nvSpPr>
            <p:cNvPr id="20" name="Rectangle 19">
              <a:extLst>
                <a:ext uri="{FF2B5EF4-FFF2-40B4-BE49-F238E27FC236}">
                  <a16:creationId xmlns:a16="http://schemas.microsoft.com/office/drawing/2014/main" id="{3306B1A9-B6E4-4F81-9B35-011F1C502B5E}"/>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345FDDEF-9457-4E33-8AFF-F09E683CA4C3}"/>
                </a:ext>
              </a:extLst>
            </p:cNvPr>
            <p:cNvSpPr txBox="1"/>
            <p:nvPr/>
          </p:nvSpPr>
          <p:spPr>
            <a:xfrm>
              <a:off x="655854" y="1786285"/>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advantage of democracy over other systems is that it allows everyone in a society an equal say and therefore may reduce the possibility of a small group of wealthy oligarchs oppressing the masses.</a:t>
              </a:r>
            </a:p>
          </p:txBody>
        </p:sp>
      </p:grpSp>
      <p:pic>
        <p:nvPicPr>
          <p:cNvPr id="8" name="Picture 7">
            <a:extLst>
              <a:ext uri="{FF2B5EF4-FFF2-40B4-BE49-F238E27FC236}">
                <a16:creationId xmlns:a16="http://schemas.microsoft.com/office/drawing/2014/main" id="{EF2381B9-DD91-B8BC-34C1-4A962160AEE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233877" y="3291290"/>
            <a:ext cx="5724246" cy="2889591"/>
          </a:xfrm>
          <a:prstGeom prst="rect">
            <a:avLst/>
          </a:prstGeom>
        </p:spPr>
      </p:pic>
    </p:spTree>
    <p:extLst>
      <p:ext uri="{BB962C8B-B14F-4D97-AF65-F5344CB8AC3E}">
        <p14:creationId xmlns:p14="http://schemas.microsoft.com/office/powerpoint/2010/main" val="1143544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Voting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53FF5B-18FB-47D3-81E8-CCCECD5AC978}"/>
              </a:ext>
            </a:extLst>
          </p:cNvPr>
          <p:cNvSpPr txBox="1"/>
          <p:nvPr/>
        </p:nvSpPr>
        <p:spPr>
          <a:xfrm>
            <a:off x="2741966" y="4923283"/>
            <a:ext cx="6990735" cy="70788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voters face three or more choices, however, voting may not always be a useful way of determining what the majority prefers.</a:t>
            </a:r>
          </a:p>
        </p:txBody>
      </p:sp>
      <p:pic>
        <p:nvPicPr>
          <p:cNvPr id="34" name="Picture 33">
            <a:extLst>
              <a:ext uri="{FF2B5EF4-FFF2-40B4-BE49-F238E27FC236}">
                <a16:creationId xmlns:a16="http://schemas.microsoft.com/office/drawing/2014/main" id="{6200D033-C201-96C0-02FD-95F237E9178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857301" y="1608882"/>
            <a:ext cx="4477398" cy="2922311"/>
          </a:xfrm>
          <a:prstGeom prst="rect">
            <a:avLst/>
          </a:prstGeom>
        </p:spPr>
      </p:pic>
    </p:spTree>
    <p:extLst>
      <p:ext uri="{BB962C8B-B14F-4D97-AF65-F5344CB8AC3E}">
        <p14:creationId xmlns:p14="http://schemas.microsoft.com/office/powerpoint/2010/main" val="394702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Voting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Consider an election in a state where 60% of the population is liberal and 40% is conservative.">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an election in a state where 60% of the population is liberal and 40% is conservative.</a:t>
              </a:r>
            </a:p>
          </p:txBody>
        </p:sp>
      </p:grpSp>
      <p:grpSp>
        <p:nvGrpSpPr>
          <p:cNvPr id="17" name="Group 16" descr="If there are only two candidates, one from each side, the liberal candidate will most likely win.">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there are only two candidates, one from each side, the liberal candidate will most likely win.</a:t>
              </a:r>
            </a:p>
          </p:txBody>
        </p:sp>
      </p:grpSp>
      <p:grpSp>
        <p:nvGrpSpPr>
          <p:cNvPr id="20" name="Group 19" descr="If there are two liberal candidates, they may split the liberal vote, and the minority party may win if they only have one candidate.">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there are two liberal candidates, they may split the liberal vote, and the minority party may win if they only have one candidate.</a:t>
              </a:r>
            </a:p>
          </p:txBody>
        </p:sp>
      </p:grpSp>
      <p:grpSp>
        <p:nvGrpSpPr>
          <p:cNvPr id="13" name="Group 12" descr="In this case, the outcome does not reflect the majority's preference.">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920509"/>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case, the outcome does not reflect the majority's preference.</a:t>
              </a:r>
            </a:p>
          </p:txBody>
        </p:sp>
      </p:grpSp>
    </p:spTree>
    <p:extLst>
      <p:ext uri="{BB962C8B-B14F-4D97-AF65-F5344CB8AC3E}">
        <p14:creationId xmlns:p14="http://schemas.microsoft.com/office/powerpoint/2010/main" val="2661173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Median Voter Theory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F44D451-68BF-4F2E-99FF-98F4176F3EE1}"/>
              </a:ext>
            </a:extLst>
          </p:cNvPr>
          <p:cNvSpPr txBox="1"/>
          <p:nvPr/>
        </p:nvSpPr>
        <p:spPr>
          <a:xfrm>
            <a:off x="1881188" y="1876097"/>
            <a:ext cx="8429625" cy="646331"/>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median voter theory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argues that politicians will try to match policies to what pleases the median voter preferences.</a:t>
            </a:r>
          </a:p>
        </p:txBody>
      </p:sp>
      <p:pic>
        <p:nvPicPr>
          <p:cNvPr id="10" name="Picture 9" descr="A graphic describing the median voter theory. Candidate A (Liberal) is on one end of the spectrum, and Candidate B (Conservative) is on the other. Voter 1 is closer to Candidate A's side, and Voter 2 is closer to Candidate B's side. The median voter is in the middle between the two other voters, on the middle of the spectrum.">
            <a:extLst>
              <a:ext uri="{FF2B5EF4-FFF2-40B4-BE49-F238E27FC236}">
                <a16:creationId xmlns:a16="http://schemas.microsoft.com/office/drawing/2014/main" id="{42A82F54-3615-E475-3191-6A41E6E3B625}"/>
              </a:ext>
            </a:extLst>
          </p:cNvPr>
          <p:cNvPicPr>
            <a:picLocks noChangeAspect="1"/>
          </p:cNvPicPr>
          <p:nvPr/>
        </p:nvPicPr>
        <p:blipFill>
          <a:blip r:embed="rId3"/>
          <a:stretch>
            <a:fillRect/>
          </a:stretch>
        </p:blipFill>
        <p:spPr>
          <a:xfrm>
            <a:off x="1698774" y="3132552"/>
            <a:ext cx="8794451" cy="2298550"/>
          </a:xfrm>
          <a:prstGeom prst="rect">
            <a:avLst/>
          </a:prstGeom>
        </p:spPr>
      </p:pic>
    </p:spTree>
    <p:extLst>
      <p:ext uri="{BB962C8B-B14F-4D97-AF65-F5344CB8AC3E}">
        <p14:creationId xmlns:p14="http://schemas.microsoft.com/office/powerpoint/2010/main" val="178664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Voting Cycle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7389F63-F941-46B5-A299-AB7E6ACBED70}"/>
              </a:ext>
            </a:extLst>
          </p:cNvPr>
          <p:cNvSpPr txBox="1"/>
          <p:nvPr/>
        </p:nvSpPr>
        <p:spPr>
          <a:xfrm>
            <a:off x="1881185" y="1379982"/>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 call the situation in which Choice A is preferred by a majority over Choice B, Choice B is preferred by a majority over Choice C, and Choice C is preferred by a majority over Choice A </a:t>
            </a:r>
            <a:r>
              <a:rPr kumimoji="0" lang="en-US" sz="1800" b="0" i="0" u="none" strike="noStrike" kern="1200" cap="none" spc="0" normalizeH="0" baseline="0" noProof="0" dirty="0" err="1">
                <a:ln>
                  <a:noFill/>
                </a:ln>
                <a:solidFill>
                  <a:prstClr val="white"/>
                </a:solidFill>
                <a:effectLst/>
                <a:uLnTx/>
                <a:uFillTx/>
                <a:latin typeface="Calibri" panose="020F0502020204030204"/>
                <a:ea typeface="+mn-ea"/>
                <a:cs typeface="+mn-cs"/>
              </a:rPr>
              <a:t>a</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voting cycle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4" name="Picture 3">
            <a:extLst>
              <a:ext uri="{FF2B5EF4-FFF2-40B4-BE49-F238E27FC236}">
                <a16:creationId xmlns:a16="http://schemas.microsoft.com/office/drawing/2014/main" id="{122AF299-4BCE-A69A-7743-1165BD03922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459600" y="2545385"/>
            <a:ext cx="7272800" cy="2092892"/>
          </a:xfrm>
          <a:prstGeom prst="rect">
            <a:avLst/>
          </a:prstGeom>
        </p:spPr>
      </p:pic>
      <p:sp>
        <p:nvSpPr>
          <p:cNvPr id="13" name="TextBox 12">
            <a:extLst>
              <a:ext uri="{FF2B5EF4-FFF2-40B4-BE49-F238E27FC236}">
                <a16:creationId xmlns:a16="http://schemas.microsoft.com/office/drawing/2014/main" id="{22DC3381-C654-4007-9059-BED63C2BAAE5}"/>
              </a:ext>
            </a:extLst>
          </p:cNvPr>
          <p:cNvSpPr txBox="1"/>
          <p:nvPr/>
        </p:nvSpPr>
        <p:spPr>
          <a:xfrm>
            <a:off x="4215602" y="4909353"/>
            <a:ext cx="376079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 &gt; B &gt; C &gt; A</a:t>
            </a:r>
          </a:p>
        </p:txBody>
      </p:sp>
      <p:sp>
        <p:nvSpPr>
          <p:cNvPr id="15" name="TextBox 14">
            <a:extLst>
              <a:ext uri="{FF2B5EF4-FFF2-40B4-BE49-F238E27FC236}">
                <a16:creationId xmlns:a16="http://schemas.microsoft.com/office/drawing/2014/main" id="{B3E90BEB-D2A3-461B-BD27-716BBC2683CA}"/>
              </a:ext>
            </a:extLst>
          </p:cNvPr>
          <p:cNvSpPr txBox="1"/>
          <p:nvPr/>
        </p:nvSpPr>
        <p:spPr>
          <a:xfrm>
            <a:off x="1881185" y="5668649"/>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result of a voting cycle will be determined by the order in which stakeholders present and vote on choices, not by majority rule, because every choice is both preferred to some alternative and also not preferred to another alternative. </a:t>
            </a:r>
          </a:p>
        </p:txBody>
      </p:sp>
    </p:spTree>
    <p:extLst>
      <p:ext uri="{BB962C8B-B14F-4D97-AF65-F5344CB8AC3E}">
        <p14:creationId xmlns:p14="http://schemas.microsoft.com/office/powerpoint/2010/main" val="3524127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Where Is Government's Self-Correcting Mechanism?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41E6E27-6C0D-42AD-AD12-3AA123F9E67F}"/>
              </a:ext>
            </a:extLst>
          </p:cNvPr>
          <p:cNvSpPr txBox="1"/>
          <p:nvPr/>
        </p:nvSpPr>
        <p:spPr>
          <a:xfrm>
            <a:off x="1613254" y="1645957"/>
            <a:ext cx="8965489" cy="646331"/>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Private sector firms are subject to the self-correcting mechanism of the marketplace, but government agencies do not sell products in a market.</a:t>
            </a:r>
          </a:p>
        </p:txBody>
      </p:sp>
      <p:sp>
        <p:nvSpPr>
          <p:cNvPr id="2" name="Arrow: Left 1">
            <a:extLst>
              <a:ext uri="{FF2B5EF4-FFF2-40B4-BE49-F238E27FC236}">
                <a16:creationId xmlns:a16="http://schemas.microsoft.com/office/drawing/2014/main" id="{498111F5-58A3-4E24-BB0F-82BE33BA113C}"/>
              </a:ext>
            </a:extLst>
          </p:cNvPr>
          <p:cNvSpPr/>
          <p:nvPr/>
        </p:nvSpPr>
        <p:spPr>
          <a:xfrm>
            <a:off x="1881188"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When firms charge too much or produce a product no one wants to buy, they suffer losses and may go out of business.</a:t>
            </a:r>
          </a:p>
        </p:txBody>
      </p:sp>
      <p:sp>
        <p:nvSpPr>
          <p:cNvPr id="25" name="Arrow: Left 24">
            <a:extLst>
              <a:ext uri="{FF2B5EF4-FFF2-40B4-BE49-F238E27FC236}">
                <a16:creationId xmlns:a16="http://schemas.microsoft.com/office/drawing/2014/main" id="{EE8DFA5F-C9FB-462B-851F-531FE2585AB4}"/>
              </a:ext>
            </a:extLst>
          </p:cNvPr>
          <p:cNvSpPr/>
          <p:nvPr/>
        </p:nvSpPr>
        <p:spPr>
          <a:xfrm flipH="1">
            <a:off x="6442840"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Government agencies receive money from taxes, not sales. They do not have competitors from which citizens could purchase alternative services.</a:t>
            </a:r>
          </a:p>
        </p:txBody>
      </p:sp>
    </p:spTree>
    <p:extLst>
      <p:ext uri="{BB962C8B-B14F-4D97-AF65-F5344CB8AC3E}">
        <p14:creationId xmlns:p14="http://schemas.microsoft.com/office/powerpoint/2010/main" val="237666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Balanced View of Markets and Government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Markets are very good at allocating society's scarce resource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1241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are very good at allocating society's scarce resources.</a:t>
              </a:r>
            </a:p>
          </p:txBody>
        </p:sp>
      </p:grpSp>
      <p:grpSp>
        <p:nvGrpSpPr>
          <p:cNvPr id="17" name="Group 16" descr="Markets may sometimes produce unwanted results, such as monopoly, pollution, and poverty.">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may sometimes produce unwanted results, such as monopoly, pollution, and poverty.</a:t>
              </a:r>
            </a:p>
          </p:txBody>
        </p:sp>
      </p:grpSp>
      <p:grpSp>
        <p:nvGrpSpPr>
          <p:cNvPr id="20" name="Group 19" descr="Government can help correct the problems of markets, but government intervention is not always a perfect solution.">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can help correct the problems of markets, but government intervention is not always a perfect solution.</a:t>
              </a:r>
            </a:p>
          </p:txBody>
        </p:sp>
      </p:grpSp>
      <p:grpSp>
        <p:nvGrpSpPr>
          <p:cNvPr id="13" name="Group 12" descr="We must not idealize or demonize either unregulated markets or government actions.">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must not idealize or demonize either unregulated markets or government actions.</a:t>
              </a:r>
            </a:p>
          </p:txBody>
        </p:sp>
      </p:grpSp>
    </p:spTree>
    <p:extLst>
      <p:ext uri="{BB962C8B-B14F-4D97-AF65-F5344CB8AC3E}">
        <p14:creationId xmlns:p14="http://schemas.microsoft.com/office/powerpoint/2010/main" val="1117936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Economics and Government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a:extLst>
              <a:ext uri="{FF2B5EF4-FFF2-40B4-BE49-F238E27FC236}">
                <a16:creationId xmlns:a16="http://schemas.microsoft.com/office/drawing/2014/main" id="{6B15D2B8-DBCC-443E-A770-FF4099AD1A7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7258" y="1450258"/>
            <a:ext cx="3957484" cy="3957484"/>
          </a:xfrm>
          <a:prstGeom prst="rect">
            <a:avLst/>
          </a:prstGeom>
        </p:spPr>
      </p:pic>
      <p:cxnSp>
        <p:nvCxnSpPr>
          <p:cNvPr id="7" name="Straight Connector 6">
            <a:extLst>
              <a:ext uri="{FF2B5EF4-FFF2-40B4-BE49-F238E27FC236}">
                <a16:creationId xmlns:a16="http://schemas.microsoft.com/office/drawing/2014/main" id="{5B6E4C3A-E232-4C06-A100-D84C2CE2CE5A}"/>
              </a:ext>
              <a:ext uri="{C183D7F6-B498-43B3-948B-1728B52AA6E4}">
                <adec:decorative xmlns:adec="http://schemas.microsoft.com/office/drawing/2017/decorative" val="1"/>
              </a:ext>
            </a:extLst>
          </p:cNvPr>
          <p:cNvCxnSpPr/>
          <p:nvPr/>
        </p:nvCxnSpPr>
        <p:spPr>
          <a:xfrm>
            <a:off x="5624051" y="2394154"/>
            <a:ext cx="196645"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25FE92-9B04-4FB4-BDB0-E1F4F776BFCA}"/>
              </a:ext>
              <a:ext uri="{C183D7F6-B498-43B3-948B-1728B52AA6E4}">
                <adec:decorative xmlns:adec="http://schemas.microsoft.com/office/drawing/2017/decorative" val="1"/>
              </a:ext>
            </a:extLst>
          </p:cNvPr>
          <p:cNvCxnSpPr>
            <a:cxnSpLocks/>
          </p:cNvCxnSpPr>
          <p:nvPr/>
        </p:nvCxnSpPr>
        <p:spPr>
          <a:xfrm flipH="1">
            <a:off x="5791200" y="2379406"/>
            <a:ext cx="304800"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A0FB16-534F-4D35-9E75-F169493B47E3}"/>
              </a:ext>
              <a:ext uri="{C183D7F6-B498-43B3-948B-1728B52AA6E4}">
                <adec:decorative xmlns:adec="http://schemas.microsoft.com/office/drawing/2017/decorative" val="1"/>
              </a:ext>
            </a:extLst>
          </p:cNvPr>
          <p:cNvCxnSpPr>
            <a:cxnSpLocks/>
          </p:cNvCxnSpPr>
          <p:nvPr/>
        </p:nvCxnSpPr>
        <p:spPr>
          <a:xfrm>
            <a:off x="6086167" y="2349909"/>
            <a:ext cx="412955" cy="5506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3D53FBB-988F-4FE8-9108-E95A8F1CB48F}"/>
              </a:ext>
              <a:ext uri="{C183D7F6-B498-43B3-948B-1728B52AA6E4}">
                <adec:decorative xmlns:adec="http://schemas.microsoft.com/office/drawing/2017/decorative" val="1"/>
              </a:ext>
            </a:extLst>
          </p:cNvPr>
          <p:cNvCxnSpPr>
            <a:cxnSpLocks/>
          </p:cNvCxnSpPr>
          <p:nvPr/>
        </p:nvCxnSpPr>
        <p:spPr>
          <a:xfrm flipH="1">
            <a:off x="6479459" y="2502309"/>
            <a:ext cx="314630" cy="398207"/>
          </a:xfrm>
          <a:prstGeom prst="line">
            <a:avLst/>
          </a:prstGeom>
          <a:ln w="476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B68F6C6-FB1A-4E84-A8B5-98534D6C7806}"/>
              </a:ext>
            </a:extLst>
          </p:cNvPr>
          <p:cNvSpPr txBox="1"/>
          <p:nvPr/>
        </p:nvSpPr>
        <p:spPr>
          <a:xfrm>
            <a:off x="1929580" y="5560142"/>
            <a:ext cx="8332839" cy="46166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Economics is generally politically neutral.</a:t>
            </a:r>
          </a:p>
        </p:txBody>
      </p:sp>
    </p:spTree>
    <p:extLst>
      <p:ext uri="{BB962C8B-B14F-4D97-AF65-F5344CB8AC3E}">
        <p14:creationId xmlns:p14="http://schemas.microsoft.com/office/powerpoint/2010/main" val="4103171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38F4B7-3BAE-4E66-AE43-092BC7FABFB3}">
  <ds:schemaRefs>
    <ds:schemaRef ds:uri="http://schemas.microsoft.com/sharepoint/v3/contenttype/forms"/>
  </ds:schemaRefs>
</ds:datastoreItem>
</file>

<file path=customXml/itemProps2.xml><?xml version="1.0" encoding="utf-8"?>
<ds:datastoreItem xmlns:ds="http://schemas.openxmlformats.org/officeDocument/2006/customXml" ds:itemID="{E2B5C712-4638-4D80-AD14-914302A87048}">
  <ds:schemaRefs>
    <ds:schemaRef ds:uri="http://purl.org/dc/terms/"/>
    <ds:schemaRef ds:uri="http://schemas.microsoft.com/office/2006/documentManagement/types"/>
    <ds:schemaRef ds:uri="http://www.w3.org/XML/1998/namespace"/>
    <ds:schemaRef ds:uri="http://purl.org/dc/dcmitype/"/>
    <ds:schemaRef ds:uri="http://schemas.openxmlformats.org/package/2006/metadata/core-properties"/>
    <ds:schemaRef ds:uri="fdab59f7-c3a7-48e5-acd8-618ce834776e"/>
    <ds:schemaRef ds:uri="http://schemas.microsoft.com/office/infopath/2007/PartnerControls"/>
    <ds:schemaRef ds:uri="06d9c582-05c2-476b-83d2-72ab8b1380b2"/>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85B2B237-F878-45C8-8C33-83071DA16A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295</TotalTime>
  <Words>1283</Words>
  <Application>Microsoft Office PowerPoint</Application>
  <PresentationFormat>Widescreen</PresentationFormat>
  <Paragraphs>130</Paragraphs>
  <Slides>13</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Flaws in the Democratic System of Government</vt:lpstr>
      <vt:lpstr>Democracy</vt:lpstr>
      <vt:lpstr>Voting1</vt:lpstr>
      <vt:lpstr>Voting2</vt:lpstr>
      <vt:lpstr>Median Voter Theory</vt:lpstr>
      <vt:lpstr>Voting Cycle</vt:lpstr>
      <vt:lpstr>Where Is Government's Self-Correcting Mechanism?</vt:lpstr>
      <vt:lpstr>A Balanced View of Markets and Government</vt:lpstr>
      <vt:lpstr>Economics and Government</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36</cp:revision>
  <dcterms:created xsi:type="dcterms:W3CDTF">2017-06-16T13:06:21Z</dcterms:created>
  <dcterms:modified xsi:type="dcterms:W3CDTF">2026-02-03T16:39:34Z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