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8C89E-817B-47BE-93BA-19E0F0711305}" v="3" dt="2026-02-03T16:36:3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5T14:02:43.226" v="7" actId="6549"/>
      <pc:docMkLst>
        <pc:docMk/>
      </pc:docMkLst>
      <pc:sldChg chg="add">
        <pc:chgData name="Caitlin Coleman" userId="96f87ca1-0e64-4ae8-8d77-98757b85df0b" providerId="ADAL" clId="{DDA6BCD5-DC0D-434C-93A0-51E2BCD25B34}" dt="2026-01-15T14:01:55.991" v="0"/>
        <pc:sldMkLst>
          <pc:docMk/>
          <pc:sldMk cId="3682988846" sldId="366"/>
        </pc:sldMkLst>
      </pc:sldChg>
      <pc:sldChg chg="modSp add mod">
        <pc:chgData name="Caitlin Coleman" userId="96f87ca1-0e64-4ae8-8d77-98757b85df0b" providerId="ADAL" clId="{DDA6BCD5-DC0D-434C-93A0-51E2BCD25B34}" dt="2026-01-15T14:02:27.692" v="5" actId="6549"/>
        <pc:sldMkLst>
          <pc:docMk/>
          <pc:sldMk cId="2650126868" sldId="367"/>
        </pc:sldMkLst>
        <pc:spChg chg="mod">
          <ac:chgData name="Caitlin Coleman" userId="96f87ca1-0e64-4ae8-8d77-98757b85df0b" providerId="ADAL" clId="{DDA6BCD5-DC0D-434C-93A0-51E2BCD25B34}" dt="2026-01-15T14:02:27.692" v="5" actId="6549"/>
          <ac:spMkLst>
            <pc:docMk/>
            <pc:sldMk cId="2650126868" sldId="367"/>
            <ac:spMk id="26" creationId="{00000000-0000-0000-0000-000000000000}"/>
          </ac:spMkLst>
        </pc:spChg>
      </pc:sldChg>
      <pc:sldChg chg="add">
        <pc:chgData name="Caitlin Coleman" userId="96f87ca1-0e64-4ae8-8d77-98757b85df0b" providerId="ADAL" clId="{DDA6BCD5-DC0D-434C-93A0-51E2BCD25B34}" dt="2026-01-15T14:01:55.991" v="0"/>
        <pc:sldMkLst>
          <pc:docMk/>
          <pc:sldMk cId="1438321147" sldId="368"/>
        </pc:sldMkLst>
      </pc:sldChg>
      <pc:sldChg chg="add">
        <pc:chgData name="Caitlin Coleman" userId="96f87ca1-0e64-4ae8-8d77-98757b85df0b" providerId="ADAL" clId="{DDA6BCD5-DC0D-434C-93A0-51E2BCD25B34}" dt="2026-01-15T14:01:55.991" v="0"/>
        <pc:sldMkLst>
          <pc:docMk/>
          <pc:sldMk cId="3081838142" sldId="369"/>
        </pc:sldMkLst>
      </pc:sldChg>
      <pc:sldChg chg="add">
        <pc:chgData name="Caitlin Coleman" userId="96f87ca1-0e64-4ae8-8d77-98757b85df0b" providerId="ADAL" clId="{DDA6BCD5-DC0D-434C-93A0-51E2BCD25B34}" dt="2026-01-15T14:01:55.991" v="0"/>
        <pc:sldMkLst>
          <pc:docMk/>
          <pc:sldMk cId="55411493" sldId="370"/>
        </pc:sldMkLst>
      </pc:sldChg>
      <pc:sldChg chg="add">
        <pc:chgData name="Caitlin Coleman" userId="96f87ca1-0e64-4ae8-8d77-98757b85df0b" providerId="ADAL" clId="{DDA6BCD5-DC0D-434C-93A0-51E2BCD25B34}" dt="2026-01-15T14:01:55.991" v="0"/>
        <pc:sldMkLst>
          <pc:docMk/>
          <pc:sldMk cId="2554474153" sldId="371"/>
        </pc:sldMkLst>
      </pc:sldChg>
      <pc:sldChg chg="add">
        <pc:chgData name="Caitlin Coleman" userId="96f87ca1-0e64-4ae8-8d77-98757b85df0b" providerId="ADAL" clId="{DDA6BCD5-DC0D-434C-93A0-51E2BCD25B34}" dt="2026-01-15T14:01:55.991" v="0"/>
        <pc:sldMkLst>
          <pc:docMk/>
          <pc:sldMk cId="3817513818" sldId="372"/>
        </pc:sldMkLst>
      </pc:sldChg>
      <pc:sldChg chg="add">
        <pc:chgData name="Caitlin Coleman" userId="96f87ca1-0e64-4ae8-8d77-98757b85df0b" providerId="ADAL" clId="{DDA6BCD5-DC0D-434C-93A0-51E2BCD25B34}" dt="2026-01-15T14:01:55.991" v="0"/>
        <pc:sldMkLst>
          <pc:docMk/>
          <pc:sldMk cId="3683269134" sldId="373"/>
        </pc:sldMkLst>
      </pc:sldChg>
      <pc:sldChg chg="add">
        <pc:chgData name="Caitlin Coleman" userId="96f87ca1-0e64-4ae8-8d77-98757b85df0b" providerId="ADAL" clId="{DDA6BCD5-DC0D-434C-93A0-51E2BCD25B34}" dt="2026-01-15T14:01:55.991" v="0"/>
        <pc:sldMkLst>
          <pc:docMk/>
          <pc:sldMk cId="3769294810" sldId="374"/>
        </pc:sldMkLst>
      </pc:sldChg>
      <pc:sldChg chg="add">
        <pc:chgData name="Caitlin Coleman" userId="96f87ca1-0e64-4ae8-8d77-98757b85df0b" providerId="ADAL" clId="{DDA6BCD5-DC0D-434C-93A0-51E2BCD25B34}" dt="2026-01-15T14:01:55.991" v="0"/>
        <pc:sldMkLst>
          <pc:docMk/>
          <pc:sldMk cId="520503676" sldId="375"/>
        </pc:sldMkLst>
      </pc:sldChg>
      <pc:sldChg chg="modSp add mod">
        <pc:chgData name="Caitlin Coleman" userId="96f87ca1-0e64-4ae8-8d77-98757b85df0b" providerId="ADAL" clId="{DDA6BCD5-DC0D-434C-93A0-51E2BCD25B34}" dt="2026-01-15T14:02:39.147" v="6" actId="6549"/>
        <pc:sldMkLst>
          <pc:docMk/>
          <pc:sldMk cId="1187194777" sldId="376"/>
        </pc:sldMkLst>
        <pc:spChg chg="mod">
          <ac:chgData name="Caitlin Coleman" userId="96f87ca1-0e64-4ae8-8d77-98757b85df0b" providerId="ADAL" clId="{DDA6BCD5-DC0D-434C-93A0-51E2BCD25B34}" dt="2026-01-15T14:02:39.147" v="6" actId="6549"/>
          <ac:spMkLst>
            <pc:docMk/>
            <pc:sldMk cId="1187194777" sldId="376"/>
            <ac:spMk id="26" creationId="{00000000-0000-0000-0000-000000000000}"/>
          </ac:spMkLst>
        </pc:spChg>
      </pc:sldChg>
      <pc:sldChg chg="modSp add mod">
        <pc:chgData name="Caitlin Coleman" userId="96f87ca1-0e64-4ae8-8d77-98757b85df0b" providerId="ADAL" clId="{DDA6BCD5-DC0D-434C-93A0-51E2BCD25B34}" dt="2026-01-15T14:02:43.226" v="7" actId="6549"/>
        <pc:sldMkLst>
          <pc:docMk/>
          <pc:sldMk cId="175024986" sldId="377"/>
        </pc:sldMkLst>
        <pc:spChg chg="mod">
          <ac:chgData name="Caitlin Coleman" userId="96f87ca1-0e64-4ae8-8d77-98757b85df0b" providerId="ADAL" clId="{DDA6BCD5-DC0D-434C-93A0-51E2BCD25B34}" dt="2026-01-15T14:02:43.226" v="7" actId="6549"/>
          <ac:spMkLst>
            <pc:docMk/>
            <pc:sldMk cId="175024986" sldId="377"/>
            <ac:spMk id="26" creationId="{00000000-0000-0000-0000-000000000000}"/>
          </ac:spMkLst>
        </pc:spChg>
      </pc:sldChg>
      <pc:sldChg chg="add">
        <pc:chgData name="Caitlin Coleman" userId="96f87ca1-0e64-4ae8-8d77-98757b85df0b" providerId="ADAL" clId="{DDA6BCD5-DC0D-434C-93A0-51E2BCD25B34}" dt="2026-01-15T14:02:13.139" v="3"/>
        <pc:sldMkLst>
          <pc:docMk/>
          <pc:sldMk cId="1661582756"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called Voter Participation and Costs of Elections, we’ll look at how these two factors can affect the outcomes and aftermath of elections.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7947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have been proposals to increase turnout, including making registering to vote easier, keeping polls open longer, and moving election day to the weekend, they have not been adopted. Some states have made moves that critics say reduces voting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703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likely to vote in the next election? Why or why not?</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861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Just as markets can face issues that lead to undesirable outcomes, a democratic system of government can also make mistakes. A democratic system can enact policies that do not benefit society as a whole. Also, a democratic system can fail to enact policies that would have benefited society as a whole. This chapter discusses some practical difficulties of democracy from an economic viewpoint.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a lower voting participation rate than several other democratic countries. In the last few decades, only 55 to 65 percent of voting age citizens have voted in elections in the U.S. In countries like Germany, France, and Spain, that number is between 75 and 80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countries have laws that require voting: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 Belgium, Italy, Greece, Turkey, Singapore, most Latin American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8174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suggested why a utility-maximizing person might rationally decide not to vote or not care about an election. The Board of Elections measures the margin of victory in hundreds, thousands, or even millions of votes. A rational voter will recognize that one vote is extremely unlikely to make a difference. The theory of rational ignorance holds that people will not vote if the costs of voting is too high or they feel their vote will not be decisive.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Spending is a big part of elections. In the 2020 election, a total of 14 billion dollars was spent. Critics say raising that money entangles politicians with special interest groups, and some would prefer a system where spending was restricted.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much restriction should there be? That 2020 spending was about one-fifteenth of one percent of the U.S. economy that year, and only one-fifth of one percent of total government spending programs. In other words, it’s a pretty small percentage of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voting behavior has indicated that people who are more settled or "connected" to society vote more frequently. According to the Washington Post, more married people vote than single people. Those with a job vote more than the unemployed. Those who report that they know their neighbors and talk to them are more likely to vote than socially isolated people. Those with a higher income and level of education are also more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typically target their campaigns at people who are most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8966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Voter Participation and Costs of Elections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spTree>
    <p:extLst>
      <p:ext uri="{BB962C8B-B14F-4D97-AF65-F5344CB8AC3E}">
        <p14:creationId xmlns:p14="http://schemas.microsoft.com/office/powerpoint/2010/main" val="368298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Future Turnout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DD544E-BCA8-4CF7-BA50-7AEF74A45733}"/>
              </a:ext>
            </a:extLst>
          </p:cNvPr>
          <p:cNvSpPr txBox="1"/>
          <p:nvPr/>
        </p:nvSpPr>
        <p:spPr>
          <a:xfrm>
            <a:off x="3797709" y="1490217"/>
            <a:ext cx="4596581" cy="523220"/>
          </a:xfrm>
          <a:prstGeom prst="rect">
            <a:avLst/>
          </a:prstGeom>
          <a:noFill/>
        </p:spPr>
        <p:txBody>
          <a:bodyPr wrap="square" rtlCol="0">
            <a:spAutoFit/>
          </a:bodyPr>
          <a:lstStyle/>
          <a:p>
            <a:pPr algn="ctr"/>
            <a:r>
              <a:rPr lang="en-US" sz="2800" dirty="0"/>
              <a:t>Proposals to Increase Turnout</a:t>
            </a:r>
          </a:p>
        </p:txBody>
      </p:sp>
      <p:grpSp>
        <p:nvGrpSpPr>
          <p:cNvPr id="5" name="Group 4" descr="Make it easier to register to vote">
            <a:extLst>
              <a:ext uri="{FF2B5EF4-FFF2-40B4-BE49-F238E27FC236}">
                <a16:creationId xmlns:a16="http://schemas.microsoft.com/office/drawing/2014/main" id="{C5E15228-DA24-4575-B7A9-BEAAD04E245F}"/>
              </a:ext>
            </a:extLst>
          </p:cNvPr>
          <p:cNvGrpSpPr/>
          <p:nvPr/>
        </p:nvGrpSpPr>
        <p:grpSpPr>
          <a:xfrm>
            <a:off x="3374169" y="2593421"/>
            <a:ext cx="5443662" cy="693935"/>
            <a:chOff x="1906953" y="1849761"/>
            <a:chExt cx="5443662" cy="693935"/>
          </a:xfrm>
          <a:solidFill>
            <a:srgbClr val="5A7E83"/>
          </a:solidFill>
        </p:grpSpPr>
        <p:sp>
          <p:nvSpPr>
            <p:cNvPr id="6" name="Rectangle 5">
              <a:extLst>
                <a:ext uri="{FF2B5EF4-FFF2-40B4-BE49-F238E27FC236}">
                  <a16:creationId xmlns:a16="http://schemas.microsoft.com/office/drawing/2014/main" id="{2146883F-9E2E-418D-B7A0-2DEF099CD7F8}"/>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6481E66B-AF54-4526-BA2C-7EA06F37E697}"/>
                </a:ext>
              </a:extLst>
            </p:cNvPr>
            <p:cNvSpPr txBox="1"/>
            <p:nvPr/>
          </p:nvSpPr>
          <p:spPr>
            <a:xfrm>
              <a:off x="1967835" y="1935118"/>
              <a:ext cx="5274381" cy="523220"/>
            </a:xfrm>
            <a:prstGeom prst="rect">
              <a:avLst/>
            </a:prstGeom>
            <a:grpFill/>
          </p:spPr>
          <p:txBody>
            <a:bodyPr wrap="square" rtlCol="0">
              <a:spAutoFit/>
            </a:bodyPr>
            <a:lstStyle/>
            <a:p>
              <a:pPr algn="ctr"/>
              <a:r>
                <a:rPr lang="en-US" sz="2800" dirty="0">
                  <a:solidFill>
                    <a:schemeClr val="bg1"/>
                  </a:solidFill>
                </a:rPr>
                <a:t>Make it easier to register to vote</a:t>
              </a:r>
            </a:p>
          </p:txBody>
        </p:sp>
      </p:grpSp>
      <p:grpSp>
        <p:nvGrpSpPr>
          <p:cNvPr id="8" name="Group 7" descr="Keep polls open for more hours">
            <a:extLst>
              <a:ext uri="{FF2B5EF4-FFF2-40B4-BE49-F238E27FC236}">
                <a16:creationId xmlns:a16="http://schemas.microsoft.com/office/drawing/2014/main" id="{2F31A30C-4C75-4E7D-ADBA-A8F95250AB45}"/>
              </a:ext>
            </a:extLst>
          </p:cNvPr>
          <p:cNvGrpSpPr/>
          <p:nvPr/>
        </p:nvGrpSpPr>
        <p:grpSpPr>
          <a:xfrm>
            <a:off x="3374169" y="3412185"/>
            <a:ext cx="5443662" cy="693935"/>
            <a:chOff x="1906953" y="2649539"/>
            <a:chExt cx="5443662" cy="693935"/>
          </a:xfrm>
          <a:solidFill>
            <a:srgbClr val="5A7E83"/>
          </a:solidFill>
        </p:grpSpPr>
        <p:sp>
          <p:nvSpPr>
            <p:cNvPr id="9" name="Rectangle 8">
              <a:extLst>
                <a:ext uri="{FF2B5EF4-FFF2-40B4-BE49-F238E27FC236}">
                  <a16:creationId xmlns:a16="http://schemas.microsoft.com/office/drawing/2014/main" id="{923FC319-EED7-4764-8B11-76D7002FF8BE}"/>
                </a:ext>
              </a:extLst>
            </p:cNvPr>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0" name="TextBox 9">
              <a:extLst>
                <a:ext uri="{FF2B5EF4-FFF2-40B4-BE49-F238E27FC236}">
                  <a16:creationId xmlns:a16="http://schemas.microsoft.com/office/drawing/2014/main" id="{2CF951D6-51C4-49F5-9A87-77DD67C7ED95}"/>
                </a:ext>
              </a:extLst>
            </p:cNvPr>
            <p:cNvSpPr txBox="1"/>
            <p:nvPr/>
          </p:nvSpPr>
          <p:spPr>
            <a:xfrm>
              <a:off x="1960460" y="2734896"/>
              <a:ext cx="5274381" cy="523220"/>
            </a:xfrm>
            <a:prstGeom prst="rect">
              <a:avLst/>
            </a:prstGeom>
            <a:grpFill/>
          </p:spPr>
          <p:txBody>
            <a:bodyPr wrap="square" rtlCol="0">
              <a:spAutoFit/>
            </a:bodyPr>
            <a:lstStyle/>
            <a:p>
              <a:pPr algn="ctr"/>
              <a:r>
                <a:rPr lang="en-US" sz="2800" dirty="0">
                  <a:solidFill>
                    <a:schemeClr val="bg1"/>
                  </a:solidFill>
                </a:rPr>
                <a:t>Keep polls open for more hours</a:t>
              </a:r>
            </a:p>
          </p:txBody>
        </p:sp>
      </p:grpSp>
      <p:grpSp>
        <p:nvGrpSpPr>
          <p:cNvPr id="11" name="Group 10" descr="Move Election Day to the weekend">
            <a:extLst>
              <a:ext uri="{FF2B5EF4-FFF2-40B4-BE49-F238E27FC236}">
                <a16:creationId xmlns:a16="http://schemas.microsoft.com/office/drawing/2014/main" id="{BCAC3A9A-E152-4EDF-9051-A67B91457351}"/>
              </a:ext>
            </a:extLst>
          </p:cNvPr>
          <p:cNvGrpSpPr/>
          <p:nvPr/>
        </p:nvGrpSpPr>
        <p:grpSpPr>
          <a:xfrm>
            <a:off x="3374169" y="4230949"/>
            <a:ext cx="5443662" cy="693935"/>
            <a:chOff x="1906953" y="3449317"/>
            <a:chExt cx="5443662" cy="693935"/>
          </a:xfrm>
          <a:solidFill>
            <a:srgbClr val="5A7E83"/>
          </a:solidFill>
        </p:grpSpPr>
        <p:sp>
          <p:nvSpPr>
            <p:cNvPr id="12" name="Rectangle 11">
              <a:extLst>
                <a:ext uri="{FF2B5EF4-FFF2-40B4-BE49-F238E27FC236}">
                  <a16:creationId xmlns:a16="http://schemas.microsoft.com/office/drawing/2014/main" id="{5E7F3B16-7C32-454A-8E8F-58DF72A40672}"/>
                </a:ext>
              </a:extLst>
            </p:cNvPr>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3" name="TextBox 12">
              <a:extLst>
                <a:ext uri="{FF2B5EF4-FFF2-40B4-BE49-F238E27FC236}">
                  <a16:creationId xmlns:a16="http://schemas.microsoft.com/office/drawing/2014/main" id="{D7836693-8488-42AA-96D8-D8041F25F563}"/>
                </a:ext>
              </a:extLst>
            </p:cNvPr>
            <p:cNvSpPr txBox="1"/>
            <p:nvPr/>
          </p:nvSpPr>
          <p:spPr>
            <a:xfrm>
              <a:off x="1967835" y="3534674"/>
              <a:ext cx="5274381" cy="523220"/>
            </a:xfrm>
            <a:prstGeom prst="rect">
              <a:avLst/>
            </a:prstGeom>
            <a:grpFill/>
          </p:spPr>
          <p:txBody>
            <a:bodyPr wrap="square" rtlCol="0">
              <a:spAutoFit/>
            </a:bodyPr>
            <a:lstStyle/>
            <a:p>
              <a:pPr algn="ctr"/>
              <a:r>
                <a:rPr lang="en-US" sz="2800" dirty="0">
                  <a:solidFill>
                    <a:schemeClr val="bg1"/>
                  </a:solidFill>
                </a:rPr>
                <a:t>Move Election Day to the weekend</a:t>
              </a:r>
            </a:p>
          </p:txBody>
        </p:sp>
      </p:grpSp>
    </p:spTree>
    <p:extLst>
      <p:ext uri="{BB962C8B-B14F-4D97-AF65-F5344CB8AC3E}">
        <p14:creationId xmlns:p14="http://schemas.microsoft.com/office/powerpoint/2010/main" val="52050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06531"/>
            <a:ext cx="9273061" cy="1015663"/>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Are you likely to vote in the next election? Why or why not?</a:t>
            </a:r>
          </a:p>
          <a:p>
            <a:pPr algn="ctr"/>
            <a:endParaRPr lang="en-US" sz="2000" dirty="0">
              <a:solidFill>
                <a:schemeClr val="bg1"/>
              </a:solidFill>
            </a:endParaRPr>
          </a:p>
        </p:txBody>
      </p:sp>
      <p:pic>
        <p:nvPicPr>
          <p:cNvPr id="5" name="Picture 4" descr="A picture of a person holding buttons that say &quot;Vote&quot;">
            <a:extLst>
              <a:ext uri="{FF2B5EF4-FFF2-40B4-BE49-F238E27FC236}">
                <a16:creationId xmlns:a16="http://schemas.microsoft.com/office/drawing/2014/main" id="{03F7DC08-FB57-4BFF-9DD7-CCEB604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854012"/>
            <a:ext cx="2511456" cy="3767184"/>
          </a:xfrm>
          <a:prstGeom prst="rect">
            <a:avLst/>
          </a:prstGeom>
        </p:spPr>
      </p:pic>
    </p:spTree>
    <p:extLst>
      <p:ext uri="{BB962C8B-B14F-4D97-AF65-F5344CB8AC3E}">
        <p14:creationId xmlns:p14="http://schemas.microsoft.com/office/powerpoint/2010/main" val="118719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theory of rational ignorance says voters will recognize that their single vote is extremely unlikely to influence the outcome of an election.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a consequence, they will choose to remain uninformed about issues and not vote.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theory helps explain why voter turnout is so low in the United States.</a:t>
            </a:r>
          </a:p>
          <a:p>
            <a:endParaRPr lang="en-US" sz="2000" dirty="0">
              <a:solidFill>
                <a:schemeClr val="bg1"/>
              </a:solidFill>
            </a:endParaRPr>
          </a:p>
        </p:txBody>
      </p:sp>
    </p:spTree>
    <p:extLst>
      <p:ext uri="{BB962C8B-B14F-4D97-AF65-F5344CB8AC3E}">
        <p14:creationId xmlns:p14="http://schemas.microsoft.com/office/powerpoint/2010/main" val="17502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6158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Just as markets can face issues that lead to undesirable outcomes, a democratic system of government can also make mistakes.">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Just as markets can face issues that lead to undesirable outcomes, a democratic system of government can also make mistakes.</a:t>
              </a:r>
            </a:p>
          </p:txBody>
        </p:sp>
      </p:grpSp>
      <p:grpSp>
        <p:nvGrpSpPr>
          <p:cNvPr id="17" name="Group 16" descr="A democratic system can enact policies that do not benefit society as a whole.">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system can enact policies that do not benefit society as a whole.</a:t>
              </a:r>
            </a:p>
          </p:txBody>
        </p:sp>
      </p:grpSp>
      <p:grpSp>
        <p:nvGrpSpPr>
          <p:cNvPr id="20" name="Group 19" descr="Also, a democratic system can fail to enact policies that would have benefited society as a whol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a democratic system can fail to enact policies that would have benefited society as a whole.</a:t>
              </a:r>
            </a:p>
          </p:txBody>
        </p:sp>
      </p:grpSp>
      <p:grpSp>
        <p:nvGrpSpPr>
          <p:cNvPr id="13" name="Group 12" descr="This chapter discusses some practical difficulties of democracy from an economic viewpoint.">
            <a:extLst>
              <a:ext uri="{FF2B5EF4-FFF2-40B4-BE49-F238E27FC236}">
                <a16:creationId xmlns:a16="http://schemas.microsoft.com/office/drawing/2014/main" id="{C8D41D51-0B27-4C6E-95CB-12C6BD0BD92F}"/>
              </a:ext>
            </a:extLst>
          </p:cNvPr>
          <p:cNvGrpSpPr/>
          <p:nvPr/>
        </p:nvGrpSpPr>
        <p:grpSpPr>
          <a:xfrm>
            <a:off x="2135749" y="432877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discusses some practical difficulties of democracy from an economic viewpoint.</a:t>
              </a:r>
            </a:p>
          </p:txBody>
        </p:sp>
      </p:grpSp>
    </p:spTree>
    <p:extLst>
      <p:ext uri="{BB962C8B-B14F-4D97-AF65-F5344CB8AC3E}">
        <p14:creationId xmlns:p14="http://schemas.microsoft.com/office/powerpoint/2010/main" val="265012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Voter Participation in Presidential Elections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735C23-03C0-457F-9842-90CC344E4DCE}"/>
              </a:ext>
            </a:extLst>
          </p:cNvPr>
          <p:cNvSpPr txBox="1"/>
          <p:nvPr/>
        </p:nvSpPr>
        <p:spPr>
          <a:xfrm>
            <a:off x="1881188" y="1807915"/>
            <a:ext cx="2939845" cy="523220"/>
          </a:xfrm>
          <a:prstGeom prst="rect">
            <a:avLst/>
          </a:prstGeom>
          <a:solidFill>
            <a:srgbClr val="5A7E83"/>
          </a:solidFill>
        </p:spPr>
        <p:txBody>
          <a:bodyPr wrap="square" rtlCol="0">
            <a:spAutoFit/>
          </a:bodyPr>
          <a:lstStyle/>
          <a:p>
            <a:pPr algn="ctr"/>
            <a:r>
              <a:rPr lang="en-US" sz="2800" dirty="0">
                <a:solidFill>
                  <a:schemeClr val="bg1"/>
                </a:solidFill>
              </a:rPr>
              <a:t>United States</a:t>
            </a:r>
          </a:p>
        </p:txBody>
      </p:sp>
      <p:sp>
        <p:nvSpPr>
          <p:cNvPr id="6" name="TextBox 5">
            <a:extLst>
              <a:ext uri="{FF2B5EF4-FFF2-40B4-BE49-F238E27FC236}">
                <a16:creationId xmlns:a16="http://schemas.microsoft.com/office/drawing/2014/main" id="{3FB16C6F-10A3-41A9-ABAE-17FF52100615}"/>
              </a:ext>
            </a:extLst>
          </p:cNvPr>
          <p:cNvSpPr txBox="1"/>
          <p:nvPr/>
        </p:nvSpPr>
        <p:spPr>
          <a:xfrm>
            <a:off x="1881187" y="2619112"/>
            <a:ext cx="2939845" cy="584775"/>
          </a:xfrm>
          <a:prstGeom prst="rect">
            <a:avLst/>
          </a:prstGeom>
          <a:solidFill>
            <a:srgbClr val="5A7E83"/>
          </a:solidFill>
        </p:spPr>
        <p:txBody>
          <a:bodyPr wrap="square" rtlCol="0">
            <a:spAutoFit/>
          </a:bodyPr>
          <a:lstStyle/>
          <a:p>
            <a:pPr algn="ctr"/>
            <a:r>
              <a:rPr lang="en-US" sz="3200" dirty="0">
                <a:solidFill>
                  <a:schemeClr val="bg1"/>
                </a:solidFill>
              </a:rPr>
              <a:t>55%</a:t>
            </a:r>
            <a:r>
              <a:rPr lang="en-US" sz="3200" dirty="0">
                <a:solidFill>
                  <a:schemeClr val="bg1"/>
                </a:solidFill>
                <a:latin typeface="Calibri" panose="020F0502020204030204" pitchFamily="34" charset="0"/>
                <a:cs typeface="Calibri" panose="020F0502020204030204" pitchFamily="34" charset="0"/>
              </a:rPr>
              <a:t> to 65%</a:t>
            </a:r>
            <a:endParaRPr lang="en-US" sz="3200" dirty="0">
              <a:solidFill>
                <a:schemeClr val="bg1"/>
              </a:solidFill>
            </a:endParaRPr>
          </a:p>
        </p:txBody>
      </p:sp>
      <p:sp>
        <p:nvSpPr>
          <p:cNvPr id="5" name="TextBox 4">
            <a:extLst>
              <a:ext uri="{FF2B5EF4-FFF2-40B4-BE49-F238E27FC236}">
                <a16:creationId xmlns:a16="http://schemas.microsoft.com/office/drawing/2014/main" id="{4FB046B1-E482-44F3-ACBE-7730F86ECFE0}"/>
              </a:ext>
            </a:extLst>
          </p:cNvPr>
          <p:cNvSpPr txBox="1"/>
          <p:nvPr/>
        </p:nvSpPr>
        <p:spPr>
          <a:xfrm>
            <a:off x="6440130" y="1807915"/>
            <a:ext cx="4227871" cy="523220"/>
          </a:xfrm>
          <a:prstGeom prst="rect">
            <a:avLst/>
          </a:prstGeom>
          <a:solidFill>
            <a:srgbClr val="5A7E83"/>
          </a:solidFill>
        </p:spPr>
        <p:txBody>
          <a:bodyPr wrap="square" rtlCol="0">
            <a:spAutoFit/>
          </a:bodyPr>
          <a:lstStyle/>
          <a:p>
            <a:pPr algn="ctr"/>
            <a:r>
              <a:rPr lang="en-US" sz="2800" dirty="0">
                <a:solidFill>
                  <a:schemeClr val="bg1"/>
                </a:solidFill>
              </a:rPr>
              <a:t>Germany, Spain, and France</a:t>
            </a:r>
          </a:p>
        </p:txBody>
      </p:sp>
      <p:sp>
        <p:nvSpPr>
          <p:cNvPr id="7" name="TextBox 6">
            <a:extLst>
              <a:ext uri="{FF2B5EF4-FFF2-40B4-BE49-F238E27FC236}">
                <a16:creationId xmlns:a16="http://schemas.microsoft.com/office/drawing/2014/main" id="{CDA5CB4D-AA2B-4BD0-BFD0-F87DB4C6C861}"/>
              </a:ext>
            </a:extLst>
          </p:cNvPr>
          <p:cNvSpPr txBox="1"/>
          <p:nvPr/>
        </p:nvSpPr>
        <p:spPr>
          <a:xfrm>
            <a:off x="7084142" y="2613011"/>
            <a:ext cx="2939845" cy="584775"/>
          </a:xfrm>
          <a:prstGeom prst="rect">
            <a:avLst/>
          </a:prstGeom>
          <a:solidFill>
            <a:srgbClr val="5A7E83"/>
          </a:solidFill>
        </p:spPr>
        <p:txBody>
          <a:bodyPr wrap="square" rtlCol="0">
            <a:spAutoFit/>
          </a:bodyPr>
          <a:lstStyle/>
          <a:p>
            <a:pPr algn="ctr"/>
            <a:r>
              <a:rPr lang="en-US" sz="3200" dirty="0">
                <a:solidFill>
                  <a:schemeClr val="bg1"/>
                </a:solidFill>
              </a:rPr>
              <a:t>75%</a:t>
            </a:r>
            <a:r>
              <a:rPr lang="en-US" sz="3200" dirty="0">
                <a:solidFill>
                  <a:schemeClr val="bg1"/>
                </a:solidFill>
                <a:latin typeface="Calibri" panose="020F0502020204030204" pitchFamily="34" charset="0"/>
                <a:cs typeface="Calibri" panose="020F0502020204030204" pitchFamily="34" charset="0"/>
              </a:rPr>
              <a:t> to 80%</a:t>
            </a:r>
            <a:endParaRPr lang="en-US" sz="3200" dirty="0">
              <a:solidFill>
                <a:schemeClr val="bg1"/>
              </a:solidFill>
            </a:endParaRPr>
          </a:p>
        </p:txBody>
      </p:sp>
      <p:pic>
        <p:nvPicPr>
          <p:cNvPr id="4" name="Graphic 3">
            <a:extLst>
              <a:ext uri="{FF2B5EF4-FFF2-40B4-BE49-F238E27FC236}">
                <a16:creationId xmlns:a16="http://schemas.microsoft.com/office/drawing/2014/main" id="{ACB60495-BBA6-4C79-B759-CB9125478D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426" y="3524361"/>
            <a:ext cx="3215148" cy="3215148"/>
          </a:xfrm>
          <a:prstGeom prst="rect">
            <a:avLst/>
          </a:prstGeom>
        </p:spPr>
      </p:pic>
    </p:spTree>
    <p:extLst>
      <p:ext uri="{BB962C8B-B14F-4D97-AF65-F5344CB8AC3E}">
        <p14:creationId xmlns:p14="http://schemas.microsoft.com/office/powerpoint/2010/main" val="143832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Voter Participation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putting a ballot into a box">
            <a:extLst>
              <a:ext uri="{FF2B5EF4-FFF2-40B4-BE49-F238E27FC236}">
                <a16:creationId xmlns:a16="http://schemas.microsoft.com/office/drawing/2014/main" id="{2DFB5C1B-25EA-4CF8-8ACD-332523B2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42" y="1383374"/>
            <a:ext cx="3787716" cy="37877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817455-33C7-4650-ABF7-ED5883B3791E}"/>
              </a:ext>
            </a:extLst>
          </p:cNvPr>
          <p:cNvSpPr txBox="1"/>
          <p:nvPr/>
        </p:nvSpPr>
        <p:spPr>
          <a:xfrm>
            <a:off x="2192214" y="5563418"/>
            <a:ext cx="7807571" cy="523220"/>
          </a:xfrm>
          <a:prstGeom prst="rect">
            <a:avLst/>
          </a:prstGeom>
          <a:solidFill>
            <a:srgbClr val="627981"/>
          </a:solidFill>
        </p:spPr>
        <p:txBody>
          <a:bodyPr wrap="square" rtlCol="0">
            <a:spAutoFit/>
          </a:bodyPr>
          <a:lstStyle/>
          <a:p>
            <a:pPr algn="ctr"/>
            <a:r>
              <a:rPr lang="en-US" sz="2800" dirty="0">
                <a:solidFill>
                  <a:schemeClr val="bg1"/>
                </a:solidFill>
              </a:rPr>
              <a:t>Voting is legally required in some countries.</a:t>
            </a:r>
          </a:p>
        </p:txBody>
      </p:sp>
    </p:spTree>
    <p:extLst>
      <p:ext uri="{BB962C8B-B14F-4D97-AF65-F5344CB8AC3E}">
        <p14:creationId xmlns:p14="http://schemas.microsoft.com/office/powerpoint/2010/main" val="308183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Do People Not Vote?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Economists have suggested why a utility-maximizing person might rationally decide not to vote or not care about an election.">
            <a:extLst>
              <a:ext uri="{FF2B5EF4-FFF2-40B4-BE49-F238E27FC236}">
                <a16:creationId xmlns:a16="http://schemas.microsoft.com/office/drawing/2014/main" id="{2A8F481B-9491-4B3A-93B4-C2F40B00591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90F42E3A-5F06-4035-83A2-F88CF9B994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F2C5C630-2796-4BF8-B398-202FC7658D61}"/>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suggested why a utility-maximizing person might rationally decide not to vote or not care about an election.</a:t>
              </a:r>
            </a:p>
          </p:txBody>
        </p:sp>
      </p:grpSp>
      <p:grpSp>
        <p:nvGrpSpPr>
          <p:cNvPr id="10" name="Group 9" descr="The Board of Elections measures the margin of victory in hundreds, thousands, or even millions of votes.">
            <a:extLst>
              <a:ext uri="{FF2B5EF4-FFF2-40B4-BE49-F238E27FC236}">
                <a16:creationId xmlns:a16="http://schemas.microsoft.com/office/drawing/2014/main" id="{8E675DDE-C356-447B-8278-BB8D44EC4A6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78CC735-0CB6-4987-A030-AE3D3BF3663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174C9508-68A7-4283-B2C9-3C8C7CA491A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Board of Elections measures the margin of victory in hundreds, thousands, or even millions of votes.</a:t>
              </a:r>
            </a:p>
          </p:txBody>
        </p:sp>
      </p:grpSp>
      <p:grpSp>
        <p:nvGrpSpPr>
          <p:cNvPr id="13" name="Group 12" descr="A rational voter will recognize that one vote is extremely unlikely to make a difference.">
            <a:extLst>
              <a:ext uri="{FF2B5EF4-FFF2-40B4-BE49-F238E27FC236}">
                <a16:creationId xmlns:a16="http://schemas.microsoft.com/office/drawing/2014/main" id="{68BAFEA1-4F33-4678-854C-6468B645EFBD}"/>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8A460447-43C3-4300-90C2-14434179D4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CFA08151-1E86-42DE-A65C-9502B1FFFCB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rational voter will recognize that one vote is extremely unlikely to make a difference.</a:t>
              </a:r>
            </a:p>
          </p:txBody>
        </p:sp>
      </p:grpSp>
      <p:grpSp>
        <p:nvGrpSpPr>
          <p:cNvPr id="16" name="Group 15" descr="The theory of rational ignorance holds that people will not vote if the costs of becoming informed and voting is too high or they feel their vote will not be decisive in the election.">
            <a:extLst>
              <a:ext uri="{FF2B5EF4-FFF2-40B4-BE49-F238E27FC236}">
                <a16:creationId xmlns:a16="http://schemas.microsoft.com/office/drawing/2014/main" id="{21901C83-B780-4755-AB45-429039A6AC28}"/>
              </a:ext>
            </a:extLst>
          </p:cNvPr>
          <p:cNvGrpSpPr/>
          <p:nvPr/>
        </p:nvGrpSpPr>
        <p:grpSpPr>
          <a:xfrm>
            <a:off x="2135749" y="4320719"/>
            <a:ext cx="8058154" cy="1047195"/>
            <a:chOff x="542923" y="1736761"/>
            <a:chExt cx="8058154" cy="1047195"/>
          </a:xfrm>
          <a:solidFill>
            <a:srgbClr val="627981"/>
          </a:solidFill>
        </p:grpSpPr>
        <p:sp>
          <p:nvSpPr>
            <p:cNvPr id="17" name="Rectangle 16">
              <a:extLst>
                <a:ext uri="{FF2B5EF4-FFF2-40B4-BE49-F238E27FC236}">
                  <a16:creationId xmlns:a16="http://schemas.microsoft.com/office/drawing/2014/main" id="{B60EF2EE-A09F-4BE7-A5A0-068DEFA4BA31}"/>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FC7E7771-6929-4E0F-9409-F123189CF76A}"/>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theory of </a:t>
              </a:r>
              <a:r>
                <a:rPr lang="en-US" sz="2000" b="1" dirty="0">
                  <a:solidFill>
                    <a:schemeClr val="bg1"/>
                  </a:solidFill>
                </a:rPr>
                <a:t>rational ignorance </a:t>
              </a:r>
              <a:r>
                <a:rPr lang="en-US" sz="2000" dirty="0">
                  <a:solidFill>
                    <a:schemeClr val="bg1"/>
                  </a:solidFill>
                </a:rPr>
                <a:t>holds that people will not vote if the costs of becoming informed and voting is too high or they feel their vote will not be decisive in the election.</a:t>
              </a:r>
            </a:p>
          </p:txBody>
        </p:sp>
      </p:grpSp>
    </p:spTree>
    <p:extLst>
      <p:ext uri="{BB962C8B-B14F-4D97-AF65-F5344CB8AC3E}">
        <p14:creationId xmlns:p14="http://schemas.microsoft.com/office/powerpoint/2010/main" val="5541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Spending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5A117F-18DA-4AA8-81BC-74FD8F468F81}"/>
              </a:ext>
            </a:extLst>
          </p:cNvPr>
          <p:cNvSpPr txBox="1"/>
          <p:nvPr/>
        </p:nvSpPr>
        <p:spPr>
          <a:xfrm>
            <a:off x="2625048" y="1534936"/>
            <a:ext cx="6941902" cy="1077218"/>
          </a:xfrm>
          <a:prstGeom prst="rect">
            <a:avLst/>
          </a:prstGeom>
          <a:solidFill>
            <a:srgbClr val="5A7E83"/>
          </a:solidFill>
        </p:spPr>
        <p:txBody>
          <a:bodyPr wrap="square" rtlCol="0">
            <a:spAutoFit/>
          </a:bodyPr>
          <a:lstStyle/>
          <a:p>
            <a:pPr algn="ctr"/>
            <a:r>
              <a:rPr lang="en-US" sz="3200" dirty="0">
                <a:solidFill>
                  <a:schemeClr val="bg1"/>
                </a:solidFill>
              </a:rPr>
              <a:t>2020 elections for president, Congress, and states and local offices</a:t>
            </a:r>
          </a:p>
        </p:txBody>
      </p:sp>
      <p:sp>
        <p:nvSpPr>
          <p:cNvPr id="5" name="TextBox 4">
            <a:extLst>
              <a:ext uri="{FF2B5EF4-FFF2-40B4-BE49-F238E27FC236}">
                <a16:creationId xmlns:a16="http://schemas.microsoft.com/office/drawing/2014/main" id="{9E345832-7F36-4CA7-A626-EDA668F3D7B8}"/>
              </a:ext>
            </a:extLst>
          </p:cNvPr>
          <p:cNvSpPr txBox="1"/>
          <p:nvPr/>
        </p:nvSpPr>
        <p:spPr>
          <a:xfrm>
            <a:off x="4305456" y="2904481"/>
            <a:ext cx="3581088" cy="584775"/>
          </a:xfrm>
          <a:prstGeom prst="rect">
            <a:avLst/>
          </a:prstGeom>
          <a:solidFill>
            <a:srgbClr val="5A7E83"/>
          </a:solidFill>
        </p:spPr>
        <p:txBody>
          <a:bodyPr wrap="square" rtlCol="0">
            <a:spAutoFit/>
          </a:bodyPr>
          <a:lstStyle/>
          <a:p>
            <a:pPr algn="ctr"/>
            <a:r>
              <a:rPr lang="en-US" sz="3200" dirty="0">
                <a:solidFill>
                  <a:schemeClr val="bg1"/>
                </a:solidFill>
              </a:rPr>
              <a:t>$14 billion spent</a:t>
            </a:r>
          </a:p>
        </p:txBody>
      </p:sp>
      <p:pic>
        <p:nvPicPr>
          <p:cNvPr id="4" name="Graphic 3">
            <a:extLst>
              <a:ext uri="{FF2B5EF4-FFF2-40B4-BE49-F238E27FC236}">
                <a16:creationId xmlns:a16="http://schemas.microsoft.com/office/drawing/2014/main" id="{0FD2C550-1F8C-4B7A-B4A1-CE9096289C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522" y="3397045"/>
            <a:ext cx="3460955" cy="3460955"/>
          </a:xfrm>
          <a:prstGeom prst="rect">
            <a:avLst/>
          </a:prstGeom>
        </p:spPr>
      </p:pic>
    </p:spTree>
    <p:extLst>
      <p:ext uri="{BB962C8B-B14F-4D97-AF65-F5344CB8AC3E}">
        <p14:creationId xmlns:p14="http://schemas.microsoft.com/office/powerpoint/2010/main" val="255447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Breaking Down the Numbers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205F52-866B-4F3F-A892-05C7EB96E7B8}"/>
              </a:ext>
            </a:extLst>
          </p:cNvPr>
          <p:cNvSpPr txBox="1"/>
          <p:nvPr/>
        </p:nvSpPr>
        <p:spPr>
          <a:xfrm>
            <a:off x="4586747" y="1362986"/>
            <a:ext cx="3018504" cy="707886"/>
          </a:xfrm>
          <a:prstGeom prst="rect">
            <a:avLst/>
          </a:prstGeom>
          <a:noFill/>
        </p:spPr>
        <p:txBody>
          <a:bodyPr wrap="square" rtlCol="0">
            <a:spAutoFit/>
          </a:bodyPr>
          <a:lstStyle/>
          <a:p>
            <a:r>
              <a:rPr lang="en-US" sz="4000" dirty="0"/>
              <a:t>$14 billion =</a:t>
            </a:r>
          </a:p>
        </p:txBody>
      </p:sp>
      <p:grpSp>
        <p:nvGrpSpPr>
          <p:cNvPr id="10" name="Group 9" descr="1/15th of 1% of overall U.S. economy in 2020">
            <a:extLst>
              <a:ext uri="{FF2B5EF4-FFF2-40B4-BE49-F238E27FC236}">
                <a16:creationId xmlns:a16="http://schemas.microsoft.com/office/drawing/2014/main" id="{C0B17F81-A186-469B-B2E1-E7F3D80F4A8F}"/>
              </a:ext>
            </a:extLst>
          </p:cNvPr>
          <p:cNvGrpSpPr/>
          <p:nvPr/>
        </p:nvGrpSpPr>
        <p:grpSpPr>
          <a:xfrm>
            <a:off x="2066923" y="2343051"/>
            <a:ext cx="8058154" cy="1067579"/>
            <a:chOff x="542923" y="1736761"/>
            <a:chExt cx="8058154" cy="806935"/>
          </a:xfrm>
          <a:solidFill>
            <a:srgbClr val="5A7E83"/>
          </a:solidFill>
        </p:grpSpPr>
        <p:sp>
          <p:nvSpPr>
            <p:cNvPr id="11" name="Rectangle 10">
              <a:extLst>
                <a:ext uri="{FF2B5EF4-FFF2-40B4-BE49-F238E27FC236}">
                  <a16:creationId xmlns:a16="http://schemas.microsoft.com/office/drawing/2014/main" id="{72F62AB1-B90D-4810-80CC-B4CCE2AD34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TextBox 11">
              <a:extLst>
                <a:ext uri="{FF2B5EF4-FFF2-40B4-BE49-F238E27FC236}">
                  <a16:creationId xmlns:a16="http://schemas.microsoft.com/office/drawing/2014/main" id="{98D1FE27-7FC1-4E0F-9AD8-2B40710C8464}"/>
                </a:ext>
              </a:extLst>
            </p:cNvPr>
            <p:cNvSpPr txBox="1"/>
            <p:nvPr/>
          </p:nvSpPr>
          <p:spPr>
            <a:xfrm>
              <a:off x="633045" y="1963120"/>
              <a:ext cx="7807571" cy="395478"/>
            </a:xfrm>
            <a:prstGeom prst="rect">
              <a:avLst/>
            </a:prstGeom>
            <a:grpFill/>
          </p:spPr>
          <p:txBody>
            <a:bodyPr wrap="square" rtlCol="0">
              <a:spAutoFit/>
            </a:bodyPr>
            <a:lstStyle/>
            <a:p>
              <a:pPr algn="ctr"/>
              <a:r>
                <a:rPr lang="en-US" sz="2800" dirty="0">
                  <a:solidFill>
                    <a:schemeClr val="bg1"/>
                  </a:solidFill>
                </a:rPr>
                <a:t>1/15th of 1% of overall U.S. economy in 2020</a:t>
              </a:r>
            </a:p>
          </p:txBody>
        </p:sp>
      </p:grpSp>
      <p:grpSp>
        <p:nvGrpSpPr>
          <p:cNvPr id="3" name="Group 2" descr="⅕ of 1% of overall government spending in 2020">
            <a:extLst>
              <a:ext uri="{FF2B5EF4-FFF2-40B4-BE49-F238E27FC236}">
                <a16:creationId xmlns:a16="http://schemas.microsoft.com/office/drawing/2014/main" id="{458133BE-ABF9-F876-97FE-CAAC0A2ADF21}"/>
              </a:ext>
            </a:extLst>
          </p:cNvPr>
          <p:cNvGrpSpPr/>
          <p:nvPr/>
        </p:nvGrpSpPr>
        <p:grpSpPr>
          <a:xfrm>
            <a:off x="2066923" y="3592374"/>
            <a:ext cx="8058154" cy="1067579"/>
            <a:chOff x="2066923" y="3592374"/>
            <a:chExt cx="8058154" cy="1067579"/>
          </a:xfrm>
        </p:grpSpPr>
        <p:sp>
          <p:nvSpPr>
            <p:cNvPr id="8" name="Rectangle 7">
              <a:extLst>
                <a:ext uri="{FF2B5EF4-FFF2-40B4-BE49-F238E27FC236}">
                  <a16:creationId xmlns:a16="http://schemas.microsoft.com/office/drawing/2014/main" id="{A7B71824-9676-4594-BA62-D104AF0ED001}"/>
                </a:ext>
              </a:extLst>
            </p:cNvPr>
            <p:cNvSpPr/>
            <p:nvPr/>
          </p:nvSpPr>
          <p:spPr>
            <a:xfrm>
              <a:off x="2066923" y="3592374"/>
              <a:ext cx="8058154" cy="1067579"/>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 name="TextBox 13">
              <a:extLst>
                <a:ext uri="{FF2B5EF4-FFF2-40B4-BE49-F238E27FC236}">
                  <a16:creationId xmlns:a16="http://schemas.microsoft.com/office/drawing/2014/main" id="{6077D7ED-F323-472B-A77F-FD906E52CE89}"/>
                </a:ext>
              </a:extLst>
            </p:cNvPr>
            <p:cNvSpPr txBox="1"/>
            <p:nvPr/>
          </p:nvSpPr>
          <p:spPr>
            <a:xfrm>
              <a:off x="2192214" y="3864553"/>
              <a:ext cx="7807571" cy="523219"/>
            </a:xfrm>
            <a:prstGeom prst="rect">
              <a:avLst/>
            </a:prstGeom>
            <a:solidFill>
              <a:srgbClr val="5A7E83"/>
            </a:solidFill>
          </p:spPr>
          <p:txBody>
            <a:bodyPr wrap="square" rtlCol="0">
              <a:spAutoFit/>
            </a:bodyPr>
            <a:lstStyle/>
            <a:p>
              <a:pPr algn="ctr"/>
              <a:r>
                <a:rPr lang="en-US" sz="2800" dirty="0">
                  <a:solidFill>
                    <a:schemeClr val="bg1"/>
                  </a:solidFill>
                </a:rPr>
                <a:t>⅕ of 1% of overall government spending in 2020</a:t>
              </a:r>
            </a:p>
          </p:txBody>
        </p:sp>
      </p:grpSp>
    </p:spTree>
    <p:extLst>
      <p:ext uri="{BB962C8B-B14F-4D97-AF65-F5344CB8AC3E}">
        <p14:creationId xmlns:p14="http://schemas.microsoft.com/office/powerpoint/2010/main" val="38175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Votes?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Research on voting behavior has indicated that people who are more settled or &quot;connected&quot; to society vote more frequently.">
            <a:extLst>
              <a:ext uri="{FF2B5EF4-FFF2-40B4-BE49-F238E27FC236}">
                <a16:creationId xmlns:a16="http://schemas.microsoft.com/office/drawing/2014/main" id="{1833222A-1C6E-4ACD-AA89-9830D3D3E10A}"/>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4F1E472-AA9F-4003-B667-1E91383916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79EA6A1-E92A-4921-87B7-57A6AEA7A8C0}"/>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Research on voting behavior has indicated that people who are more settled or "connected" to society vote more frequently.</a:t>
              </a:r>
            </a:p>
          </p:txBody>
        </p:sp>
      </p:grpSp>
      <p:grpSp>
        <p:nvGrpSpPr>
          <p:cNvPr id="16" name="Group 15" descr="According to the Washington Post, more married people vote than single people.">
            <a:extLst>
              <a:ext uri="{FF2B5EF4-FFF2-40B4-BE49-F238E27FC236}">
                <a16:creationId xmlns:a16="http://schemas.microsoft.com/office/drawing/2014/main" id="{00F15098-E538-4A3B-BE86-A04362DEF0FB}"/>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6FE79E9-1C36-402F-9340-3794F913C9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7A212E0-D8F5-4281-9082-C882FBC66DE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a:t>
              </a:r>
              <a:r>
                <a:rPr lang="en-US" sz="2000" i="1" dirty="0">
                  <a:solidFill>
                    <a:schemeClr val="bg1"/>
                  </a:solidFill>
                </a:rPr>
                <a:t>Washington Post</a:t>
              </a:r>
              <a:r>
                <a:rPr lang="en-US" sz="2000" dirty="0">
                  <a:solidFill>
                    <a:schemeClr val="bg1"/>
                  </a:solidFill>
                </a:rPr>
                <a:t>, more married people vote than single people.</a:t>
              </a:r>
            </a:p>
          </p:txBody>
        </p:sp>
      </p:grpSp>
      <p:grpSp>
        <p:nvGrpSpPr>
          <p:cNvPr id="19" name="Group 18" descr="Those with a job vote more than the unemployed.">
            <a:extLst>
              <a:ext uri="{FF2B5EF4-FFF2-40B4-BE49-F238E27FC236}">
                <a16:creationId xmlns:a16="http://schemas.microsoft.com/office/drawing/2014/main" id="{80380481-F568-4944-B92F-A310E2FD3A6D}"/>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2AAD69E-1307-409E-AF77-8EE9EBA27AF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C6DFCC0E-0675-42E3-B90E-1FC1C7387530}"/>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job vote more than the unemployed.</a:t>
              </a:r>
            </a:p>
          </p:txBody>
        </p:sp>
      </p:grpSp>
      <p:grpSp>
        <p:nvGrpSpPr>
          <p:cNvPr id="22" name="Group 21" descr="Those who report that they know their neighbors and talk to them are more likely to vote than socially isolated people.">
            <a:extLst>
              <a:ext uri="{FF2B5EF4-FFF2-40B4-BE49-F238E27FC236}">
                <a16:creationId xmlns:a16="http://schemas.microsoft.com/office/drawing/2014/main" id="{7019E23A-C0D5-4FAD-B6F3-71E140105611}"/>
              </a:ext>
            </a:extLst>
          </p:cNvPr>
          <p:cNvGrpSpPr/>
          <p:nvPr/>
        </p:nvGrpSpPr>
        <p:grpSpPr>
          <a:xfrm>
            <a:off x="2135749" y="4320718"/>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0C55CB73-9921-4355-A148-FFE968D58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A4183566-8165-4A89-833E-DD37BEF2B729}"/>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report that they know their neighbors and talk to them are more likely to vote than socially isolated people.</a:t>
              </a:r>
            </a:p>
          </p:txBody>
        </p:sp>
      </p:grpSp>
      <p:grpSp>
        <p:nvGrpSpPr>
          <p:cNvPr id="25" name="Group 24" descr="Those with a higher income and level of education are also more likely to vote.">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higher income and level of education are also more likely to vote.</a:t>
              </a:r>
            </a:p>
          </p:txBody>
        </p:sp>
      </p:grpSp>
    </p:spTree>
    <p:extLst>
      <p:ext uri="{BB962C8B-B14F-4D97-AF65-F5344CB8AC3E}">
        <p14:creationId xmlns:p14="http://schemas.microsoft.com/office/powerpoint/2010/main" val="368326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Votes?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050" name="Picture 2" descr="A photograph of someone circling a group of human figures on a board">
            <a:extLst>
              <a:ext uri="{FF2B5EF4-FFF2-40B4-BE49-F238E27FC236}">
                <a16:creationId xmlns:a16="http://schemas.microsoft.com/office/drawing/2014/main" id="{291CBB4B-61FB-42AF-A7EC-047CCBDF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275" y="1511714"/>
            <a:ext cx="3729446" cy="333785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descr="Politicians typically target their campaigns at people who are most likely to vote.">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algn="ctr"/>
              <a:r>
                <a:rPr lang="en-US" sz="2000" dirty="0">
                  <a:solidFill>
                    <a:schemeClr val="bg1"/>
                  </a:solidFill>
                </a:rPr>
                <a:t>Politicians typically target their campaigns at people who are most likely to vote.</a:t>
              </a:r>
            </a:p>
          </p:txBody>
        </p:sp>
      </p:grpSp>
    </p:spTree>
    <p:extLst>
      <p:ext uri="{BB962C8B-B14F-4D97-AF65-F5344CB8AC3E}">
        <p14:creationId xmlns:p14="http://schemas.microsoft.com/office/powerpoint/2010/main" val="37692948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208CB6-79C9-4DEF-A0E6-DC422A9C8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71293-DA5D-4A1C-BB13-9D9281645172}">
  <ds:schemaRefs>
    <ds:schemaRef ds:uri="http://schemas.microsoft.com/sharepoint/v3/contenttype/forms"/>
  </ds:schemaRefs>
</ds:datastoreItem>
</file>

<file path=customXml/itemProps3.xml><?xml version="1.0" encoding="utf-8"?>
<ds:datastoreItem xmlns:ds="http://schemas.openxmlformats.org/officeDocument/2006/customXml" ds:itemID="{67BC1E16-4F59-41CF-A7A7-F6BE3562BA11}">
  <ds:schemaRefs>
    <ds:schemaRef ds:uri="http://schemas.openxmlformats.org/package/2006/metadata/core-properties"/>
    <ds:schemaRef ds:uri="fdab59f7-c3a7-48e5-acd8-618ce834776e"/>
    <ds:schemaRef ds:uri="http://schemas.microsoft.com/office/2006/documentManagement/types"/>
    <ds:schemaRef ds:uri="06d9c582-05c2-476b-83d2-72ab8b1380b2"/>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270</TotalTime>
  <Words>999</Words>
  <Application>Microsoft Office PowerPoint</Application>
  <PresentationFormat>Widescreen</PresentationFormat>
  <Paragraphs>96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1_Office Theme</vt:lpstr>
      <vt:lpstr>Voter Participation and Costs of Elections</vt:lpstr>
      <vt:lpstr>Introduction</vt:lpstr>
      <vt:lpstr>Voter Participation in Presidential Elections</vt:lpstr>
      <vt:lpstr>Voter Participation</vt:lpstr>
      <vt:lpstr>Why Do People Not Vote?</vt:lpstr>
      <vt:lpstr>Spending</vt:lpstr>
      <vt:lpstr>Breaking Down the Numbers</vt:lpstr>
      <vt:lpstr>Who Votes?1</vt:lpstr>
      <vt:lpstr>Who Votes?2</vt:lpstr>
      <vt:lpstr>Future Turnout</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29</cp:revision>
  <dcterms:created xsi:type="dcterms:W3CDTF">2017-06-16T13:06:21Z</dcterms:created>
  <dcterms:modified xsi:type="dcterms:W3CDTF">2026-02-03T16:36:48Z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