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375" r:id="rId6"/>
    <p:sldId id="376" r:id="rId7"/>
    <p:sldId id="377" r:id="rId8"/>
    <p:sldId id="378" r:id="rId9"/>
    <p:sldId id="385" r:id="rId10"/>
    <p:sldId id="379" r:id="rId11"/>
    <p:sldId id="380" r:id="rId12"/>
    <p:sldId id="381" r:id="rId13"/>
    <p:sldId id="382" r:id="rId14"/>
    <p:sldId id="383" r:id="rId15"/>
    <p:sldId id="3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99CCF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0A9D2-E1AE-4DF7-B590-53AA7F74FB44}" v="3" dt="2026-02-03T16:34:39.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5T11:59:23.002" v="3" actId="6549"/>
      <pc:docMkLst>
        <pc:docMk/>
      </pc:docMkLst>
      <pc:sldChg chg="add">
        <pc:chgData name="Caitlin Coleman" userId="96f87ca1-0e64-4ae8-8d77-98757b85df0b" providerId="ADAL" clId="{DDA6BCD5-DC0D-434C-93A0-51E2BCD25B34}" dt="2026-01-15T11:58:56.263" v="0"/>
        <pc:sldMkLst>
          <pc:docMk/>
          <pc:sldMk cId="1479888320" sldId="375"/>
        </pc:sldMkLst>
      </pc:sldChg>
      <pc:sldChg chg="add">
        <pc:chgData name="Caitlin Coleman" userId="96f87ca1-0e64-4ae8-8d77-98757b85df0b" providerId="ADAL" clId="{DDA6BCD5-DC0D-434C-93A0-51E2BCD25B34}" dt="2026-01-15T11:58:56.263" v="0"/>
        <pc:sldMkLst>
          <pc:docMk/>
          <pc:sldMk cId="870897902" sldId="376"/>
        </pc:sldMkLst>
      </pc:sldChg>
      <pc:sldChg chg="add">
        <pc:chgData name="Caitlin Coleman" userId="96f87ca1-0e64-4ae8-8d77-98757b85df0b" providerId="ADAL" clId="{DDA6BCD5-DC0D-434C-93A0-51E2BCD25B34}" dt="2026-01-15T11:58:56.263" v="0"/>
        <pc:sldMkLst>
          <pc:docMk/>
          <pc:sldMk cId="3886516244" sldId="377"/>
        </pc:sldMkLst>
      </pc:sldChg>
      <pc:sldChg chg="add">
        <pc:chgData name="Caitlin Coleman" userId="96f87ca1-0e64-4ae8-8d77-98757b85df0b" providerId="ADAL" clId="{DDA6BCD5-DC0D-434C-93A0-51E2BCD25B34}" dt="2026-01-15T11:58:56.263" v="0"/>
        <pc:sldMkLst>
          <pc:docMk/>
          <pc:sldMk cId="1434444270" sldId="378"/>
        </pc:sldMkLst>
      </pc:sldChg>
      <pc:sldChg chg="add">
        <pc:chgData name="Caitlin Coleman" userId="96f87ca1-0e64-4ae8-8d77-98757b85df0b" providerId="ADAL" clId="{DDA6BCD5-DC0D-434C-93A0-51E2BCD25B34}" dt="2026-01-15T11:58:56.263" v="0"/>
        <pc:sldMkLst>
          <pc:docMk/>
          <pc:sldMk cId="1223264235" sldId="379"/>
        </pc:sldMkLst>
      </pc:sldChg>
      <pc:sldChg chg="add">
        <pc:chgData name="Caitlin Coleman" userId="96f87ca1-0e64-4ae8-8d77-98757b85df0b" providerId="ADAL" clId="{DDA6BCD5-DC0D-434C-93A0-51E2BCD25B34}" dt="2026-01-15T11:58:56.263" v="0"/>
        <pc:sldMkLst>
          <pc:docMk/>
          <pc:sldMk cId="3306361006" sldId="380"/>
        </pc:sldMkLst>
      </pc:sldChg>
      <pc:sldChg chg="add">
        <pc:chgData name="Caitlin Coleman" userId="96f87ca1-0e64-4ae8-8d77-98757b85df0b" providerId="ADAL" clId="{DDA6BCD5-DC0D-434C-93A0-51E2BCD25B34}" dt="2026-01-15T11:58:56.263" v="0"/>
        <pc:sldMkLst>
          <pc:docMk/>
          <pc:sldMk cId="2812888499" sldId="381"/>
        </pc:sldMkLst>
      </pc:sldChg>
      <pc:sldChg chg="modSp add mod">
        <pc:chgData name="Caitlin Coleman" userId="96f87ca1-0e64-4ae8-8d77-98757b85df0b" providerId="ADAL" clId="{DDA6BCD5-DC0D-434C-93A0-51E2BCD25B34}" dt="2026-01-15T11:59:18.447" v="2" actId="6549"/>
        <pc:sldMkLst>
          <pc:docMk/>
          <pc:sldMk cId="2321698995" sldId="382"/>
        </pc:sldMkLst>
        <pc:spChg chg="mod">
          <ac:chgData name="Caitlin Coleman" userId="96f87ca1-0e64-4ae8-8d77-98757b85df0b" providerId="ADAL" clId="{DDA6BCD5-DC0D-434C-93A0-51E2BCD25B34}" dt="2026-01-15T11:59:18.447" v="2" actId="6549"/>
          <ac:spMkLst>
            <pc:docMk/>
            <pc:sldMk cId="2321698995" sldId="382"/>
            <ac:spMk id="26" creationId="{00000000-0000-0000-0000-000000000000}"/>
          </ac:spMkLst>
        </pc:spChg>
      </pc:sldChg>
      <pc:sldChg chg="modSp add mod">
        <pc:chgData name="Caitlin Coleman" userId="96f87ca1-0e64-4ae8-8d77-98757b85df0b" providerId="ADAL" clId="{DDA6BCD5-DC0D-434C-93A0-51E2BCD25B34}" dt="2026-01-15T11:59:23.002" v="3" actId="6549"/>
        <pc:sldMkLst>
          <pc:docMk/>
          <pc:sldMk cId="2100320291" sldId="383"/>
        </pc:sldMkLst>
        <pc:spChg chg="mod">
          <ac:chgData name="Caitlin Coleman" userId="96f87ca1-0e64-4ae8-8d77-98757b85df0b" providerId="ADAL" clId="{DDA6BCD5-DC0D-434C-93A0-51E2BCD25B34}" dt="2026-01-15T11:59:23.002" v="3" actId="6549"/>
          <ac:spMkLst>
            <pc:docMk/>
            <pc:sldMk cId="2100320291" sldId="383"/>
            <ac:spMk id="26" creationId="{00000000-0000-0000-0000-000000000000}"/>
          </ac:spMkLst>
        </pc:spChg>
      </pc:sldChg>
      <pc:sldChg chg="add">
        <pc:chgData name="Caitlin Coleman" userId="96f87ca1-0e64-4ae8-8d77-98757b85df0b" providerId="ADAL" clId="{DDA6BCD5-DC0D-434C-93A0-51E2BCD25B34}" dt="2026-01-15T11:58:56.263" v="0"/>
        <pc:sldMkLst>
          <pc:docMk/>
          <pc:sldMk cId="3400941310" sldId="385"/>
        </pc:sldMkLst>
      </pc:sldChg>
      <pc:sldChg chg="add">
        <pc:chgData name="Caitlin Coleman" userId="96f87ca1-0e64-4ae8-8d77-98757b85df0b" providerId="ADAL" clId="{DDA6BCD5-DC0D-434C-93A0-51E2BCD25B34}" dt="2026-01-15T11:58:56.263" v="0"/>
        <pc:sldMkLst>
          <pc:docMk/>
          <pc:sldMk cId="1370846970" sldId="3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3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8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chief problem with buying stock in companies that will have high prices in the future is that many other investors are doing the same. The idea that stock prices are based on expectations about the future has a powerful and unexpected implication. If expectations determine stock price, shifts in expectations will determine shifts in the stock price. Investors must find a company that analysts widely believe at present to have poor prospects but will actually turn out to be a shining star.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U.S. citizens can accumulate a large amount of wealth during their lifetimes if they make two key choices. The first is to complete additional education and training. The second key choice is to start saving money early in life and to give the power of compound interest a chance.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38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2020, the U.S. Census Bureau reported median earnings for households obtaining different levels of education. Where the main earner had a high school degree, the median earning was $60,583. For those with a two-year associate’s degree, it was $82,738, and for those with a four-year bachelor’s degree, it was $119,690.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72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Imagine that at age 25, you save $3,000 and place that money into an account that you do not touch. Assume the rate of return is 7%. In the long run, it is not unreasonable to assume a 7% real annual rate of return (that is, 7% above the rate of inflation) on money invested in a well-diversified stock portfolio. After 40 years, using the formula for compound interest, the original $3,000 investment will have multiplied nearly fifteen-fold: 3,000(1+.07)40 =$44,923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53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Simple interest is the interest rate calculation only on the principal amount. Compound interest is the interest rate calculation on the principal plus the accumulated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Financial capital markets have the power to repackage money as it moves from those who supply financial capital to those who demand it: Banks accept checking account deposits and turn them into long-term loans to companies. Individual firms sell shares of stock and issue bonds to raise capital. Firms make and sell an astonishing array of goods and services, but an investor can receive a return on the company's decisions by buying stock in that company. Financial investors sell and resell stocks and bonds to one another. Venture capitalists and angel investors search for promising small companies. Mutual funds combine the stocks and bonds—and thus, indirectly, the products and investments—of many different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00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Assume there are several individuals with different investment strategies: Whitt researches stocks daily and attempts to maintain a portfolio that consistently outperforms the market. Wes invests in slowly growing index funds, hoping wealth will accumulate over the course of several decades. Dale chooses not to invest at all, as he assumes it is too risky. Which investment strategy do you agree with the most,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to Accumulate Personal Wealth</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47988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extremely difficult, even for financial professionals, to predict changes in future expectations and thus choose the stocks whose prices will rise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Americans can accumulate considerable financial wealth if they follow two rules: complete significant additional education and training after graduating from high school and start saving money early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37084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Personal Wealth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tack of coins in front of a clock">
            <a:extLst>
              <a:ext uri="{FF2B5EF4-FFF2-40B4-BE49-F238E27FC236}">
                <a16:creationId xmlns:a16="http://schemas.microsoft.com/office/drawing/2014/main" id="{CD281D9F-8861-40BC-957F-E8CA6A5B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9" y="1387597"/>
            <a:ext cx="4549962" cy="2897975"/>
          </a:xfrm>
          <a:prstGeom prst="rect">
            <a:avLst/>
          </a:prstGeom>
        </p:spPr>
      </p:pic>
      <p:grpSp>
        <p:nvGrpSpPr>
          <p:cNvPr id="6" name="Group 5" descr="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
            <a:extLst>
              <a:ext uri="{FF2B5EF4-FFF2-40B4-BE49-F238E27FC236}">
                <a16:creationId xmlns:a16="http://schemas.microsoft.com/office/drawing/2014/main" id="{F3A2BD79-A975-4431-9CD0-8EBE2238BEB0}"/>
              </a:ext>
            </a:extLst>
          </p:cNvPr>
          <p:cNvGrpSpPr/>
          <p:nvPr/>
        </p:nvGrpSpPr>
        <p:grpSpPr>
          <a:xfrm>
            <a:off x="2066923" y="4531038"/>
            <a:ext cx="8058154" cy="1988517"/>
            <a:chOff x="542923" y="1736760"/>
            <a:chExt cx="8058154" cy="198851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0"/>
              <a:ext cx="8058154" cy="1988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grpSp>
    </p:spTree>
    <p:extLst>
      <p:ext uri="{BB962C8B-B14F-4D97-AF65-F5344CB8AC3E}">
        <p14:creationId xmlns:p14="http://schemas.microsoft.com/office/powerpoint/2010/main" val="87089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It Is Hard to Get Rich Quick: The Random Walk Theory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The chief problem with buying stock in companies that will have high prices in the future is that many other investors are doing the same.">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chief problem with buying stock in companies that will have high prices in the future is that many other investors are doing the same.</a:t>
              </a:r>
            </a:p>
          </p:txBody>
        </p:sp>
      </p:grpSp>
      <p:grpSp>
        <p:nvGrpSpPr>
          <p:cNvPr id="17" name="Group 16" descr="The idea that stock prices are based on expectations about the future has a powerful and unexpected implication.">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idea that stock prices are based on expectations about the future has a powerful and unexpected implication.</a:t>
              </a:r>
            </a:p>
          </p:txBody>
        </p:sp>
      </p:grpSp>
      <p:grpSp>
        <p:nvGrpSpPr>
          <p:cNvPr id="20" name="Group 19" descr="If expectations determine stock price, shifts in expectations will determine shifts in the stock pric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expectations determine stock price, shifts in expectations will determine shifts in the stock price.</a:t>
              </a:r>
            </a:p>
          </p:txBody>
        </p:sp>
      </p:grpSp>
      <p:grpSp>
        <p:nvGrpSpPr>
          <p:cNvPr id="13" name="Group 12" descr="Investors must find a company that analysts widely believe at present to have poor prospects but will actually turn out to be a shining star.">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Investors must find a company that analysts widely believe at present to have poor prospects but will actually turn out to be a shining star.</a:t>
              </a:r>
            </a:p>
          </p:txBody>
        </p:sp>
      </p:grpSp>
    </p:spTree>
    <p:extLst>
      <p:ext uri="{BB962C8B-B14F-4D97-AF65-F5344CB8AC3E}">
        <p14:creationId xmlns:p14="http://schemas.microsoft.com/office/powerpoint/2010/main" val="388651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Getting Rich the Slow, Boring Way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Many U.S. citizens can accumulate a large amount of wealth during their lifetimes if they make two key choices.">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U.S. citizens can accumulate a large amount of wealth during their lifetimes if they make two key choices.</a:t>
              </a:r>
            </a:p>
          </p:txBody>
        </p:sp>
      </p:grpSp>
      <p:grpSp>
        <p:nvGrpSpPr>
          <p:cNvPr id="17" name="Group 16" descr="The first is to complete additional education and training.">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2290"/>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first is to complete additional education and training.</a:t>
              </a:r>
            </a:p>
          </p:txBody>
        </p:sp>
      </p:grpSp>
      <p:grpSp>
        <p:nvGrpSpPr>
          <p:cNvPr id="20" name="Group 19" descr="The second key choice is to start saving money early in life and to give the power of compound interest a chanc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second key choice is to start saving money early in life and to give the power of compound interest a chance.</a:t>
              </a:r>
            </a:p>
          </p:txBody>
        </p:sp>
      </p:grpSp>
    </p:spTree>
    <p:extLst>
      <p:ext uri="{BB962C8B-B14F-4D97-AF65-F5344CB8AC3E}">
        <p14:creationId xmlns:p14="http://schemas.microsoft.com/office/powerpoint/2010/main" val="143444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Education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D03E3C-DB85-4E8A-B3D2-8792C127AA2D}"/>
              </a:ext>
            </a:extLst>
          </p:cNvPr>
          <p:cNvSpPr txBox="1"/>
          <p:nvPr/>
        </p:nvSpPr>
        <p:spPr>
          <a:xfrm>
            <a:off x="4417141" y="1383374"/>
            <a:ext cx="3357717" cy="52322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Payment Scale</a:t>
            </a:r>
          </a:p>
        </p:txBody>
      </p:sp>
      <p:pic>
        <p:nvPicPr>
          <p:cNvPr id="3" name="Graphic 2">
            <a:extLst>
              <a:ext uri="{FF2B5EF4-FFF2-40B4-BE49-F238E27FC236}">
                <a16:creationId xmlns:a16="http://schemas.microsoft.com/office/drawing/2014/main" id="{E9FC29B6-A009-437C-B299-4339B9C788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2789" y="1886025"/>
            <a:ext cx="1346419" cy="1346419"/>
          </a:xfrm>
          <a:prstGeom prst="rect">
            <a:avLst/>
          </a:prstGeom>
        </p:spPr>
      </p:pic>
      <p:pic>
        <p:nvPicPr>
          <p:cNvPr id="6" name="Graphic 5">
            <a:extLst>
              <a:ext uri="{FF2B5EF4-FFF2-40B4-BE49-F238E27FC236}">
                <a16:creationId xmlns:a16="http://schemas.microsoft.com/office/drawing/2014/main" id="{C0BF90B2-F8F0-4A68-B9E1-B703040EDEE8}"/>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3260"/>
          <a:stretch/>
        </p:blipFill>
        <p:spPr>
          <a:xfrm>
            <a:off x="4872812" y="2743200"/>
            <a:ext cx="2446374" cy="1877362"/>
          </a:xfrm>
          <a:prstGeom prst="rect">
            <a:avLst/>
          </a:prstGeom>
        </p:spPr>
      </p:pic>
      <p:sp>
        <p:nvSpPr>
          <p:cNvPr id="17" name="TextBox 16">
            <a:extLst>
              <a:ext uri="{FF2B5EF4-FFF2-40B4-BE49-F238E27FC236}">
                <a16:creationId xmlns:a16="http://schemas.microsoft.com/office/drawing/2014/main" id="{CFA6F33B-015B-49C4-A494-904E18A1BD56}"/>
              </a:ext>
            </a:extLst>
          </p:cNvPr>
          <p:cNvSpPr txBox="1"/>
          <p:nvPr/>
        </p:nvSpPr>
        <p:spPr>
          <a:xfrm>
            <a:off x="7319186" y="3931153"/>
            <a:ext cx="3712608"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Median Earnings for Households by Educational Attainment</a:t>
            </a:r>
          </a:p>
        </p:txBody>
      </p:sp>
      <p:sp>
        <p:nvSpPr>
          <p:cNvPr id="10" name="TextBox 9">
            <a:extLst>
              <a:ext uri="{FF2B5EF4-FFF2-40B4-BE49-F238E27FC236}">
                <a16:creationId xmlns:a16="http://schemas.microsoft.com/office/drawing/2014/main" id="{A837532B-E825-497C-BA55-B4A303D413EE}"/>
              </a:ext>
            </a:extLst>
          </p:cNvPr>
          <p:cNvSpPr txBox="1"/>
          <p:nvPr/>
        </p:nvSpPr>
        <p:spPr>
          <a:xfrm>
            <a:off x="1736541" y="4751352"/>
            <a:ext cx="2680600"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 School Degree</a:t>
            </a:r>
          </a:p>
        </p:txBody>
      </p:sp>
      <p:cxnSp>
        <p:nvCxnSpPr>
          <p:cNvPr id="13" name="Straight Arrow Connector 12">
            <a:extLst>
              <a:ext uri="{FF2B5EF4-FFF2-40B4-BE49-F238E27FC236}">
                <a16:creationId xmlns:a16="http://schemas.microsoft.com/office/drawing/2014/main" id="{22254108-1441-4965-8845-341323EBA4FC}"/>
              </a:ext>
              <a:ext uri="{C183D7F6-B498-43B3-948B-1728B52AA6E4}">
                <adec:decorative xmlns:adec="http://schemas.microsoft.com/office/drawing/2017/decorative" val="1"/>
              </a:ext>
            </a:extLst>
          </p:cNvPr>
          <p:cNvCxnSpPr>
            <a:cxnSpLocks/>
          </p:cNvCxnSpPr>
          <p:nvPr/>
        </p:nvCxnSpPr>
        <p:spPr>
          <a:xfrm>
            <a:off x="4872812" y="4951407"/>
            <a:ext cx="2668530"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A2A982-81FB-49A2-9A84-9703C40D1F5B}"/>
              </a:ext>
            </a:extLst>
          </p:cNvPr>
          <p:cNvSpPr txBox="1"/>
          <p:nvPr/>
        </p:nvSpPr>
        <p:spPr>
          <a:xfrm>
            <a:off x="6953093" y="4720574"/>
            <a:ext cx="33577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$60,583</a:t>
            </a:r>
          </a:p>
        </p:txBody>
      </p:sp>
      <p:sp>
        <p:nvSpPr>
          <p:cNvPr id="11" name="TextBox 10">
            <a:extLst>
              <a:ext uri="{FF2B5EF4-FFF2-40B4-BE49-F238E27FC236}">
                <a16:creationId xmlns:a16="http://schemas.microsoft.com/office/drawing/2014/main" id="{83671E4D-CC00-4AF0-BFA7-5F42771CA4C0}"/>
              </a:ext>
            </a:extLst>
          </p:cNvPr>
          <p:cNvSpPr txBox="1"/>
          <p:nvPr/>
        </p:nvSpPr>
        <p:spPr>
          <a:xfrm>
            <a:off x="1736541" y="5365393"/>
            <a:ext cx="3248414"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Two-Year Associate’s Degree</a:t>
            </a:r>
          </a:p>
        </p:txBody>
      </p:sp>
      <p:cxnSp>
        <p:nvCxnSpPr>
          <p:cNvPr id="16" name="Straight Arrow Connector 15">
            <a:extLst>
              <a:ext uri="{FF2B5EF4-FFF2-40B4-BE49-F238E27FC236}">
                <a16:creationId xmlns:a16="http://schemas.microsoft.com/office/drawing/2014/main" id="{CA8E8E46-28DC-4C7E-9C8D-50E3CBF26614}"/>
              </a:ext>
              <a:ext uri="{C183D7F6-B498-43B3-948B-1728B52AA6E4}">
                <adec:decorative xmlns:adec="http://schemas.microsoft.com/office/drawing/2017/decorative" val="1"/>
              </a:ext>
            </a:extLst>
          </p:cNvPr>
          <p:cNvCxnSpPr>
            <a:cxnSpLocks/>
          </p:cNvCxnSpPr>
          <p:nvPr/>
        </p:nvCxnSpPr>
        <p:spPr>
          <a:xfrm>
            <a:off x="5342767" y="5576145"/>
            <a:ext cx="2198575"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EF6AD75-8647-4736-BEB5-60A7FCE85647}"/>
              </a:ext>
            </a:extLst>
          </p:cNvPr>
          <p:cNvSpPr txBox="1"/>
          <p:nvPr/>
        </p:nvSpPr>
        <p:spPr>
          <a:xfrm>
            <a:off x="6953093" y="5334615"/>
            <a:ext cx="3357717"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$82,738</a:t>
            </a:r>
          </a:p>
        </p:txBody>
      </p:sp>
      <p:sp>
        <p:nvSpPr>
          <p:cNvPr id="12" name="TextBox 11">
            <a:extLst>
              <a:ext uri="{FF2B5EF4-FFF2-40B4-BE49-F238E27FC236}">
                <a16:creationId xmlns:a16="http://schemas.microsoft.com/office/drawing/2014/main" id="{7BA644E9-E0FB-4365-A0EE-38F5993BDB14}"/>
              </a:ext>
            </a:extLst>
          </p:cNvPr>
          <p:cNvSpPr txBox="1"/>
          <p:nvPr/>
        </p:nvSpPr>
        <p:spPr>
          <a:xfrm>
            <a:off x="1736541" y="5979434"/>
            <a:ext cx="2373343"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Bachelor’s Degree</a:t>
            </a:r>
          </a:p>
        </p:txBody>
      </p:sp>
      <p:cxnSp>
        <p:nvCxnSpPr>
          <p:cNvPr id="18" name="Straight Arrow Connector 17">
            <a:extLst>
              <a:ext uri="{FF2B5EF4-FFF2-40B4-BE49-F238E27FC236}">
                <a16:creationId xmlns:a16="http://schemas.microsoft.com/office/drawing/2014/main" id="{FC1F7182-1E0B-4DF6-B665-4FB3FAF2B611}"/>
              </a:ext>
              <a:ext uri="{C183D7F6-B498-43B3-948B-1728B52AA6E4}">
                <adec:decorative xmlns:adec="http://schemas.microsoft.com/office/drawing/2017/decorative" val="1"/>
              </a:ext>
            </a:extLst>
          </p:cNvPr>
          <p:cNvCxnSpPr>
            <a:cxnSpLocks/>
          </p:cNvCxnSpPr>
          <p:nvPr/>
        </p:nvCxnSpPr>
        <p:spPr>
          <a:xfrm>
            <a:off x="4511941" y="6161164"/>
            <a:ext cx="3029401"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8DCBB2-7BE1-4150-96C5-55371785F033}"/>
              </a:ext>
            </a:extLst>
          </p:cNvPr>
          <p:cNvSpPr txBox="1"/>
          <p:nvPr/>
        </p:nvSpPr>
        <p:spPr>
          <a:xfrm>
            <a:off x="6953094" y="5930330"/>
            <a:ext cx="33577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$119,690</a:t>
            </a:r>
          </a:p>
        </p:txBody>
      </p:sp>
    </p:spTree>
    <p:extLst>
      <p:ext uri="{BB962C8B-B14F-4D97-AF65-F5344CB8AC3E}">
        <p14:creationId xmlns:p14="http://schemas.microsoft.com/office/powerpoint/2010/main" val="340094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Power of Compound Interest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554480"/>
            <a:ext cx="8056180" cy="374904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 Imagine that at age 25, you save $3,000 and place that money into an account that you do not touch.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Assume the rate of return is 7%. In the long run, it is not unreasonable to assume a 7% real annual rate of return (that is, 7% above the rate of inflation) on money invested in a well-diversified stock portfolio.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After 40 years, using the formula for compound interest, the original $3,000 investment will have multiplied nearly fifteen-fold:</a:t>
            </a:r>
          </a:p>
        </p:txBody>
      </p:sp>
      <p:pic>
        <p:nvPicPr>
          <p:cNvPr id="4" name="Picture 3" descr="3,000 times (1 plus .07) to the 40th power equals $44,923">
            <a:extLst>
              <a:ext uri="{FF2B5EF4-FFF2-40B4-BE49-F238E27FC236}">
                <a16:creationId xmlns:a16="http://schemas.microsoft.com/office/drawing/2014/main" id="{16068019-3F8F-C887-44C9-090659B7FE11}"/>
              </a:ext>
            </a:extLst>
          </p:cNvPr>
          <p:cNvPicPr>
            <a:picLocks noChangeAspect="1"/>
          </p:cNvPicPr>
          <p:nvPr/>
        </p:nvPicPr>
        <p:blipFill>
          <a:blip r:embed="rId3"/>
          <a:stretch>
            <a:fillRect/>
          </a:stretch>
        </p:blipFill>
        <p:spPr>
          <a:xfrm>
            <a:off x="4781453" y="4746358"/>
            <a:ext cx="2629091" cy="421066"/>
          </a:xfrm>
          <a:prstGeom prst="rect">
            <a:avLst/>
          </a:prstGeom>
        </p:spPr>
      </p:pic>
    </p:spTree>
    <p:extLst>
      <p:ext uri="{BB962C8B-B14F-4D97-AF65-F5344CB8AC3E}">
        <p14:creationId xmlns:p14="http://schemas.microsoft.com/office/powerpoint/2010/main" val="122326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Interest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Notched Right 1">
            <a:extLst>
              <a:ext uri="{FF2B5EF4-FFF2-40B4-BE49-F238E27FC236}">
                <a16:creationId xmlns:a16="http://schemas.microsoft.com/office/drawing/2014/main" id="{ECDC08C3-6C51-443F-95DE-83BF706D7A67}"/>
              </a:ext>
            </a:extLst>
          </p:cNvPr>
          <p:cNvSpPr/>
          <p:nvPr/>
        </p:nvSpPr>
        <p:spPr>
          <a:xfrm>
            <a:off x="2207171" y="1743403"/>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Simple Interest</a:t>
            </a:r>
          </a:p>
        </p:txBody>
      </p:sp>
      <p:sp>
        <p:nvSpPr>
          <p:cNvPr id="3" name="Rectangle 2">
            <a:extLst>
              <a:ext uri="{FF2B5EF4-FFF2-40B4-BE49-F238E27FC236}">
                <a16:creationId xmlns:a16="http://schemas.microsoft.com/office/drawing/2014/main" id="{41EC32B9-5D80-452A-82D4-3103F0FA0B33}"/>
              </a:ext>
            </a:extLst>
          </p:cNvPr>
          <p:cNvSpPr/>
          <p:nvPr/>
        </p:nvSpPr>
        <p:spPr>
          <a:xfrm>
            <a:off x="6936827" y="1845881"/>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Interest rate calculation only on the principal amount</a:t>
            </a:r>
          </a:p>
        </p:txBody>
      </p:sp>
      <p:sp>
        <p:nvSpPr>
          <p:cNvPr id="23" name="Arrow: Notched Right 22">
            <a:extLst>
              <a:ext uri="{FF2B5EF4-FFF2-40B4-BE49-F238E27FC236}">
                <a16:creationId xmlns:a16="http://schemas.microsoft.com/office/drawing/2014/main" id="{BFA8D8B6-8CF8-4A18-AC4C-A9A5299C4B23}"/>
              </a:ext>
            </a:extLst>
          </p:cNvPr>
          <p:cNvSpPr/>
          <p:nvPr/>
        </p:nvSpPr>
        <p:spPr>
          <a:xfrm>
            <a:off x="2207170" y="4193462"/>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Compound Interest</a:t>
            </a:r>
          </a:p>
        </p:txBody>
      </p:sp>
      <p:sp>
        <p:nvSpPr>
          <p:cNvPr id="24" name="Rectangle 23">
            <a:extLst>
              <a:ext uri="{FF2B5EF4-FFF2-40B4-BE49-F238E27FC236}">
                <a16:creationId xmlns:a16="http://schemas.microsoft.com/office/drawing/2014/main" id="{08210C5B-1D28-4663-9852-80025E0EC18D}"/>
              </a:ext>
            </a:extLst>
          </p:cNvPr>
          <p:cNvSpPr/>
          <p:nvPr/>
        </p:nvSpPr>
        <p:spPr>
          <a:xfrm>
            <a:off x="6936827" y="4295940"/>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Interest rate calculation on the principal plus the accumulated interest</a:t>
            </a:r>
          </a:p>
        </p:txBody>
      </p:sp>
    </p:spTree>
    <p:extLst>
      <p:ext uri="{BB962C8B-B14F-4D97-AF65-F5344CB8AC3E}">
        <p14:creationId xmlns:p14="http://schemas.microsoft.com/office/powerpoint/2010/main" val="330636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Capital Markets Transform Financial Flows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Financial capital markets have the power to repackage money as it moves from those who supply financial capital to those who demand it.">
            <a:extLst>
              <a:ext uri="{FF2B5EF4-FFF2-40B4-BE49-F238E27FC236}">
                <a16:creationId xmlns:a16="http://schemas.microsoft.com/office/drawing/2014/main" id="{07A8CF69-5CD1-4892-82FC-34A3EA082138}"/>
              </a:ext>
            </a:extLst>
          </p:cNvPr>
          <p:cNvGrpSpPr/>
          <p:nvPr/>
        </p:nvGrpSpPr>
        <p:grpSpPr>
          <a:xfrm>
            <a:off x="2066923" y="1478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Financial capital markets have the power to repackage money as it moves from those who supply financial capital to those who demand it.</a:t>
              </a:r>
            </a:p>
          </p:txBody>
        </p:sp>
      </p:grpSp>
      <p:sp>
        <p:nvSpPr>
          <p:cNvPr id="13" name="Rectangle 12">
            <a:extLst>
              <a:ext uri="{FF2B5EF4-FFF2-40B4-BE49-F238E27FC236}">
                <a16:creationId xmlns:a16="http://schemas.microsoft.com/office/drawing/2014/main" id="{8400D334-D53C-4D33-99FE-106586D7773B}"/>
              </a:ext>
            </a:extLst>
          </p:cNvPr>
          <p:cNvSpPr/>
          <p:nvPr/>
        </p:nvSpPr>
        <p:spPr>
          <a:xfrm>
            <a:off x="2068897" y="2455531"/>
            <a:ext cx="8056180" cy="42343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Banks accept checking account deposits and turn them into long-term loans to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Individual firms sell shares of stock and issue bonds to raise capital.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Firms make and sell an astonishing array of goods and services, but an investor can receive a return on the company's decisions by buying stock in that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Financial investors sell and resell stocks and bonds to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Venture capitalists and angel investors search for promising small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Mutual funds combine the stocks and bonds—and thus, indirectly, the products and investments—of many different companies.</a:t>
            </a:r>
          </a:p>
        </p:txBody>
      </p:sp>
    </p:spTree>
    <p:extLst>
      <p:ext uri="{BB962C8B-B14F-4D97-AF65-F5344CB8AC3E}">
        <p14:creationId xmlns:p14="http://schemas.microsoft.com/office/powerpoint/2010/main" val="281288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343242"/>
            <a:ext cx="8056180" cy="4916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Assume that there are several individuals with different investment strategies: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1. Whitt researches stocks daily and attempts to maintain a portfolio that consistently outperforms the market.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 Wes invests in slowly growing index funds, hoping wealth will accumulate over the course of several decades.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3. Dale chooses not to invest at all, as he assumes it is too risky.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Which investment strategy do you agree with the most? Why?</a:t>
            </a:r>
          </a:p>
        </p:txBody>
      </p:sp>
    </p:spTree>
    <p:extLst>
      <p:ext uri="{BB962C8B-B14F-4D97-AF65-F5344CB8AC3E}">
        <p14:creationId xmlns:p14="http://schemas.microsoft.com/office/powerpoint/2010/main" val="232169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EAA201-B0BE-4974-8590-E3085F34A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9E7E57-77B8-40C9-BB36-DB89D43F159A}">
  <ds:schemaRefs>
    <ds:schemaRef ds:uri="http://schemas.microsoft.com/sharepoint/v3/contenttype/forms"/>
  </ds:schemaRefs>
</ds:datastoreItem>
</file>

<file path=customXml/itemProps3.xml><?xml version="1.0" encoding="utf-8"?>
<ds:datastoreItem xmlns:ds="http://schemas.openxmlformats.org/officeDocument/2006/customXml" ds:itemID="{FCA2E95F-AF90-4FE6-B941-483D20047819}">
  <ds:schemaRefs>
    <ds:schemaRef ds:uri="http://schemas.microsoft.com/office/2006/documentManagement/types"/>
    <ds:schemaRef ds:uri="http://purl.org/dc/terms/"/>
    <ds:schemaRef ds:uri="http://schemas.openxmlformats.org/package/2006/metadata/core-properties"/>
    <ds:schemaRef ds:uri="06d9c582-05c2-476b-83d2-72ab8b1380b2"/>
    <ds:schemaRef ds:uri="http://schemas.microsoft.com/office/2006/metadata/properties"/>
    <ds:schemaRef ds:uri="http://purl.org/dc/elements/1.1/"/>
    <ds:schemaRef ds:uri="http://purl.org/dc/dcmitype/"/>
    <ds:schemaRef ds:uri="http://schemas.microsoft.com/office/infopath/2007/PartnerControls"/>
    <ds:schemaRef ds:uri="fdab59f7-c3a7-48e5-acd8-618ce83477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276</TotalTime>
  <Words>1272</Words>
  <Application>Microsoft Office PowerPoint</Application>
  <PresentationFormat>Widescreen</PresentationFormat>
  <Paragraphs>166</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1_Office Theme</vt:lpstr>
      <vt:lpstr>How to Accumulate Personal Wealth</vt:lpstr>
      <vt:lpstr>Personal Wealth</vt:lpstr>
      <vt:lpstr>Why It Is Hard to Get Rich Quick: The Random Walk Theory</vt:lpstr>
      <vt:lpstr>Getting Rich the Slow, Boring Way</vt:lpstr>
      <vt:lpstr>Education</vt:lpstr>
      <vt:lpstr>Power of Compound Interest</vt:lpstr>
      <vt:lpstr>Interest</vt:lpstr>
      <vt:lpstr>How Capital Markets Transform Financial Flows</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37</cp:revision>
  <dcterms:created xsi:type="dcterms:W3CDTF">2017-06-16T13:06:21Z</dcterms:created>
  <dcterms:modified xsi:type="dcterms:W3CDTF">2026-02-03T16:34:48Z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