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9"/>
  </p:notesMasterIdLst>
  <p:sldIdLst>
    <p:sldId id="371" r:id="rId6"/>
    <p:sldId id="372" r:id="rId7"/>
    <p:sldId id="373" r:id="rId8"/>
    <p:sldId id="374" r:id="rId9"/>
    <p:sldId id="375" r:id="rId10"/>
    <p:sldId id="376" r:id="rId11"/>
    <p:sldId id="377" r:id="rId12"/>
    <p:sldId id="378" r:id="rId13"/>
    <p:sldId id="379" r:id="rId14"/>
    <p:sldId id="380" r:id="rId15"/>
    <p:sldId id="384" r:id="rId16"/>
    <p:sldId id="385" r:id="rId17"/>
    <p:sldId id="386" r:id="rId18"/>
    <p:sldId id="387" r:id="rId19"/>
    <p:sldId id="388" r:id="rId20"/>
    <p:sldId id="389" r:id="rId21"/>
    <p:sldId id="390" r:id="rId22"/>
    <p:sldId id="391" r:id="rId23"/>
    <p:sldId id="392" r:id="rId24"/>
    <p:sldId id="393" r:id="rId25"/>
    <p:sldId id="394" r:id="rId26"/>
    <p:sldId id="395" r:id="rId27"/>
    <p:sldId id="39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824CC0-8B47-4260-AFF1-82BCB009F6B0}" v="3" dt="2026-02-03T16:32:11.3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5T11:55:47.428" v="4" actId="6549"/>
      <pc:docMkLst>
        <pc:docMk/>
      </pc:docMkLst>
      <pc:sldChg chg="add">
        <pc:chgData name="Caitlin Coleman" userId="96f87ca1-0e64-4ae8-8d77-98757b85df0b" providerId="ADAL" clId="{DDA6BCD5-DC0D-434C-93A0-51E2BCD25B34}" dt="2026-01-15T11:54:51.194" v="0"/>
        <pc:sldMkLst>
          <pc:docMk/>
          <pc:sldMk cId="3320324756" sldId="371"/>
        </pc:sldMkLst>
      </pc:sldChg>
      <pc:sldChg chg="add">
        <pc:chgData name="Caitlin Coleman" userId="96f87ca1-0e64-4ae8-8d77-98757b85df0b" providerId="ADAL" clId="{DDA6BCD5-DC0D-434C-93A0-51E2BCD25B34}" dt="2026-01-15T11:54:51.194" v="0"/>
        <pc:sldMkLst>
          <pc:docMk/>
          <pc:sldMk cId="3728533204" sldId="372"/>
        </pc:sldMkLst>
      </pc:sldChg>
      <pc:sldChg chg="add">
        <pc:chgData name="Caitlin Coleman" userId="96f87ca1-0e64-4ae8-8d77-98757b85df0b" providerId="ADAL" clId="{DDA6BCD5-DC0D-434C-93A0-51E2BCD25B34}" dt="2026-01-15T11:54:51.194" v="0"/>
        <pc:sldMkLst>
          <pc:docMk/>
          <pc:sldMk cId="3763898594" sldId="373"/>
        </pc:sldMkLst>
      </pc:sldChg>
      <pc:sldChg chg="add">
        <pc:chgData name="Caitlin Coleman" userId="96f87ca1-0e64-4ae8-8d77-98757b85df0b" providerId="ADAL" clId="{DDA6BCD5-DC0D-434C-93A0-51E2BCD25B34}" dt="2026-01-15T11:54:51.194" v="0"/>
        <pc:sldMkLst>
          <pc:docMk/>
          <pc:sldMk cId="2999194265" sldId="374"/>
        </pc:sldMkLst>
      </pc:sldChg>
      <pc:sldChg chg="add">
        <pc:chgData name="Caitlin Coleman" userId="96f87ca1-0e64-4ae8-8d77-98757b85df0b" providerId="ADAL" clId="{DDA6BCD5-DC0D-434C-93A0-51E2BCD25B34}" dt="2026-01-15T11:54:51.194" v="0"/>
        <pc:sldMkLst>
          <pc:docMk/>
          <pc:sldMk cId="1409311454" sldId="375"/>
        </pc:sldMkLst>
      </pc:sldChg>
      <pc:sldChg chg="add">
        <pc:chgData name="Caitlin Coleman" userId="96f87ca1-0e64-4ae8-8d77-98757b85df0b" providerId="ADAL" clId="{DDA6BCD5-DC0D-434C-93A0-51E2BCD25B34}" dt="2026-01-15T11:54:51.194" v="0"/>
        <pc:sldMkLst>
          <pc:docMk/>
          <pc:sldMk cId="1119871248" sldId="376"/>
        </pc:sldMkLst>
      </pc:sldChg>
      <pc:sldChg chg="add">
        <pc:chgData name="Caitlin Coleman" userId="96f87ca1-0e64-4ae8-8d77-98757b85df0b" providerId="ADAL" clId="{DDA6BCD5-DC0D-434C-93A0-51E2BCD25B34}" dt="2026-01-15T11:54:51.194" v="0"/>
        <pc:sldMkLst>
          <pc:docMk/>
          <pc:sldMk cId="3188902676" sldId="377"/>
        </pc:sldMkLst>
      </pc:sldChg>
      <pc:sldChg chg="add">
        <pc:chgData name="Caitlin Coleman" userId="96f87ca1-0e64-4ae8-8d77-98757b85df0b" providerId="ADAL" clId="{DDA6BCD5-DC0D-434C-93A0-51E2BCD25B34}" dt="2026-01-15T11:54:51.194" v="0"/>
        <pc:sldMkLst>
          <pc:docMk/>
          <pc:sldMk cId="2760188819" sldId="378"/>
        </pc:sldMkLst>
      </pc:sldChg>
      <pc:sldChg chg="add">
        <pc:chgData name="Caitlin Coleman" userId="96f87ca1-0e64-4ae8-8d77-98757b85df0b" providerId="ADAL" clId="{DDA6BCD5-DC0D-434C-93A0-51E2BCD25B34}" dt="2026-01-15T11:54:51.194" v="0"/>
        <pc:sldMkLst>
          <pc:docMk/>
          <pc:sldMk cId="1536781214" sldId="379"/>
        </pc:sldMkLst>
      </pc:sldChg>
      <pc:sldChg chg="add">
        <pc:chgData name="Caitlin Coleman" userId="96f87ca1-0e64-4ae8-8d77-98757b85df0b" providerId="ADAL" clId="{DDA6BCD5-DC0D-434C-93A0-51E2BCD25B34}" dt="2026-01-15T11:54:51.194" v="0"/>
        <pc:sldMkLst>
          <pc:docMk/>
          <pc:sldMk cId="2858073458" sldId="380"/>
        </pc:sldMkLst>
      </pc:sldChg>
      <pc:sldChg chg="modSp add mod">
        <pc:chgData name="Caitlin Coleman" userId="96f87ca1-0e64-4ae8-8d77-98757b85df0b" providerId="ADAL" clId="{DDA6BCD5-DC0D-434C-93A0-51E2BCD25B34}" dt="2026-01-15T11:55:34.828" v="3" actId="6549"/>
        <pc:sldMkLst>
          <pc:docMk/>
          <pc:sldMk cId="2090882230" sldId="384"/>
        </pc:sldMkLst>
        <pc:spChg chg="mod">
          <ac:chgData name="Caitlin Coleman" userId="96f87ca1-0e64-4ae8-8d77-98757b85df0b" providerId="ADAL" clId="{DDA6BCD5-DC0D-434C-93A0-51E2BCD25B34}" dt="2026-01-15T11:55:34.828" v="3" actId="6549"/>
          <ac:spMkLst>
            <pc:docMk/>
            <pc:sldMk cId="2090882230" sldId="384"/>
            <ac:spMk id="26" creationId="{00000000-0000-0000-0000-000000000000}"/>
          </ac:spMkLst>
        </pc:spChg>
      </pc:sldChg>
      <pc:sldChg chg="add">
        <pc:chgData name="Caitlin Coleman" userId="96f87ca1-0e64-4ae8-8d77-98757b85df0b" providerId="ADAL" clId="{DDA6BCD5-DC0D-434C-93A0-51E2BCD25B34}" dt="2026-01-15T11:54:51.194" v="0"/>
        <pc:sldMkLst>
          <pc:docMk/>
          <pc:sldMk cId="1859134563" sldId="385"/>
        </pc:sldMkLst>
      </pc:sldChg>
      <pc:sldChg chg="add">
        <pc:chgData name="Caitlin Coleman" userId="96f87ca1-0e64-4ae8-8d77-98757b85df0b" providerId="ADAL" clId="{DDA6BCD5-DC0D-434C-93A0-51E2BCD25B34}" dt="2026-01-15T11:54:51.194" v="0"/>
        <pc:sldMkLst>
          <pc:docMk/>
          <pc:sldMk cId="1149752356" sldId="386"/>
        </pc:sldMkLst>
      </pc:sldChg>
      <pc:sldChg chg="add">
        <pc:chgData name="Caitlin Coleman" userId="96f87ca1-0e64-4ae8-8d77-98757b85df0b" providerId="ADAL" clId="{DDA6BCD5-DC0D-434C-93A0-51E2BCD25B34}" dt="2026-01-15T11:54:51.194" v="0"/>
        <pc:sldMkLst>
          <pc:docMk/>
          <pc:sldMk cId="961522618" sldId="387"/>
        </pc:sldMkLst>
      </pc:sldChg>
      <pc:sldChg chg="add">
        <pc:chgData name="Caitlin Coleman" userId="96f87ca1-0e64-4ae8-8d77-98757b85df0b" providerId="ADAL" clId="{DDA6BCD5-DC0D-434C-93A0-51E2BCD25B34}" dt="2026-01-15T11:54:51.194" v="0"/>
        <pc:sldMkLst>
          <pc:docMk/>
          <pc:sldMk cId="2786116183" sldId="388"/>
        </pc:sldMkLst>
      </pc:sldChg>
      <pc:sldChg chg="add">
        <pc:chgData name="Caitlin Coleman" userId="96f87ca1-0e64-4ae8-8d77-98757b85df0b" providerId="ADAL" clId="{DDA6BCD5-DC0D-434C-93A0-51E2BCD25B34}" dt="2026-01-15T11:54:51.194" v="0"/>
        <pc:sldMkLst>
          <pc:docMk/>
          <pc:sldMk cId="153124853" sldId="389"/>
        </pc:sldMkLst>
      </pc:sldChg>
      <pc:sldChg chg="add">
        <pc:chgData name="Caitlin Coleman" userId="96f87ca1-0e64-4ae8-8d77-98757b85df0b" providerId="ADAL" clId="{DDA6BCD5-DC0D-434C-93A0-51E2BCD25B34}" dt="2026-01-15T11:54:51.194" v="0"/>
        <pc:sldMkLst>
          <pc:docMk/>
          <pc:sldMk cId="2003540480" sldId="390"/>
        </pc:sldMkLst>
      </pc:sldChg>
      <pc:sldChg chg="add">
        <pc:chgData name="Caitlin Coleman" userId="96f87ca1-0e64-4ae8-8d77-98757b85df0b" providerId="ADAL" clId="{DDA6BCD5-DC0D-434C-93A0-51E2BCD25B34}" dt="2026-01-15T11:54:51.194" v="0"/>
        <pc:sldMkLst>
          <pc:docMk/>
          <pc:sldMk cId="70804907" sldId="391"/>
        </pc:sldMkLst>
      </pc:sldChg>
      <pc:sldChg chg="add">
        <pc:chgData name="Caitlin Coleman" userId="96f87ca1-0e64-4ae8-8d77-98757b85df0b" providerId="ADAL" clId="{DDA6BCD5-DC0D-434C-93A0-51E2BCD25B34}" dt="2026-01-15T11:54:51.194" v="0"/>
        <pc:sldMkLst>
          <pc:docMk/>
          <pc:sldMk cId="3380056234" sldId="392"/>
        </pc:sldMkLst>
      </pc:sldChg>
      <pc:sldChg chg="add">
        <pc:chgData name="Caitlin Coleman" userId="96f87ca1-0e64-4ae8-8d77-98757b85df0b" providerId="ADAL" clId="{DDA6BCD5-DC0D-434C-93A0-51E2BCD25B34}" dt="2026-01-15T11:54:51.194" v="0"/>
        <pc:sldMkLst>
          <pc:docMk/>
          <pc:sldMk cId="2825964078" sldId="393"/>
        </pc:sldMkLst>
      </pc:sldChg>
      <pc:sldChg chg="add">
        <pc:chgData name="Caitlin Coleman" userId="96f87ca1-0e64-4ae8-8d77-98757b85df0b" providerId="ADAL" clId="{DDA6BCD5-DC0D-434C-93A0-51E2BCD25B34}" dt="2026-01-15T11:54:51.194" v="0"/>
        <pc:sldMkLst>
          <pc:docMk/>
          <pc:sldMk cId="3227329074" sldId="394"/>
        </pc:sldMkLst>
      </pc:sldChg>
      <pc:sldChg chg="modSp add mod">
        <pc:chgData name="Caitlin Coleman" userId="96f87ca1-0e64-4ae8-8d77-98757b85df0b" providerId="ADAL" clId="{DDA6BCD5-DC0D-434C-93A0-51E2BCD25B34}" dt="2026-01-15T11:55:47.428" v="4" actId="6549"/>
        <pc:sldMkLst>
          <pc:docMk/>
          <pc:sldMk cId="396504483" sldId="395"/>
        </pc:sldMkLst>
        <pc:spChg chg="mod">
          <ac:chgData name="Caitlin Coleman" userId="96f87ca1-0e64-4ae8-8d77-98757b85df0b" providerId="ADAL" clId="{DDA6BCD5-DC0D-434C-93A0-51E2BCD25B34}" dt="2026-01-15T11:55:47.428" v="4" actId="6549"/>
          <ac:spMkLst>
            <pc:docMk/>
            <pc:sldMk cId="396504483" sldId="395"/>
            <ac:spMk id="26" creationId="{00000000-0000-0000-0000-000000000000}"/>
          </ac:spMkLst>
        </pc:spChg>
      </pc:sldChg>
      <pc:sldChg chg="add">
        <pc:chgData name="Caitlin Coleman" userId="96f87ca1-0e64-4ae8-8d77-98757b85df0b" providerId="ADAL" clId="{DDA6BCD5-DC0D-434C-93A0-51E2BCD25B34}" dt="2026-01-15T11:55:11.622" v="1"/>
        <pc:sldMkLst>
          <pc:docMk/>
          <pc:sldMk cId="205358144" sldId="3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businesses raise financial capital. By the end of this lesson, you will be able to describe financial capital and how it relates to profits; discuss the purpose and process of borrowing, bonds, and corporate stock; and explain how firms choose between sources of financial capital.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90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firms are earning profits, they can choose to reinvest some of these profits in equipment, structures, and research and development. For many established companies, reinvesting their own profits is one primary source of financial capital. Companies and firms just getting started may have numerous attractive investment opportunities but not enough profits to invest. Firms often need to find financial capital sources other than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5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and your roommate have plans to open a startup business that delivers groceries to college students. What source of financial capital would you likely use? Explain why you would choose this source.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4259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has a record of earning profits, the firm can make a credible promise to pay interest, so the firm can borrow money. Firms have two main borrowing methods: banks and bonds. A bank loan for a firm works in much the same way as a loan for an individual who is buying a car or a house. A bond is a financial contract: a borrower agrees to repay the amount that it borrowed and also an interest rate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5743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Different types of bonds come from different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2264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a:t>
            </a:r>
            <a:r>
              <a:rPr lang="en-US" sz="1200" b="1" dirty="0">
                <a:solidFill>
                  <a:schemeClr val="bg1"/>
                </a:solidFill>
              </a:rPr>
              <a:t>corporation</a:t>
            </a:r>
            <a:r>
              <a:rPr lang="en-US" sz="1200" dirty="0">
                <a:solidFill>
                  <a:schemeClr val="bg1"/>
                </a:solidFill>
              </a:rPr>
              <a:t> is a business owned by shareholders that have limited liability for the company's debt but share in its profits (and losses). Those who buy the stock become the firm's owners, or </a:t>
            </a:r>
            <a:r>
              <a:rPr lang="en-US" sz="1200" b="1" dirty="0">
                <a:solidFill>
                  <a:schemeClr val="bg1"/>
                </a:solidFill>
              </a:rPr>
              <a:t>shareholders</a:t>
            </a:r>
            <a:r>
              <a:rPr lang="en-US" sz="1200" dirty="0">
                <a:solidFill>
                  <a:schemeClr val="bg1"/>
                </a:solidFill>
              </a:rPr>
              <a:t>. </a:t>
            </a:r>
            <a:r>
              <a:rPr lang="en-US" sz="1200" b="1" dirty="0">
                <a:solidFill>
                  <a:schemeClr val="bg1"/>
                </a:solidFill>
              </a:rPr>
              <a:t>Stock</a:t>
            </a:r>
            <a:r>
              <a:rPr lang="en-US" sz="1200" dirty="0">
                <a:solidFill>
                  <a:schemeClr val="bg1"/>
                </a:solidFill>
              </a:rPr>
              <a:t> represents firm ownership; that is, a person who owns 100% of a company's stock, by definition, owns the entire company. The company's stock is divided into </a:t>
            </a:r>
            <a:r>
              <a:rPr lang="en-US" sz="1200" b="1" dirty="0">
                <a:solidFill>
                  <a:schemeClr val="bg1"/>
                </a:solidFill>
              </a:rPr>
              <a:t>shares</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3233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shareholders have diverse interests, they vote for a board of directors that will ensure the company acts in their best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59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We call a firm's first stock sale to the public an initial public offering (IPO). A firm can make a direct payment to its shareholders, called a dividend. The increase in the stock value (or of any asset) between when it is bought and sold is called a </a:t>
            </a:r>
            <a:r>
              <a:rPr lang="en-US" sz="1200" b="0" dirty="0">
                <a:solidFill>
                  <a:schemeClr val="bg1"/>
                </a:solidFill>
              </a:rPr>
              <a:t>capital gain</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2973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private company is owned by the people who run it on a day-to-day basis. We call it a </a:t>
            </a:r>
            <a:r>
              <a:rPr lang="en-US" sz="1200" b="1" dirty="0">
                <a:solidFill>
                  <a:schemeClr val="bg1"/>
                </a:solidFill>
              </a:rPr>
              <a:t>sole proprietorship </a:t>
            </a:r>
            <a:r>
              <a:rPr lang="en-US" sz="1200" dirty="0">
                <a:solidFill>
                  <a:schemeClr val="bg1"/>
                </a:solidFill>
              </a:rPr>
              <a:t>if the business is unincorporated and only one owner is legally liable for anything done by the business. We call it a partnership if it is unincorporated and owned by two or more people who are jointly liable for anything done by the business. A private company can also be a corporation, but with no publicly issued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483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decides to sell stock, which financial investors can buy and sell, we call it a public company. Shareholders own a public company. The shareholders vote for a board of directors, who in turn hire top executives to run the firm on a day-to-day basis. The more stock a shareholder owns, the more votes that shareholder is entitled to cast for the company's board of directors.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016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Corporate governance is the name economists give to the institutions that are supposed to watch over top executives. Accurate information is sometimes not available because corporate governance fails. For example, in the case of Lehman Brothers, corporate governance failed to provide investors with accurate financial information about the firm’s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260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choose to purchase their homes rather than rent. This chapter explores how the global financial crisis has influenced home ownership.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7981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0780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504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486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needs to buy new equipment or build a new facility, it often must go to the financial market to raise funds. Usually, firms will add capacity during an economic expansion when profits are on the rise and consumer demand is high. Business investment is one of the critical ingredients needed to sustain economic growth.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Many firms, from huge companies to startup firms, do not have the financial resources to make all the desired investments. Firms may need financial capital from outside investors, and they are willing to pay interest. Financial capital suppliers, like households, wish to use their savings in a way that will provide a return. Financial capital markets take the inflow of funds from financial capital suppliers and transform it into the funds that demanders desire.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236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These financial markets include the following: stocks, bonds, bank loans, and other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567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often make decisions that involve spending money in the present and expecting to earn profits in the future. Firms can raise the financial capital they need to pay for such projects in four main ways: from early-stage investors, by borrowing through banks or bonds, by reinvesting profits, and by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5639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that are just beginning often have an idea or prototype for a product or service to sell but have few or no customers, and thus are not earning profits. Such firms face a difficult problem when it comes to raising financial capital: how can a firm that has not yet demonstrated any ability to earn profits pay a rate of return to financial investors? For many small businesses, the original source of money is the business owner. Alternatively, many cities have a network of well-to-do individuals, known as "angel investors," who will put their own money into small new companies at an early development stage in exchange for owning some portion of the firm. Angel investors end up owning a small portion of the firm for their investment.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9324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Venture capital firms make financial investments in new companies that are still relatively small in size but have potential to grow substantially. These firms gather money from a variety of individual or institutional investors. These investors come from a number of places: banks, insurance companies that hold financial reserves, institutions like college endowments, and corporate pension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0178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Venture capital firms invest in young, emerging firms that have promising growth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88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604823"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Businesses Raise Financial Capital</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320324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Profits as a Source of Financial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f firms are earning profits, they can choose to reinvest some of these profits in equipment, structures, and research and development.">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firms are earning profits, they can choose to reinvest some of these profits in equipment, structures, and research and development.</a:t>
              </a:r>
            </a:p>
          </p:txBody>
        </p:sp>
      </p:grpSp>
      <p:grpSp>
        <p:nvGrpSpPr>
          <p:cNvPr id="17" name="Group 16" descr="For many established companies, reinvesting their own profits is one primary source of financial capital.">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many established companies, reinvesting their own profits is one primary source of financial capital.</a:t>
              </a:r>
            </a:p>
          </p:txBody>
        </p:sp>
      </p:grpSp>
      <p:grpSp>
        <p:nvGrpSpPr>
          <p:cNvPr id="20" name="Group 19" descr="Companies and firms just getting started may have numerous attractive investment opportunities but not enough profits to invest.">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Companies and firms just getting started may have numerous attractive investment opportunities but not enough profits to invest.</a:t>
              </a:r>
            </a:p>
          </p:txBody>
        </p:sp>
      </p:grpSp>
      <p:grpSp>
        <p:nvGrpSpPr>
          <p:cNvPr id="25" name="Group 24" descr="Firms often need to find financial capital sources other than profits.">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often need to find financial capital sources other than profits.</a:t>
              </a:r>
            </a:p>
          </p:txBody>
        </p:sp>
      </p:grpSp>
    </p:spTree>
    <p:extLst>
      <p:ext uri="{BB962C8B-B14F-4D97-AF65-F5344CB8AC3E}">
        <p14:creationId xmlns:p14="http://schemas.microsoft.com/office/powerpoint/2010/main" val="2858073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6" y="1433251"/>
            <a:ext cx="9273061" cy="155448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and your roommate have plans to open a startup business that delivers groceries to college students. What source of financial capital would you likely use? Explain why you would choose this source.</a:t>
            </a:r>
          </a:p>
        </p:txBody>
      </p:sp>
      <p:pic>
        <p:nvPicPr>
          <p:cNvPr id="1026" name="Picture 2" descr="A person in a grocery store selecting vegetables to purchase">
            <a:extLst>
              <a:ext uri="{FF2B5EF4-FFF2-40B4-BE49-F238E27FC236}">
                <a16:creationId xmlns:a16="http://schemas.microsoft.com/office/drawing/2014/main" id="{E1F02C1A-BDC5-30AE-F6EE-357B9888E2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496" y="3140432"/>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0882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Borrowing: Banks and Bonds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has a record of earning profits, the firm can make a credible promise to pay interest, so the firm can borrow money.">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has a record of earning profits, the firm can make a credible promise to pay interest, so the firm can borrow money.</a:t>
              </a:r>
            </a:p>
          </p:txBody>
        </p:sp>
      </p:grpSp>
      <p:grpSp>
        <p:nvGrpSpPr>
          <p:cNvPr id="17" name="Group 16" descr="Firms have two main borrowing methods: banks and bond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have two main borrowing methods: banks and bonds.</a:t>
              </a:r>
            </a:p>
          </p:txBody>
        </p:sp>
      </p:grpSp>
      <p:grpSp>
        <p:nvGrpSpPr>
          <p:cNvPr id="20" name="Group 19" descr="A bank loan for a firm works in much the same way as a loan for an individual who is buying a car or a house.">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bank loan for a firm works in much the same way as a loan for an individual who is buying a car or a house.</a:t>
              </a:r>
            </a:p>
          </p:txBody>
        </p:sp>
      </p:grpSp>
      <p:grpSp>
        <p:nvGrpSpPr>
          <p:cNvPr id="25" name="Group 24" descr="A bond is a financial contract: a borrower agrees to repay the amount that it borrowed and also an interest rate in the future.">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bond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financial contract: a borrower agrees to repay the amount that it borrowed and also an interest rate in the future.</a:t>
              </a:r>
            </a:p>
          </p:txBody>
        </p:sp>
      </p:grpSp>
    </p:spTree>
    <p:extLst>
      <p:ext uri="{BB962C8B-B14F-4D97-AF65-F5344CB8AC3E}">
        <p14:creationId xmlns:p14="http://schemas.microsoft.com/office/powerpoint/2010/main" val="1859134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Bonds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hat has four rows describing bond types and their sources: Corporate bonds come from firms. Municipal bonds come from cities. State bonds come from American states. Treasury bonds come from the federal government.">
            <a:extLst>
              <a:ext uri="{FF2B5EF4-FFF2-40B4-BE49-F238E27FC236}">
                <a16:creationId xmlns:a16="http://schemas.microsoft.com/office/drawing/2014/main" id="{C1B5F500-BB50-D53F-EDD8-A998F01191B4}"/>
              </a:ext>
            </a:extLst>
          </p:cNvPr>
          <p:cNvPicPr>
            <a:picLocks noChangeAspect="1"/>
          </p:cNvPicPr>
          <p:nvPr/>
        </p:nvPicPr>
        <p:blipFill>
          <a:blip r:embed="rId3"/>
          <a:stretch>
            <a:fillRect/>
          </a:stretch>
        </p:blipFill>
        <p:spPr>
          <a:xfrm>
            <a:off x="1881187" y="2618858"/>
            <a:ext cx="8429625" cy="1968726"/>
          </a:xfrm>
          <a:prstGeom prst="rect">
            <a:avLst/>
          </a:prstGeom>
        </p:spPr>
      </p:pic>
    </p:spTree>
    <p:extLst>
      <p:ext uri="{BB962C8B-B14F-4D97-AF65-F5344CB8AC3E}">
        <p14:creationId xmlns:p14="http://schemas.microsoft.com/office/powerpoint/2010/main" val="1149752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rporation is a business owned by shareholders that have limited liability for the company's debt but share in its profits (and loss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corporation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business owned by shareholders that have limited liability for the company's debt but share in its profits (and losses).</a:t>
              </a:r>
            </a:p>
          </p:txBody>
        </p:sp>
      </p:grpSp>
      <p:grpSp>
        <p:nvGrpSpPr>
          <p:cNvPr id="17" name="Group 16" descr="Those who buy the stock become the firm's owners, or shareholder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buy the stock become the firm's owners,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shareholders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0" name="Group 19" descr="Stock represents firm ownership; that is, a person who owns 100% of a company's stock, by definition, owns the entire company.">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Stock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firm ownership; that is, a person who owns 100% of a company's stock, by definition, owns the entire company.</a:t>
              </a:r>
            </a:p>
          </p:txBody>
        </p:sp>
      </p:grpSp>
      <p:grpSp>
        <p:nvGrpSpPr>
          <p:cNvPr id="25" name="Group 24" descr="The company's stock is divided into shares.">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7"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company's stock is divided into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shares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961522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photograph of several people sitting in a meeting">
            <a:extLst>
              <a:ext uri="{FF2B5EF4-FFF2-40B4-BE49-F238E27FC236}">
                <a16:creationId xmlns:a16="http://schemas.microsoft.com/office/drawing/2014/main" id="{2CF3956F-4389-4CC6-98F6-430D4F8D22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951" y="1687411"/>
            <a:ext cx="3400097" cy="3400097"/>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Since shareholders have diverse interests, they vote for a board of directors that will ensure the company acts in their best interests.">
            <a:extLst>
              <a:ext uri="{FF2B5EF4-FFF2-40B4-BE49-F238E27FC236}">
                <a16:creationId xmlns:a16="http://schemas.microsoft.com/office/drawing/2014/main" id="{F3A2BD79-A975-4431-9CD0-8EBE2238BEB0}"/>
              </a:ext>
            </a:extLst>
          </p:cNvPr>
          <p:cNvGrpSpPr/>
          <p:nvPr/>
        </p:nvGrpSpPr>
        <p:grpSpPr>
          <a:xfrm>
            <a:off x="2066923" y="5432058"/>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98988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shareholders have diverse interests, they vote for a board of directors that will ensure the company acts in their best interests.</a:t>
              </a:r>
            </a:p>
          </p:txBody>
        </p:sp>
      </p:grpSp>
    </p:spTree>
    <p:extLst>
      <p:ext uri="{BB962C8B-B14F-4D97-AF65-F5344CB8AC3E}">
        <p14:creationId xmlns:p14="http://schemas.microsoft.com/office/powerpoint/2010/main" val="2786116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Stock and Public Firms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e call a firm's first stock sale to the public an initial public offering (IPO).">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a firm's first stock sale to the public 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initial public offering (IPO).</a:t>
              </a:r>
            </a:p>
          </p:txBody>
        </p:sp>
      </p:grpSp>
      <p:grpSp>
        <p:nvGrpSpPr>
          <p:cNvPr id="17" name="Group 16" descr="A firm can make a direct payment to its shareholders, called a dividend.">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can make a direct payment to its shareholders,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dividend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0" name="Group 19" descr="The increase in the stock value (or of any asset) between when it is bought and sold is called a capital gain.">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stock value (or of any asset) between when it is bought and sold is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capital gain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53124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Private Company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private company is owned by the people who run it on a day-to-day basi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private company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owned by the people who run it on a day-to-day basis.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We call it a sole proprietorship if the business is unincorporated and there is one owner who is legally liable for anything done by the business.">
            <a:extLst>
              <a:ext uri="{FF2B5EF4-FFF2-40B4-BE49-F238E27FC236}">
                <a16:creationId xmlns:a16="http://schemas.microsoft.com/office/drawing/2014/main" id="{814C246D-55AE-40B3-8B12-FA1A95C318E6}"/>
              </a:ext>
            </a:extLst>
          </p:cNvPr>
          <p:cNvGrpSpPr/>
          <p:nvPr/>
        </p:nvGrpSpPr>
        <p:grpSpPr>
          <a:xfrm>
            <a:off x="2135749" y="2523086"/>
            <a:ext cx="8058154" cy="1065187"/>
            <a:chOff x="542923" y="1736761"/>
            <a:chExt cx="8058154" cy="1065187"/>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sole proprietorship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business is unincorporated and there is one owner who is legally liable for anything done by the business. </a:t>
              </a:r>
            </a:p>
          </p:txBody>
        </p:sp>
      </p:grpSp>
      <p:grpSp>
        <p:nvGrpSpPr>
          <p:cNvPr id="20" name="Group 19" descr="We call it a partnership if it is unincorporated and owned by two or more people who are jointly liable for anything done by the business.">
            <a:extLst>
              <a:ext uri="{FF2B5EF4-FFF2-40B4-BE49-F238E27FC236}">
                <a16:creationId xmlns:a16="http://schemas.microsoft.com/office/drawing/2014/main" id="{4A0713FB-980E-497E-A670-6EADB7900DE0}"/>
              </a:ext>
            </a:extLst>
          </p:cNvPr>
          <p:cNvGrpSpPr/>
          <p:nvPr/>
        </p:nvGrpSpPr>
        <p:grpSpPr>
          <a:xfrm>
            <a:off x="2135749" y="3684183"/>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partnership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if it is unincorporated and owned by two or more people who are jointly liable for anything done by the business.</a:t>
              </a:r>
            </a:p>
          </p:txBody>
        </p:sp>
      </p:grpSp>
      <p:grpSp>
        <p:nvGrpSpPr>
          <p:cNvPr id="13" name="Group 12" descr="A private company can also be a corporation, but with no publicly issued stock.">
            <a:extLst>
              <a:ext uri="{FF2B5EF4-FFF2-40B4-BE49-F238E27FC236}">
                <a16:creationId xmlns:a16="http://schemas.microsoft.com/office/drawing/2014/main" id="{63020D6A-6300-4A7F-BFE6-10F8C6F34241}"/>
              </a:ext>
            </a:extLst>
          </p:cNvPr>
          <p:cNvGrpSpPr/>
          <p:nvPr/>
        </p:nvGrpSpPr>
        <p:grpSpPr>
          <a:xfrm>
            <a:off x="2135749" y="457126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private company can also be a corporation, but with no publicly issued stock.</a:t>
              </a:r>
            </a:p>
          </p:txBody>
        </p:sp>
      </p:grpSp>
    </p:spTree>
    <p:extLst>
      <p:ext uri="{BB962C8B-B14F-4D97-AF65-F5344CB8AC3E}">
        <p14:creationId xmlns:p14="http://schemas.microsoft.com/office/powerpoint/2010/main" val="2003540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Public Company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decides to sell stock, which financial investors can buy and sell, we call it a public company.">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decides to sell stock, which financial investors can buy and sell, we call it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public company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Shareholders own a public company.">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92312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Shareholders own a public company.</a:t>
              </a:r>
            </a:p>
          </p:txBody>
        </p:sp>
      </p:grpSp>
      <p:grpSp>
        <p:nvGrpSpPr>
          <p:cNvPr id="20" name="Group 19" descr="The shareholders vote for a board of directors, who in turn hire top executives to run the firm on a day-to-day basis.">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shareholders vote for a board of directors, who in turn hire top executives to run the firm on a day-to-day basis.</a:t>
              </a:r>
            </a:p>
          </p:txBody>
        </p:sp>
      </p:grpSp>
      <p:grpSp>
        <p:nvGrpSpPr>
          <p:cNvPr id="13" name="Group 12" descr="The more stock a shareholder owns, the more votes that shareholder is entitled to cast for the company's board of directors.">
            <a:extLst>
              <a:ext uri="{FF2B5EF4-FFF2-40B4-BE49-F238E27FC236}">
                <a16:creationId xmlns:a16="http://schemas.microsoft.com/office/drawing/2014/main" id="{63020D6A-6300-4A7F-BFE6-10F8C6F34241}"/>
              </a:ext>
            </a:extLst>
          </p:cNvPr>
          <p:cNvGrpSpPr/>
          <p:nvPr/>
        </p:nvGrpSpPr>
        <p:grpSpPr>
          <a:xfrm>
            <a:off x="2135749" y="431301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more stock a shareholder owns, the more votes that shareholder is entitled to cast for the company's board of directors.</a:t>
              </a:r>
            </a:p>
          </p:txBody>
        </p:sp>
      </p:grpSp>
    </p:spTree>
    <p:extLst>
      <p:ext uri="{BB962C8B-B14F-4D97-AF65-F5344CB8AC3E}">
        <p14:creationId xmlns:p14="http://schemas.microsoft.com/office/powerpoint/2010/main" val="70804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Corporate Governance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Corporate governance is the name economists give to the institutions that are supposed to watch over top executiv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Corporate governance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name economists give to the institutions that are supposed to watch over top executives.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 name="Group 16" descr="Accurate information is sometimes not available because corporate governance fails.">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Accurate information is sometimes not available because corporate governance fails.</a:t>
              </a:r>
            </a:p>
          </p:txBody>
        </p:sp>
      </p:grpSp>
      <p:grpSp>
        <p:nvGrpSpPr>
          <p:cNvPr id="20" name="Group 19" descr="For example, in the case of Lehman Brothers, corporate governance failed to provide investors with accurate financial information about the firm’s operations.">
            <a:extLst>
              <a:ext uri="{FF2B5EF4-FFF2-40B4-BE49-F238E27FC236}">
                <a16:creationId xmlns:a16="http://schemas.microsoft.com/office/drawing/2014/main" id="{4A0713FB-980E-497E-A670-6EADB7900DE0}"/>
              </a:ext>
            </a:extLst>
          </p:cNvPr>
          <p:cNvGrpSpPr/>
          <p:nvPr/>
        </p:nvGrpSpPr>
        <p:grpSpPr>
          <a:xfrm>
            <a:off x="2135749" y="3425931"/>
            <a:ext cx="8058154" cy="1047195"/>
            <a:chOff x="542923" y="1736761"/>
            <a:chExt cx="8058154" cy="104719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in the case of Lehman Brothers, corporate governance failed to provide investors with accurate financial information about the firm’s operations.</a:t>
              </a:r>
            </a:p>
          </p:txBody>
        </p:sp>
      </p:grpSp>
    </p:spTree>
    <p:extLst>
      <p:ext uri="{BB962C8B-B14F-4D97-AF65-F5344CB8AC3E}">
        <p14:creationId xmlns:p14="http://schemas.microsoft.com/office/powerpoint/2010/main" val="338005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Businesses Raise Financial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n image of a sold sign in front of a house.">
            <a:extLst>
              <a:ext uri="{FF2B5EF4-FFF2-40B4-BE49-F238E27FC236}">
                <a16:creationId xmlns:a16="http://schemas.microsoft.com/office/drawing/2014/main" id="{78F3FC41-81EC-46EF-8BD1-D6FF81099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726209"/>
            <a:ext cx="5715000" cy="291465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Many people choose to purchase their homes rather than rent. This chapter explores how the global financial crisis has influenced home ownership.">
            <a:extLst>
              <a:ext uri="{FF2B5EF4-FFF2-40B4-BE49-F238E27FC236}">
                <a16:creationId xmlns:a16="http://schemas.microsoft.com/office/drawing/2014/main" id="{F3A2BD79-A975-4431-9CD0-8EBE2238BEB0}"/>
              </a:ext>
            </a:extLst>
          </p:cNvPr>
          <p:cNvGrpSpPr/>
          <p:nvPr/>
        </p:nvGrpSpPr>
        <p:grpSpPr>
          <a:xfrm>
            <a:off x="2066923" y="5071504"/>
            <a:ext cx="8058154" cy="1065187"/>
            <a:chOff x="542923" y="1736761"/>
            <a:chExt cx="8058154" cy="1065187"/>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people choose to purchase their homes rather than rent. This chapter explores how the global financial crisis has influenced home ownership.</a:t>
              </a:r>
            </a:p>
          </p:txBody>
        </p:sp>
      </p:grpSp>
    </p:spTree>
    <p:extLst>
      <p:ext uri="{BB962C8B-B14F-4D97-AF65-F5344CB8AC3E}">
        <p14:creationId xmlns:p14="http://schemas.microsoft.com/office/powerpoint/2010/main" val="3728533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1. New startup firms usually raise financial capital by: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Using the owner’s savings or investment from an angel investor or venture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capital firm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Issuing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Getting a bank loan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2. The two forms of borrowing that firms can use to obtain financial capital 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Stocks and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Venture capital and angel investment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Bank loans and bonds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Selling stock and bank loans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3. The two forms of income from stock 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 Interest and dividends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 Dividends and capital gains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C. Interest and capital gains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 Profits and interest</a:t>
            </a:r>
          </a:p>
        </p:txBody>
      </p:sp>
    </p:spTree>
    <p:extLst>
      <p:ext uri="{BB962C8B-B14F-4D97-AF65-F5344CB8AC3E}">
        <p14:creationId xmlns:p14="http://schemas.microsoft.com/office/powerpoint/2010/main" val="2825964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1. New startup firms usually raise financial capital by: The correct answer is A. Using the owner’s savings or investment from an angel investor or venture capital firm&#10;2. The two forms of borrowing that firms can use to obtain financial capital are: The correct answer is C. Bank loans and bonds&#10;3. The two forms of income from stock are: The correct answer is B. Dividends and capital gains">
            <a:extLst>
              <a:ext uri="{FF2B5EF4-FFF2-40B4-BE49-F238E27FC236}">
                <a16:creationId xmlns:a16="http://schemas.microsoft.com/office/drawing/2014/main" id="{8A5D854A-1D02-FC90-4AC7-4E69F09C87D3}"/>
              </a:ext>
            </a:extLst>
          </p:cNvPr>
          <p:cNvPicPr>
            <a:picLocks noChangeAspect="1"/>
          </p:cNvPicPr>
          <p:nvPr/>
        </p:nvPicPr>
        <p:blipFill>
          <a:blip r:embed="rId3"/>
          <a:stretch>
            <a:fillRect/>
          </a:stretch>
        </p:blipFill>
        <p:spPr>
          <a:xfrm>
            <a:off x="1459468" y="1267391"/>
            <a:ext cx="9273061" cy="5441739"/>
          </a:xfrm>
          <a:prstGeom prst="rect">
            <a:avLst/>
          </a:prstGeom>
        </p:spPr>
      </p:pic>
    </p:spTree>
    <p:extLst>
      <p:ext uri="{BB962C8B-B14F-4D97-AF65-F5344CB8AC3E}">
        <p14:creationId xmlns:p14="http://schemas.microsoft.com/office/powerpoint/2010/main" val="3227329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Companies can raise early-stage financial capital in several ways: from their owners' or managers' personal savings and credit cards or from private investors, like angel investors and venture capital firms.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bond is a financial contract through which a borrower agrees to repay the amount that it borrowed.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Stock represents firm ownership and a company's stock is divided into shares.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private company is usually owned by the people who run it on a day-to-day basis, although hired managers can run 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decides to sell stock that financial investors can buy and sell, the firm is owned by its shareholders, who in turn elect a board of directors to hire top day-to-day management. We call this a public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504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535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a firm needs to buy new equipment or build a new facility, it often must go to the financial market to raise fund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needs to buy new equipment or build a new facility, it often must go to the financial market to raise funds.</a:t>
              </a:r>
            </a:p>
          </p:txBody>
        </p:sp>
      </p:grpSp>
      <p:grpSp>
        <p:nvGrpSpPr>
          <p:cNvPr id="17" name="Group 16" descr="Usually, firms will add capacity during an economic expansion when profits are on the rise and consumer demand is high.">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Usually, firms will add capacity during an economic expansion when profits are on the rise and consumer demand is high.</a:t>
              </a:r>
            </a:p>
          </p:txBody>
        </p:sp>
      </p:grpSp>
      <p:grpSp>
        <p:nvGrpSpPr>
          <p:cNvPr id="20" name="Group 19" descr="Business investment is one of the critical ingredients needed to sustain economic growth.">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 investment is one of the critical ingredients needed to sustain economic growth.</a:t>
              </a:r>
            </a:p>
          </p:txBody>
        </p:sp>
      </p:grpSp>
    </p:spTree>
    <p:extLst>
      <p:ext uri="{BB962C8B-B14F-4D97-AF65-F5344CB8AC3E}">
        <p14:creationId xmlns:p14="http://schemas.microsoft.com/office/powerpoint/2010/main" val="3763898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Capital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Many firms, from huge companies to startup firms, do not have the financial resources to make all the desired investment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firms, from huge companies to startup firms, do not have the financial resources to make all the desired investments.</a:t>
              </a:r>
            </a:p>
          </p:txBody>
        </p:sp>
      </p:grpSp>
      <p:grpSp>
        <p:nvGrpSpPr>
          <p:cNvPr id="17" name="Group 16" descr="Firms may need financial capital from outside investors, and they are willing to pay interest for the opportunity to obtain a rate of return on the investment for financial capital.">
            <a:extLst>
              <a:ext uri="{FF2B5EF4-FFF2-40B4-BE49-F238E27FC236}">
                <a16:creationId xmlns:a16="http://schemas.microsoft.com/office/drawing/2014/main" id="{814C246D-55AE-40B3-8B12-FA1A95C318E6}"/>
              </a:ext>
            </a:extLst>
          </p:cNvPr>
          <p:cNvGrpSpPr/>
          <p:nvPr/>
        </p:nvGrpSpPr>
        <p:grpSpPr>
          <a:xfrm>
            <a:off x="2135749" y="2523086"/>
            <a:ext cx="8058154" cy="1047195"/>
            <a:chOff x="542923" y="1736761"/>
            <a:chExt cx="8058154" cy="104719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may need financial capital from outside investors, and they are willing to pay interest for the opportunity to obtain a rate of return on the investment for financial capital.</a:t>
              </a:r>
            </a:p>
          </p:txBody>
        </p:sp>
      </p:grpSp>
      <p:grpSp>
        <p:nvGrpSpPr>
          <p:cNvPr id="20" name="Group 19" descr="Financial capital suppliers, like households, wish to use their savings in a way that will provide a return.">
            <a:extLst>
              <a:ext uri="{FF2B5EF4-FFF2-40B4-BE49-F238E27FC236}">
                <a16:creationId xmlns:a16="http://schemas.microsoft.com/office/drawing/2014/main" id="{4A0713FB-980E-497E-A670-6EADB7900DE0}"/>
              </a:ext>
            </a:extLst>
          </p:cNvPr>
          <p:cNvGrpSpPr/>
          <p:nvPr/>
        </p:nvGrpSpPr>
        <p:grpSpPr>
          <a:xfrm>
            <a:off x="2135749" y="366619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Financial capital suppliers, like households, wish to use their savings in a way that will provide a return.</a:t>
              </a:r>
            </a:p>
          </p:txBody>
        </p:sp>
      </p:grpSp>
      <p:grpSp>
        <p:nvGrpSpPr>
          <p:cNvPr id="13" name="Group 12" descr="Financial capital markets take the inflow of funds from financial capital suppliers and transform it into the funds that demanders desire.">
            <a:extLst>
              <a:ext uri="{FF2B5EF4-FFF2-40B4-BE49-F238E27FC236}">
                <a16:creationId xmlns:a16="http://schemas.microsoft.com/office/drawing/2014/main" id="{5425FB99-7BD4-4090-836C-42A068E29AC2}"/>
              </a:ext>
            </a:extLst>
          </p:cNvPr>
          <p:cNvGrpSpPr/>
          <p:nvPr/>
        </p:nvGrpSpPr>
        <p:grpSpPr>
          <a:xfrm>
            <a:off x="2135749" y="456903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7EA004-F4F6-4C0A-9856-FCBE5D5549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92F8CE0-DFC3-45AF-AC0A-EDFC3360D105}"/>
                </a:ext>
              </a:extLst>
            </p:cNvPr>
            <p:cNvSpPr txBox="1"/>
            <p:nvPr/>
          </p:nvSpPr>
          <p:spPr>
            <a:xfrm>
              <a:off x="599388" y="179982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Financial capital markets take the inflow of funds from financial capital suppliers and transform it into the funds that demanders desire. </a:t>
              </a:r>
            </a:p>
          </p:txBody>
        </p:sp>
      </p:grpSp>
    </p:spTree>
    <p:extLst>
      <p:ext uri="{BB962C8B-B14F-4D97-AF65-F5344CB8AC3E}">
        <p14:creationId xmlns:p14="http://schemas.microsoft.com/office/powerpoint/2010/main" val="299919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Capital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These financial markets include the following:">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50735"/>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financial markets include the following:</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Stocks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Bank loans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Other financial investments</a:t>
            </a:r>
          </a:p>
        </p:txBody>
      </p:sp>
    </p:spTree>
    <p:extLst>
      <p:ext uri="{BB962C8B-B14F-4D97-AF65-F5344CB8AC3E}">
        <p14:creationId xmlns:p14="http://schemas.microsoft.com/office/powerpoint/2010/main" val="140931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Businesses Raise Financial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Firms often make decisions that involve spending money in the present and expecting to earn profits in the future. Firms can raise the financial capital they need to pay for such projects in four main ways:">
            <a:extLst>
              <a:ext uri="{FF2B5EF4-FFF2-40B4-BE49-F238E27FC236}">
                <a16:creationId xmlns:a16="http://schemas.microsoft.com/office/drawing/2014/main" id="{07A8CF69-5CD1-4892-82FC-34A3EA082138}"/>
              </a:ext>
            </a:extLst>
          </p:cNvPr>
          <p:cNvGrpSpPr/>
          <p:nvPr/>
        </p:nvGrpSpPr>
        <p:grpSpPr>
          <a:xfrm>
            <a:off x="2066923" y="1411014"/>
            <a:ext cx="8058154" cy="1062517"/>
            <a:chOff x="542923" y="1736761"/>
            <a:chExt cx="8058154" cy="1062517"/>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10625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52084"/>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often make decisions that involve spending money in the present and expecting to earn profits in the future. Firms can raise the financial capital they need to pay for such projects in four main ways:</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From early-stage investors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reinvesting profits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borrowing through banks or 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By selling stock</a:t>
            </a:r>
          </a:p>
        </p:txBody>
      </p:sp>
    </p:spTree>
    <p:extLst>
      <p:ext uri="{BB962C8B-B14F-4D97-AF65-F5344CB8AC3E}">
        <p14:creationId xmlns:p14="http://schemas.microsoft.com/office/powerpoint/2010/main" val="1119871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Early-Stage Financial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New firms often have an idea or prototype for a product or service to sell but have few or no customers and thus are not earning profit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New firms often have an idea or prototype for a product or service to sell but have few or no customers and thus are not earning profits.</a:t>
              </a:r>
            </a:p>
          </p:txBody>
        </p:sp>
      </p:grpSp>
      <p:grpSp>
        <p:nvGrpSpPr>
          <p:cNvPr id="17" name="Group 16" descr="For many small businesses, the original source of money is the business owner.">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many small businesses, the original source of money is the business owner.</a:t>
              </a:r>
            </a:p>
          </p:txBody>
        </p:sp>
      </p:grpSp>
      <p:grpSp>
        <p:nvGrpSpPr>
          <p:cNvPr id="20" name="Group 19" descr="Many cities have a network of well-to-do individuals, known as &quot;angel investors,&quot; who will put their own money into small new companies.">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cities have a network of well-to-do individuals, known as "angel investors," who will put their own money into small new companies.</a:t>
              </a:r>
            </a:p>
          </p:txBody>
        </p:sp>
      </p:grpSp>
      <p:grpSp>
        <p:nvGrpSpPr>
          <p:cNvPr id="25" name="Group 24" descr="Angel investors end up owning a small portion of the firm for their investment.">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Angel investors end up owning a small portion of the firm for their investment.</a:t>
              </a:r>
            </a:p>
          </p:txBody>
        </p:sp>
      </p:grpSp>
    </p:spTree>
    <p:extLst>
      <p:ext uri="{BB962C8B-B14F-4D97-AF65-F5344CB8AC3E}">
        <p14:creationId xmlns:p14="http://schemas.microsoft.com/office/powerpoint/2010/main" val="3188902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Venture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Venture capital firms make financial investments in new companies that are still relatively small in size but have potential to grow substantially. These firms gather money from a variety of individual or institutional investors. These investors come from a number of places:">
            <a:extLst>
              <a:ext uri="{FF2B5EF4-FFF2-40B4-BE49-F238E27FC236}">
                <a16:creationId xmlns:a16="http://schemas.microsoft.com/office/drawing/2014/main" id="{07A8CF69-5CD1-4892-82FC-34A3EA082138}"/>
              </a:ext>
            </a:extLst>
          </p:cNvPr>
          <p:cNvGrpSpPr/>
          <p:nvPr/>
        </p:nvGrpSpPr>
        <p:grpSpPr>
          <a:xfrm>
            <a:off x="2135749" y="1620241"/>
            <a:ext cx="8058154" cy="1438269"/>
            <a:chOff x="542923" y="1736760"/>
            <a:chExt cx="8058154" cy="1955744"/>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0"/>
              <a:ext cx="8058154" cy="19557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190621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Venture capital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make financial investments in new companies that are still relatively small in size but have potential to grow substantially. These firms gather money from a variety of individual or institutional investors. These investors come from a number of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3" name="Rectangle 22">
            <a:extLst>
              <a:ext uri="{FF2B5EF4-FFF2-40B4-BE49-F238E27FC236}">
                <a16:creationId xmlns:a16="http://schemas.microsoft.com/office/drawing/2014/main" id="{8C9C0436-C39D-4F24-A82E-74460863C379}"/>
              </a:ext>
            </a:extLst>
          </p:cNvPr>
          <p:cNvSpPr/>
          <p:nvPr/>
        </p:nvSpPr>
        <p:spPr>
          <a:xfrm>
            <a:off x="2816238"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Banks</a:t>
            </a:r>
          </a:p>
        </p:txBody>
      </p:sp>
      <p:sp>
        <p:nvSpPr>
          <p:cNvPr id="24" name="Rectangle 23">
            <a:extLst>
              <a:ext uri="{FF2B5EF4-FFF2-40B4-BE49-F238E27FC236}">
                <a16:creationId xmlns:a16="http://schemas.microsoft.com/office/drawing/2014/main" id="{1324DC07-F2A6-450D-B03B-677D6C9A91FA}"/>
              </a:ext>
            </a:extLst>
          </p:cNvPr>
          <p:cNvSpPr/>
          <p:nvPr/>
        </p:nvSpPr>
        <p:spPr>
          <a:xfrm>
            <a:off x="6437587"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Institutions, like college endowments</a:t>
            </a:r>
          </a:p>
        </p:txBody>
      </p:sp>
      <p:sp>
        <p:nvSpPr>
          <p:cNvPr id="29" name="Rectangle 28">
            <a:extLst>
              <a:ext uri="{FF2B5EF4-FFF2-40B4-BE49-F238E27FC236}">
                <a16:creationId xmlns:a16="http://schemas.microsoft.com/office/drawing/2014/main" id="{4FF36185-4C49-4498-8FB3-65622F2494D3}"/>
              </a:ext>
            </a:extLst>
          </p:cNvPr>
          <p:cNvSpPr/>
          <p:nvPr/>
        </p:nvSpPr>
        <p:spPr>
          <a:xfrm>
            <a:off x="2816238"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Insurance companies that hold financial reserves</a:t>
            </a:r>
          </a:p>
        </p:txBody>
      </p:sp>
      <p:sp>
        <p:nvSpPr>
          <p:cNvPr id="30" name="Rectangle 29">
            <a:extLst>
              <a:ext uri="{FF2B5EF4-FFF2-40B4-BE49-F238E27FC236}">
                <a16:creationId xmlns:a16="http://schemas.microsoft.com/office/drawing/2014/main" id="{53E26164-5E01-492D-8012-6D2F83E48E4E}"/>
              </a:ext>
            </a:extLst>
          </p:cNvPr>
          <p:cNvSpPr/>
          <p:nvPr/>
        </p:nvSpPr>
        <p:spPr>
          <a:xfrm>
            <a:off x="6437589"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Corporate pension funds</a:t>
            </a:r>
          </a:p>
        </p:txBody>
      </p:sp>
    </p:spTree>
    <p:extLst>
      <p:ext uri="{BB962C8B-B14F-4D97-AF65-F5344CB8AC3E}">
        <p14:creationId xmlns:p14="http://schemas.microsoft.com/office/powerpoint/2010/main" val="2760188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Venture Capital</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 graphic of a hand holding out a light bulb and four other hands offering stacks of cash for the light bulb">
            <a:extLst>
              <a:ext uri="{FF2B5EF4-FFF2-40B4-BE49-F238E27FC236}">
                <a16:creationId xmlns:a16="http://schemas.microsoft.com/office/drawing/2014/main" id="{43854C9C-304A-4D89-B641-89218373C2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1435" y="1349418"/>
            <a:ext cx="5109129" cy="348159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descr="Venture capital firms invest in young, emerging firms that have promising growth potential.">
            <a:extLst>
              <a:ext uri="{FF2B5EF4-FFF2-40B4-BE49-F238E27FC236}">
                <a16:creationId xmlns:a16="http://schemas.microsoft.com/office/drawing/2014/main" id="{F3A2BD79-A975-4431-9CD0-8EBE2238BEB0}"/>
              </a:ext>
            </a:extLst>
          </p:cNvPr>
          <p:cNvGrpSpPr/>
          <p:nvPr/>
        </p:nvGrpSpPr>
        <p:grpSpPr>
          <a:xfrm>
            <a:off x="2066923" y="5071505"/>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Venture capital firms invest in young, emerging firms that have promising growth potential.</a:t>
              </a:r>
            </a:p>
          </p:txBody>
        </p:sp>
      </p:grpSp>
    </p:spTree>
    <p:extLst>
      <p:ext uri="{BB962C8B-B14F-4D97-AF65-F5344CB8AC3E}">
        <p14:creationId xmlns:p14="http://schemas.microsoft.com/office/powerpoint/2010/main" val="1536781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4CD4733-78A0-4B76-A638-F8CCF8E3F951}">
  <ds:schemaRefs>
    <ds:schemaRef ds:uri="http://purl.org/dc/terms/"/>
    <ds:schemaRef ds:uri="http://purl.org/dc/dcmitype/"/>
    <ds:schemaRef ds:uri="http://schemas.microsoft.com/office/2006/metadata/properties"/>
    <ds:schemaRef ds:uri="06d9c582-05c2-476b-83d2-72ab8b1380b2"/>
    <ds:schemaRef ds:uri="http://purl.org/dc/elements/1.1/"/>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B35A93A-34D7-4C98-BF08-131B6C9E49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DD740E-5342-4884-A7AC-9EB18EAF9F5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439</TotalTime>
  <Words>2433</Words>
  <Application>Microsoft Office PowerPoint</Application>
  <PresentationFormat>Widescreen</PresentationFormat>
  <Paragraphs>411</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How Businesses Raise Financial Capital</vt:lpstr>
      <vt:lpstr>How Businesses Raise Financial Capital1</vt:lpstr>
      <vt:lpstr>Introduction</vt:lpstr>
      <vt:lpstr>Financial Capital Markets1</vt:lpstr>
      <vt:lpstr>Financial Capital Markets2</vt:lpstr>
      <vt:lpstr>How Businesses Raise Financial Capital2</vt:lpstr>
      <vt:lpstr>Early-Stage Financial Capital</vt:lpstr>
      <vt:lpstr>Venture Capital1</vt:lpstr>
      <vt:lpstr>Venture Capital2</vt:lpstr>
      <vt:lpstr>Profits as a Source of Financial Capital</vt:lpstr>
      <vt:lpstr>Real World Example</vt:lpstr>
      <vt:lpstr>Borrowing: Banks and Bonds</vt:lpstr>
      <vt:lpstr>Bonds</vt:lpstr>
      <vt:lpstr>Corporate Stock and Public Firms1</vt:lpstr>
      <vt:lpstr>Corporate Stock and Public Firms2</vt:lpstr>
      <vt:lpstr>Corporate Stock and Public Firms3</vt:lpstr>
      <vt:lpstr>Private Company</vt:lpstr>
      <vt:lpstr>Public Company</vt:lpstr>
      <vt:lpstr>Corporate Governance</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46</cp:revision>
  <dcterms:created xsi:type="dcterms:W3CDTF">2017-06-16T13:06:21Z</dcterms:created>
  <dcterms:modified xsi:type="dcterms:W3CDTF">2026-02-03T16:32:11Z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