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6"/>
  </p:notesMasterIdLst>
  <p:sldIdLst>
    <p:sldId id="379" r:id="rId6"/>
    <p:sldId id="380" r:id="rId7"/>
    <p:sldId id="381" r:id="rId8"/>
    <p:sldId id="382" r:id="rId9"/>
    <p:sldId id="383" r:id="rId10"/>
    <p:sldId id="384" r:id="rId11"/>
    <p:sldId id="385" r:id="rId12"/>
    <p:sldId id="386" r:id="rId13"/>
    <p:sldId id="387" r:id="rId14"/>
    <p:sldId id="388" r:id="rId15"/>
    <p:sldId id="389" r:id="rId16"/>
    <p:sldId id="390" r:id="rId17"/>
    <p:sldId id="391" r:id="rId18"/>
    <p:sldId id="392" r:id="rId19"/>
    <p:sldId id="393" r:id="rId20"/>
    <p:sldId id="394" r:id="rId21"/>
    <p:sldId id="395" r:id="rId22"/>
    <p:sldId id="396" r:id="rId23"/>
    <p:sldId id="397" r:id="rId24"/>
    <p:sldId id="39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8DFDA9-C38E-4C8D-95AB-B33354BDF8DA}" v="3" dt="2026-02-03T16:30:05.5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4T16:03:43.579" v="4" actId="6549"/>
      <pc:docMkLst>
        <pc:docMk/>
      </pc:docMkLst>
      <pc:sldChg chg="add">
        <pc:chgData name="Caitlin Coleman" userId="96f87ca1-0e64-4ae8-8d77-98757b85df0b" providerId="ADAL" clId="{DDA6BCD5-DC0D-434C-93A0-51E2BCD25B34}" dt="2026-01-14T16:03:05.629" v="0"/>
        <pc:sldMkLst>
          <pc:docMk/>
          <pc:sldMk cId="3666576782" sldId="379"/>
        </pc:sldMkLst>
      </pc:sldChg>
      <pc:sldChg chg="add">
        <pc:chgData name="Caitlin Coleman" userId="96f87ca1-0e64-4ae8-8d77-98757b85df0b" providerId="ADAL" clId="{DDA6BCD5-DC0D-434C-93A0-51E2BCD25B34}" dt="2026-01-14T16:03:05.629" v="0"/>
        <pc:sldMkLst>
          <pc:docMk/>
          <pc:sldMk cId="1690996975" sldId="380"/>
        </pc:sldMkLst>
      </pc:sldChg>
      <pc:sldChg chg="modSp add mod">
        <pc:chgData name="Caitlin Coleman" userId="96f87ca1-0e64-4ae8-8d77-98757b85df0b" providerId="ADAL" clId="{DDA6BCD5-DC0D-434C-93A0-51E2BCD25B34}" dt="2026-01-14T16:03:25.212" v="2" actId="6549"/>
        <pc:sldMkLst>
          <pc:docMk/>
          <pc:sldMk cId="4014943253" sldId="381"/>
        </pc:sldMkLst>
        <pc:spChg chg="mod">
          <ac:chgData name="Caitlin Coleman" userId="96f87ca1-0e64-4ae8-8d77-98757b85df0b" providerId="ADAL" clId="{DDA6BCD5-DC0D-434C-93A0-51E2BCD25B34}" dt="2026-01-14T16:03:25.212" v="2" actId="6549"/>
          <ac:spMkLst>
            <pc:docMk/>
            <pc:sldMk cId="4014943253" sldId="381"/>
            <ac:spMk id="26" creationId="{00000000-0000-0000-0000-000000000000}"/>
          </ac:spMkLst>
        </pc:spChg>
      </pc:sldChg>
      <pc:sldChg chg="add">
        <pc:chgData name="Caitlin Coleman" userId="96f87ca1-0e64-4ae8-8d77-98757b85df0b" providerId="ADAL" clId="{DDA6BCD5-DC0D-434C-93A0-51E2BCD25B34}" dt="2026-01-14T16:03:05.629" v="0"/>
        <pc:sldMkLst>
          <pc:docMk/>
          <pc:sldMk cId="3108858782" sldId="382"/>
        </pc:sldMkLst>
      </pc:sldChg>
      <pc:sldChg chg="add">
        <pc:chgData name="Caitlin Coleman" userId="96f87ca1-0e64-4ae8-8d77-98757b85df0b" providerId="ADAL" clId="{DDA6BCD5-DC0D-434C-93A0-51E2BCD25B34}" dt="2026-01-14T16:03:05.629" v="0"/>
        <pc:sldMkLst>
          <pc:docMk/>
          <pc:sldMk cId="1628095485" sldId="383"/>
        </pc:sldMkLst>
      </pc:sldChg>
      <pc:sldChg chg="add">
        <pc:chgData name="Caitlin Coleman" userId="96f87ca1-0e64-4ae8-8d77-98757b85df0b" providerId="ADAL" clId="{DDA6BCD5-DC0D-434C-93A0-51E2BCD25B34}" dt="2026-01-14T16:03:05.629" v="0"/>
        <pc:sldMkLst>
          <pc:docMk/>
          <pc:sldMk cId="2135138710" sldId="384"/>
        </pc:sldMkLst>
      </pc:sldChg>
      <pc:sldChg chg="add">
        <pc:chgData name="Caitlin Coleman" userId="96f87ca1-0e64-4ae8-8d77-98757b85df0b" providerId="ADAL" clId="{DDA6BCD5-DC0D-434C-93A0-51E2BCD25B34}" dt="2026-01-14T16:03:05.629" v="0"/>
        <pc:sldMkLst>
          <pc:docMk/>
          <pc:sldMk cId="2594747182" sldId="385"/>
        </pc:sldMkLst>
      </pc:sldChg>
      <pc:sldChg chg="add">
        <pc:chgData name="Caitlin Coleman" userId="96f87ca1-0e64-4ae8-8d77-98757b85df0b" providerId="ADAL" clId="{DDA6BCD5-DC0D-434C-93A0-51E2BCD25B34}" dt="2026-01-14T16:03:05.629" v="0"/>
        <pc:sldMkLst>
          <pc:docMk/>
          <pc:sldMk cId="2583162456" sldId="386"/>
        </pc:sldMkLst>
      </pc:sldChg>
      <pc:sldChg chg="add">
        <pc:chgData name="Caitlin Coleman" userId="96f87ca1-0e64-4ae8-8d77-98757b85df0b" providerId="ADAL" clId="{DDA6BCD5-DC0D-434C-93A0-51E2BCD25B34}" dt="2026-01-14T16:03:05.629" v="0"/>
        <pc:sldMkLst>
          <pc:docMk/>
          <pc:sldMk cId="3056390040" sldId="387"/>
        </pc:sldMkLst>
      </pc:sldChg>
      <pc:sldChg chg="add">
        <pc:chgData name="Caitlin Coleman" userId="96f87ca1-0e64-4ae8-8d77-98757b85df0b" providerId="ADAL" clId="{DDA6BCD5-DC0D-434C-93A0-51E2BCD25B34}" dt="2026-01-14T16:03:05.629" v="0"/>
        <pc:sldMkLst>
          <pc:docMk/>
          <pc:sldMk cId="1661877097" sldId="388"/>
        </pc:sldMkLst>
      </pc:sldChg>
      <pc:sldChg chg="add">
        <pc:chgData name="Caitlin Coleman" userId="96f87ca1-0e64-4ae8-8d77-98757b85df0b" providerId="ADAL" clId="{DDA6BCD5-DC0D-434C-93A0-51E2BCD25B34}" dt="2026-01-14T16:03:05.629" v="0"/>
        <pc:sldMkLst>
          <pc:docMk/>
          <pc:sldMk cId="1851926200" sldId="389"/>
        </pc:sldMkLst>
      </pc:sldChg>
      <pc:sldChg chg="add">
        <pc:chgData name="Caitlin Coleman" userId="96f87ca1-0e64-4ae8-8d77-98757b85df0b" providerId="ADAL" clId="{DDA6BCD5-DC0D-434C-93A0-51E2BCD25B34}" dt="2026-01-14T16:03:05.629" v="0"/>
        <pc:sldMkLst>
          <pc:docMk/>
          <pc:sldMk cId="1230094581" sldId="390"/>
        </pc:sldMkLst>
      </pc:sldChg>
      <pc:sldChg chg="add">
        <pc:chgData name="Caitlin Coleman" userId="96f87ca1-0e64-4ae8-8d77-98757b85df0b" providerId="ADAL" clId="{DDA6BCD5-DC0D-434C-93A0-51E2BCD25B34}" dt="2026-01-14T16:03:05.629" v="0"/>
        <pc:sldMkLst>
          <pc:docMk/>
          <pc:sldMk cId="820603339" sldId="391"/>
        </pc:sldMkLst>
      </pc:sldChg>
      <pc:sldChg chg="add">
        <pc:chgData name="Caitlin Coleman" userId="96f87ca1-0e64-4ae8-8d77-98757b85df0b" providerId="ADAL" clId="{DDA6BCD5-DC0D-434C-93A0-51E2BCD25B34}" dt="2026-01-14T16:03:05.629" v="0"/>
        <pc:sldMkLst>
          <pc:docMk/>
          <pc:sldMk cId="1285151333" sldId="392"/>
        </pc:sldMkLst>
      </pc:sldChg>
      <pc:sldChg chg="add">
        <pc:chgData name="Caitlin Coleman" userId="96f87ca1-0e64-4ae8-8d77-98757b85df0b" providerId="ADAL" clId="{DDA6BCD5-DC0D-434C-93A0-51E2BCD25B34}" dt="2026-01-14T16:03:05.629" v="0"/>
        <pc:sldMkLst>
          <pc:docMk/>
          <pc:sldMk cId="2946424574" sldId="393"/>
        </pc:sldMkLst>
      </pc:sldChg>
      <pc:sldChg chg="add">
        <pc:chgData name="Caitlin Coleman" userId="96f87ca1-0e64-4ae8-8d77-98757b85df0b" providerId="ADAL" clId="{DDA6BCD5-DC0D-434C-93A0-51E2BCD25B34}" dt="2026-01-14T16:03:05.629" v="0"/>
        <pc:sldMkLst>
          <pc:docMk/>
          <pc:sldMk cId="2022691992" sldId="394"/>
        </pc:sldMkLst>
      </pc:sldChg>
      <pc:sldChg chg="add">
        <pc:chgData name="Caitlin Coleman" userId="96f87ca1-0e64-4ae8-8d77-98757b85df0b" providerId="ADAL" clId="{DDA6BCD5-DC0D-434C-93A0-51E2BCD25B34}" dt="2026-01-14T16:03:05.629" v="0"/>
        <pc:sldMkLst>
          <pc:docMk/>
          <pc:sldMk cId="2216473404" sldId="395"/>
        </pc:sldMkLst>
      </pc:sldChg>
      <pc:sldChg chg="modSp add mod">
        <pc:chgData name="Caitlin Coleman" userId="96f87ca1-0e64-4ae8-8d77-98757b85df0b" providerId="ADAL" clId="{DDA6BCD5-DC0D-434C-93A0-51E2BCD25B34}" dt="2026-01-14T16:03:39.800" v="3" actId="6549"/>
        <pc:sldMkLst>
          <pc:docMk/>
          <pc:sldMk cId="2449011434" sldId="396"/>
        </pc:sldMkLst>
        <pc:spChg chg="mod">
          <ac:chgData name="Caitlin Coleman" userId="96f87ca1-0e64-4ae8-8d77-98757b85df0b" providerId="ADAL" clId="{DDA6BCD5-DC0D-434C-93A0-51E2BCD25B34}" dt="2026-01-14T16:03:39.800" v="3" actId="6549"/>
          <ac:spMkLst>
            <pc:docMk/>
            <pc:sldMk cId="2449011434" sldId="396"/>
            <ac:spMk id="26" creationId="{00000000-0000-0000-0000-000000000000}"/>
          </ac:spMkLst>
        </pc:spChg>
      </pc:sldChg>
      <pc:sldChg chg="modSp add mod">
        <pc:chgData name="Caitlin Coleman" userId="96f87ca1-0e64-4ae8-8d77-98757b85df0b" providerId="ADAL" clId="{DDA6BCD5-DC0D-434C-93A0-51E2BCD25B34}" dt="2026-01-14T16:03:43.579" v="4" actId="6549"/>
        <pc:sldMkLst>
          <pc:docMk/>
          <pc:sldMk cId="741343095" sldId="397"/>
        </pc:sldMkLst>
        <pc:spChg chg="mod">
          <ac:chgData name="Caitlin Coleman" userId="96f87ca1-0e64-4ae8-8d77-98757b85df0b" providerId="ADAL" clId="{DDA6BCD5-DC0D-434C-93A0-51E2BCD25B34}" dt="2026-01-14T16:03:43.579" v="4" actId="6549"/>
          <ac:spMkLst>
            <pc:docMk/>
            <pc:sldMk cId="741343095" sldId="397"/>
            <ac:spMk id="26" creationId="{00000000-0000-0000-0000-000000000000}"/>
          </ac:spMkLst>
        </pc:spChg>
      </pc:sldChg>
      <pc:sldChg chg="add">
        <pc:chgData name="Caitlin Coleman" userId="96f87ca1-0e64-4ae8-8d77-98757b85df0b" providerId="ADAL" clId="{DDA6BCD5-DC0D-434C-93A0-51E2BCD25B34}" dt="2026-01-14T16:03:05.629" v="0"/>
        <pc:sldMkLst>
          <pc:docMk/>
          <pc:sldMk cId="1053727655" sldId="39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used every day, and we’ll explore how it works and what goes into the decisions of insurance company in this lesson titled “Insurance and Imperfect Information.”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7105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can lead to the Moral Hazard Problem, when people may engage in riskier behavior because they have insurance than they would without it. Insurance companies want to combat this to save themselves money. There are a few ways to reduce its effect, like monitoring behavior and offering premium discounts for safety.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8082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Companies can also require the insured to pay a portion of the bill, through deductibles (the out-of-pocket expense paid before insurance kicks in), copayments (a flat fee the insured must pay before receiving services) and coinsurance (where the insured is required to pay a percentage of costs).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70843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Fee-for-service is what you would expect: companies pay doctors and providers for services, and the more services, the more they pay. But in Health Maintenance Organizations, or HMOs, providers are reimbursed a fixed amount per person, so it limits the quantity of care. Most insurance plans today are a mix of the two.</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2856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Adverse selection refers to the problem in which insurance buyers have more information about their risk than the insurance company. Buyers who are high-risk tend to want to buy more insurance without letting the insurance company know about their higher risk. For example, someone purchasing health insurance probably knows more about their family's health history than an insurer can find 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4600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compare the United States to other countries with similar incomes, we can see that it’s mostly private company providers, and the quality of care is higher in the U.S. </a:t>
            </a:r>
            <a:r>
              <a:rPr lang="en-US" sz="1200" b="0" i="1" kern="1200" dirty="0">
                <a:solidFill>
                  <a:schemeClr val="tx1"/>
                </a:solidFill>
                <a:effectLst/>
                <a:latin typeface="+mn-lt"/>
                <a:ea typeface="+mn-ea"/>
                <a:cs typeface="+mn-cs"/>
              </a:rPr>
              <a:t>But</a:t>
            </a:r>
            <a:r>
              <a:rPr lang="en-US" sz="1200" kern="1200" dirty="0">
                <a:solidFill>
                  <a:schemeClr val="tx1"/>
                </a:solidFill>
                <a:effectLst/>
                <a:latin typeface="+mn-lt"/>
                <a:ea typeface="+mn-ea"/>
                <a:cs typeface="+mn-cs"/>
              </a:rPr>
              <a:t>, it costs more than other countries.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8805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requires regulation, and here in the U.S., that happens mostly at the state level through the National Association of Insurance Commissioners. Their goal is keep premiums low and make sure everyone has insurance. But if premiums get too low, insurance companies won’t have enough money to pay claims, and if they lose enough money, they’ll leave that state, decreasing choice for insurance customers.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5880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the U.S. steps in for customers who need insurance at an affordable price, like with Medicaid and Medicare. Sometimes, governments require insurance, eliminating the worry over adverse selection, like with states that require car insurance and mortgage holders that require homeowner’s insurance.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703542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March of 2010, President Obama signed into law the Patient Protection and Affordable Care Act (PPACA). The goal of the act is to bring the United States closer to universal coverage. Prior to the ACA, more than 32 million Americans were uninsured. People who are uninsured tend to use emergency rooms for treatment, which has contributed significantly to rising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67736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discusses the tradeoff between quality of care and equal access and low costs. Which do you consider to be more important, a high quality of care provided or more equal access and lower costs? Why?</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6050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provides an individual or business with protection from the economic effects of an unexpected event.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a method that households and firms use to prevent any single event from having a significant detrimental financial effect. Generally, households or firms with insurance make regular payments, called premiums. The insurance company prices these premiums based on the probability of certain events occurring among a pool of people. Members of the group who then suffer a specified bad experience receive payments from this pool of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insurance involves imperfect information because there’s no way to see into the future. Who will get ill or be in a car accident or be robbed is impossible to predict with 100 percent accuracy.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We cannot predict future events with certainty. Adverse events occur due to a combination of people’s characteristics and choices, which make the risks higher or lower, and the good or bad luck of circumstances.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for the math. Let’s say a car insurance company has 100 drivers and in one year most of them will have small dings, a few will have medium-sized accidents and a small amount will have major accidents. The company doesn’t know which driver will have which incident, so they’ll divide the total cost of the accidents, $186,000, by the number of drivers, 100, and charge each driver a premium of $1,860. The benefit to customers is that insurance companies are large, so they’re able to negotiate with health care providers for lower rates. This also means the insurance companies save themselves money.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receive income from insurance premiums and investment income. The companies derive income from investing the funds that insurance companies received in the past but did not pay out as insurance claims in prior years. The insurance company receives a rate of return from investing these funds or reserves. The companies typically invest in fairly safe, liquid (easy to convert into cash) investments, as the insurance companies need to be able to readily access these funds when a major disaster strikes.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347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make insurance fair, customers are often divided into risk groups, where the people in the group share roughly the same risks of something bad happening. So, people who are in a low-risk group may pay a lower premium, and people in a high-risk group may pay a higher premium. But, if someone is generally safe and has one major accident, which group should they be in?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work to make groups “actuarially fair”, which is when the premiums paid equal the amount an average person </a:t>
            </a:r>
            <a:r>
              <a:rPr lang="en-US" sz="1200" b="0" kern="1200" dirty="0">
                <a:solidFill>
                  <a:schemeClr val="tx1"/>
                </a:solidFill>
                <a:effectLst/>
                <a:latin typeface="+mn-lt"/>
                <a:ea typeface="+mn-ea"/>
                <a:cs typeface="+mn-cs"/>
              </a:rPr>
              <a:t>in that risk group </a:t>
            </a:r>
            <a:r>
              <a:rPr lang="en-US" sz="1200" kern="1200" dirty="0">
                <a:solidFill>
                  <a:schemeClr val="tx1"/>
                </a:solidFill>
                <a:effectLst/>
                <a:latin typeface="+mn-lt"/>
                <a:ea typeface="+mn-ea"/>
                <a:cs typeface="+mn-cs"/>
              </a:rPr>
              <a:t>would collect in the payout of claims.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97753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965959" y="2214037"/>
            <a:ext cx="8142849"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Insurance and Imperfect Information</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6665767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Moral Hazard Problem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BADA2C6-C0F8-49B3-921D-205026ED1EFD}"/>
              </a:ext>
            </a:extLst>
          </p:cNvPr>
          <p:cNvSpPr/>
          <p:nvPr/>
        </p:nvSpPr>
        <p:spPr>
          <a:xfrm>
            <a:off x="2955531" y="1522999"/>
            <a:ext cx="6280935" cy="120032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white"/>
                </a:solidFill>
                <a:effectLst/>
                <a:uLnTx/>
                <a:uFillTx/>
                <a:latin typeface="Calibri" panose="020F0502020204030204"/>
                <a:ea typeface="+mn-ea"/>
                <a:cs typeface="+mn-cs"/>
              </a:rPr>
              <a:t>Moral hazard </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refers to the case when people with insurance engage in riskier behavior than they would if they did not have insurance.</a:t>
            </a:r>
          </a:p>
        </p:txBody>
      </p:sp>
      <p:sp>
        <p:nvSpPr>
          <p:cNvPr id="3" name="Rectangle 2">
            <a:extLst>
              <a:ext uri="{FF2B5EF4-FFF2-40B4-BE49-F238E27FC236}">
                <a16:creationId xmlns:a16="http://schemas.microsoft.com/office/drawing/2014/main" id="{00DC9770-567B-4042-8069-B1F6E74A28BD}"/>
              </a:ext>
            </a:extLst>
          </p:cNvPr>
          <p:cNvSpPr/>
          <p:nvPr/>
        </p:nvSpPr>
        <p:spPr>
          <a:xfrm>
            <a:off x="4324423" y="3249145"/>
            <a:ext cx="3543149" cy="523220"/>
          </a:xfrm>
          <a:prstGeom prst="rect">
            <a:avLst/>
          </a:prstGeom>
          <a:solidFill>
            <a:srgbClr val="627981"/>
          </a:solid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Ways to Reduce Effects</a:t>
            </a:r>
          </a:p>
        </p:txBody>
      </p:sp>
      <p:grpSp>
        <p:nvGrpSpPr>
          <p:cNvPr id="6" name="Group 5" descr="Monitoring behavior">
            <a:extLst>
              <a:ext uri="{FF2B5EF4-FFF2-40B4-BE49-F238E27FC236}">
                <a16:creationId xmlns:a16="http://schemas.microsoft.com/office/drawing/2014/main" id="{79B1239F-E44E-4B7F-AA1A-40D8B2E41BF0}"/>
              </a:ext>
            </a:extLst>
          </p:cNvPr>
          <p:cNvGrpSpPr/>
          <p:nvPr/>
        </p:nvGrpSpPr>
        <p:grpSpPr>
          <a:xfrm>
            <a:off x="2673294" y="4319842"/>
            <a:ext cx="2080340" cy="1617913"/>
            <a:chOff x="1149291" y="1753237"/>
            <a:chExt cx="2080340" cy="1617913"/>
          </a:xfrm>
          <a:solidFill>
            <a:srgbClr val="627981"/>
          </a:solidFill>
        </p:grpSpPr>
        <p:sp>
          <p:nvSpPr>
            <p:cNvPr id="7" name="Rectangle 6">
              <a:extLst>
                <a:ext uri="{FF2B5EF4-FFF2-40B4-BE49-F238E27FC236}">
                  <a16:creationId xmlns:a16="http://schemas.microsoft.com/office/drawing/2014/main" id="{2935A989-9580-4537-8DBC-E9570DF72ECE}"/>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8EEA8F79-2F06-4E06-A61D-239A2800988A}"/>
                </a:ext>
              </a:extLst>
            </p:cNvPr>
            <p:cNvSpPr txBox="1"/>
            <p:nvPr/>
          </p:nvSpPr>
          <p:spPr>
            <a:xfrm>
              <a:off x="1357203" y="2171926"/>
              <a:ext cx="1664514" cy="769441"/>
            </a:xfrm>
            <a:prstGeom prst="rect">
              <a:avLst/>
            </a:prstGeom>
            <a:grp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Monitoring behavior</a:t>
              </a:r>
            </a:p>
          </p:txBody>
        </p:sp>
      </p:grpSp>
      <p:grpSp>
        <p:nvGrpSpPr>
          <p:cNvPr id="12" name="Group 11" descr="Discounts on premiums for safety measures">
            <a:extLst>
              <a:ext uri="{FF2B5EF4-FFF2-40B4-BE49-F238E27FC236}">
                <a16:creationId xmlns:a16="http://schemas.microsoft.com/office/drawing/2014/main" id="{5FC6D455-E458-4BAF-A47E-80D5F71F7F34}"/>
              </a:ext>
            </a:extLst>
          </p:cNvPr>
          <p:cNvGrpSpPr/>
          <p:nvPr/>
        </p:nvGrpSpPr>
        <p:grpSpPr>
          <a:xfrm>
            <a:off x="5055830" y="4309012"/>
            <a:ext cx="2080340" cy="1617913"/>
            <a:chOff x="3531827" y="1747690"/>
            <a:chExt cx="2080340" cy="1617913"/>
          </a:xfrm>
          <a:solidFill>
            <a:srgbClr val="627981"/>
          </a:solidFill>
        </p:grpSpPr>
        <p:sp>
          <p:nvSpPr>
            <p:cNvPr id="13" name="Rectangle 12">
              <a:extLst>
                <a:ext uri="{FF2B5EF4-FFF2-40B4-BE49-F238E27FC236}">
                  <a16:creationId xmlns:a16="http://schemas.microsoft.com/office/drawing/2014/main" id="{983CAA55-526A-419A-83C1-4ACD7EBCB0B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B20C7066-10CF-46AE-93B3-3D6ECA2BDF54}"/>
                </a:ext>
              </a:extLst>
            </p:cNvPr>
            <p:cNvSpPr txBox="1"/>
            <p:nvPr/>
          </p:nvSpPr>
          <p:spPr>
            <a:xfrm>
              <a:off x="3739740" y="1828089"/>
              <a:ext cx="1664514" cy="1446550"/>
            </a:xfrm>
            <a:prstGeom prst="rect">
              <a:avLst/>
            </a:prstGeom>
            <a:grp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Discounts on premiums for safety measures</a:t>
              </a:r>
            </a:p>
          </p:txBody>
        </p:sp>
      </p:grpSp>
      <p:grpSp>
        <p:nvGrpSpPr>
          <p:cNvPr id="9" name="Group 8" descr="Requiring customer to pay share of the costs">
            <a:extLst>
              <a:ext uri="{FF2B5EF4-FFF2-40B4-BE49-F238E27FC236}">
                <a16:creationId xmlns:a16="http://schemas.microsoft.com/office/drawing/2014/main" id="{71C048F6-46F2-4F1E-821D-EB73431CFBC8}"/>
              </a:ext>
            </a:extLst>
          </p:cNvPr>
          <p:cNvGrpSpPr/>
          <p:nvPr/>
        </p:nvGrpSpPr>
        <p:grpSpPr>
          <a:xfrm>
            <a:off x="7438366" y="4314295"/>
            <a:ext cx="2080340" cy="1617913"/>
            <a:chOff x="5914363" y="1747690"/>
            <a:chExt cx="2080340" cy="1617913"/>
          </a:xfrm>
          <a:solidFill>
            <a:srgbClr val="627981"/>
          </a:solidFill>
        </p:grpSpPr>
        <p:sp>
          <p:nvSpPr>
            <p:cNvPr id="10" name="Rectangle 9">
              <a:extLst>
                <a:ext uri="{FF2B5EF4-FFF2-40B4-BE49-F238E27FC236}">
                  <a16:creationId xmlns:a16="http://schemas.microsoft.com/office/drawing/2014/main" id="{0AE8199C-DC4D-4450-99A4-CA5717C4240F}"/>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2E23983A-1C3E-416D-A7DD-6FE797A21246}"/>
                </a:ext>
              </a:extLst>
            </p:cNvPr>
            <p:cNvSpPr txBox="1"/>
            <p:nvPr/>
          </p:nvSpPr>
          <p:spPr>
            <a:xfrm>
              <a:off x="6122276" y="1828089"/>
              <a:ext cx="1664514" cy="1446550"/>
            </a:xfrm>
            <a:prstGeom prst="rect">
              <a:avLst/>
            </a:prstGeom>
            <a:grpFill/>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panose="020F0502020204030204"/>
                  <a:ea typeface="+mn-ea"/>
                  <a:cs typeface="+mn-cs"/>
                </a:rPr>
                <a:t>Requiring customer to pay share of the costs</a:t>
              </a:r>
            </a:p>
          </p:txBody>
        </p:sp>
      </p:grpSp>
    </p:spTree>
    <p:extLst>
      <p:ext uri="{BB962C8B-B14F-4D97-AF65-F5344CB8AC3E}">
        <p14:creationId xmlns:p14="http://schemas.microsoft.com/office/powerpoint/2010/main" val="1661877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Ways Customers Pay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BD2AA5E4-330E-45E9-8AB8-77D43B13CA80}"/>
              </a:ext>
            </a:extLst>
          </p:cNvPr>
          <p:cNvSpPr txBox="1"/>
          <p:nvPr/>
        </p:nvSpPr>
        <p:spPr>
          <a:xfrm>
            <a:off x="1357710" y="1846876"/>
            <a:ext cx="4489807"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Deductibles</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 amount the policyholder pays before insurance starts paying</a:t>
            </a:r>
          </a:p>
        </p:txBody>
      </p:sp>
      <p:sp>
        <p:nvSpPr>
          <p:cNvPr id="5" name="Oval 4">
            <a:extLst>
              <a:ext uri="{FF2B5EF4-FFF2-40B4-BE49-F238E27FC236}">
                <a16:creationId xmlns:a16="http://schemas.microsoft.com/office/drawing/2014/main" id="{9BA3D004-038B-46BE-BC95-D2ABCF70F52F}"/>
              </a:ext>
              <a:ext uri="{C183D7F6-B498-43B3-948B-1728B52AA6E4}">
                <adec:decorative xmlns:adec="http://schemas.microsoft.com/office/drawing/2017/decorative" val="1"/>
              </a:ext>
            </a:extLst>
          </p:cNvPr>
          <p:cNvSpPr/>
          <p:nvPr/>
        </p:nvSpPr>
        <p:spPr>
          <a:xfrm>
            <a:off x="749634" y="148307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EE65ED8D-003E-4B91-AB50-A9C43A1197B5}"/>
              </a:ext>
            </a:extLst>
          </p:cNvPr>
          <p:cNvSpPr txBox="1"/>
          <p:nvPr/>
        </p:nvSpPr>
        <p:spPr>
          <a:xfrm>
            <a:off x="6871888" y="1846876"/>
            <a:ext cx="4489807"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Copayments</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 policyholder pays a small amount, and the insurance company pays the rest</a:t>
            </a:r>
          </a:p>
        </p:txBody>
      </p:sp>
      <p:sp>
        <p:nvSpPr>
          <p:cNvPr id="7" name="Oval 6">
            <a:extLst>
              <a:ext uri="{FF2B5EF4-FFF2-40B4-BE49-F238E27FC236}">
                <a16:creationId xmlns:a16="http://schemas.microsoft.com/office/drawing/2014/main" id="{EF9B3F0C-EE54-4DD9-84B1-73C2344D1BCE}"/>
              </a:ext>
              <a:ext uri="{C183D7F6-B498-43B3-948B-1728B52AA6E4}">
                <adec:decorative xmlns:adec="http://schemas.microsoft.com/office/drawing/2017/decorative" val="1"/>
              </a:ext>
            </a:extLst>
          </p:cNvPr>
          <p:cNvSpPr/>
          <p:nvPr/>
        </p:nvSpPr>
        <p:spPr>
          <a:xfrm>
            <a:off x="6344484" y="148307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229A6140-A12C-48F7-8D4E-FBA82011903C}"/>
              </a:ext>
            </a:extLst>
          </p:cNvPr>
          <p:cNvSpPr txBox="1"/>
          <p:nvPr/>
        </p:nvSpPr>
        <p:spPr>
          <a:xfrm>
            <a:off x="3995123" y="4383428"/>
            <a:ext cx="4489807"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Coinsurance</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the insurance company pays a certain percentage, and the policyholder pays the rest</a:t>
            </a:r>
          </a:p>
        </p:txBody>
      </p:sp>
      <p:sp>
        <p:nvSpPr>
          <p:cNvPr id="10" name="Oval 9">
            <a:extLst>
              <a:ext uri="{FF2B5EF4-FFF2-40B4-BE49-F238E27FC236}">
                <a16:creationId xmlns:a16="http://schemas.microsoft.com/office/drawing/2014/main" id="{679BD081-E69E-4C4A-B3C5-23502290C347}"/>
              </a:ext>
              <a:ext uri="{C183D7F6-B498-43B3-948B-1728B52AA6E4}">
                <adec:decorative xmlns:adec="http://schemas.microsoft.com/office/drawing/2017/decorative" val="1"/>
              </a:ext>
            </a:extLst>
          </p:cNvPr>
          <p:cNvSpPr/>
          <p:nvPr/>
        </p:nvSpPr>
        <p:spPr>
          <a:xfrm>
            <a:off x="3387047" y="4019627"/>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1926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Incentives of Health Care Providers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27A87A5-F280-4A42-9C8A-942B17C62E9C}"/>
              </a:ext>
            </a:extLst>
          </p:cNvPr>
          <p:cNvSpPr txBox="1"/>
          <p:nvPr/>
        </p:nvSpPr>
        <p:spPr>
          <a:xfrm>
            <a:off x="3557143" y="1845736"/>
            <a:ext cx="5186928"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Fee-for-service</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health care providers are paid for the services they provide and are paid more if they provide more services</a:t>
            </a:r>
          </a:p>
        </p:txBody>
      </p:sp>
      <p:sp>
        <p:nvSpPr>
          <p:cNvPr id="5" name="Oval 4">
            <a:extLst>
              <a:ext uri="{FF2B5EF4-FFF2-40B4-BE49-F238E27FC236}">
                <a16:creationId xmlns:a16="http://schemas.microsoft.com/office/drawing/2014/main" id="{AF986054-7642-4B06-A1BA-488FF6267726}"/>
              </a:ext>
              <a:ext uri="{C183D7F6-B498-43B3-948B-1728B52AA6E4}">
                <adec:decorative xmlns:adec="http://schemas.microsoft.com/office/drawing/2017/decorative" val="1"/>
              </a:ext>
            </a:extLst>
          </p:cNvPr>
          <p:cNvSpPr/>
          <p:nvPr/>
        </p:nvSpPr>
        <p:spPr>
          <a:xfrm>
            <a:off x="2949067" y="1237831"/>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B1FA4971-C446-4A08-BF33-E8F73A1601B2}"/>
              </a:ext>
            </a:extLst>
          </p:cNvPr>
          <p:cNvSpPr txBox="1"/>
          <p:nvPr/>
        </p:nvSpPr>
        <p:spPr>
          <a:xfrm>
            <a:off x="3676625" y="4536559"/>
            <a:ext cx="5067446" cy="1982996"/>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white"/>
                </a:solidFill>
                <a:effectLst/>
                <a:uLnTx/>
                <a:uFillTx/>
                <a:latin typeface="Calibri" panose="020F0502020204030204"/>
                <a:ea typeface="+mn-ea"/>
                <a:cs typeface="+mn-cs"/>
              </a:rPr>
              <a:t>HMOs</a:t>
            </a: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health care providers are paid a fixed amount per person, which gives the provider the incentive to limit the quantity of care</a:t>
            </a:r>
          </a:p>
        </p:txBody>
      </p:sp>
      <p:sp>
        <p:nvSpPr>
          <p:cNvPr id="7" name="Oval 6">
            <a:extLst>
              <a:ext uri="{FF2B5EF4-FFF2-40B4-BE49-F238E27FC236}">
                <a16:creationId xmlns:a16="http://schemas.microsoft.com/office/drawing/2014/main" id="{8A136AE1-087A-4307-A695-420C906708B4}"/>
              </a:ext>
              <a:ext uri="{C183D7F6-B498-43B3-948B-1728B52AA6E4}">
                <adec:decorative xmlns:adec="http://schemas.microsoft.com/office/drawing/2017/decorative" val="1"/>
              </a:ext>
            </a:extLst>
          </p:cNvPr>
          <p:cNvSpPr/>
          <p:nvPr/>
        </p:nvSpPr>
        <p:spPr>
          <a:xfrm>
            <a:off x="3068549" y="392865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30094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Adverse Selection Problem</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dverse selection refers to the problem in which insurance buyers have more information about whether they are high-risk or low-risk than the insurance company does.">
            <a:extLst>
              <a:ext uri="{FF2B5EF4-FFF2-40B4-BE49-F238E27FC236}">
                <a16:creationId xmlns:a16="http://schemas.microsoft.com/office/drawing/2014/main" id="{E9030990-E506-454A-8518-78CC6161DB51}"/>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Adverse selection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refers to the problem in which insurance buyers have more information about whether they are high-risk or low-risk than the insurance company does.</a:t>
              </a:r>
            </a:p>
          </p:txBody>
        </p:sp>
      </p:grpSp>
      <p:grpSp>
        <p:nvGrpSpPr>
          <p:cNvPr id="10" name="Group 9" descr="Buyers who are high-risk tend to want to buy more insurance without letting the insurance company know about their higher risk.">
            <a:extLst>
              <a:ext uri="{FF2B5EF4-FFF2-40B4-BE49-F238E27FC236}">
                <a16:creationId xmlns:a16="http://schemas.microsoft.com/office/drawing/2014/main" id="{2430E58E-91BB-4E85-B6EC-53C381CDE41D}"/>
              </a:ext>
            </a:extLst>
          </p:cNvPr>
          <p:cNvGrpSpPr/>
          <p:nvPr/>
        </p:nvGrpSpPr>
        <p:grpSpPr>
          <a:xfrm>
            <a:off x="2135749" y="276429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Buyers who are high-risk tend to want to buy more insurance without letting the insurance company know about their higher risk.</a:t>
              </a:r>
            </a:p>
          </p:txBody>
        </p:sp>
      </p:grpSp>
      <p:grpSp>
        <p:nvGrpSpPr>
          <p:cNvPr id="13" name="Group 12" descr="For example, someone purchasing health insurance probably knows more about their family's health history than an insurer can find out.">
            <a:extLst>
              <a:ext uri="{FF2B5EF4-FFF2-40B4-BE49-F238E27FC236}">
                <a16:creationId xmlns:a16="http://schemas.microsoft.com/office/drawing/2014/main" id="{6B767FE5-AFD9-47E2-83CF-1BC479AF498D}"/>
              </a:ext>
            </a:extLst>
          </p:cNvPr>
          <p:cNvGrpSpPr/>
          <p:nvPr/>
        </p:nvGrpSpPr>
        <p:grpSpPr>
          <a:xfrm>
            <a:off x="2135749" y="365901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someone purchasing health insurance probably knows more about their family's health history than an insurer can find out.</a:t>
              </a:r>
            </a:p>
          </p:txBody>
        </p:sp>
      </p:grpSp>
    </p:spTree>
    <p:extLst>
      <p:ext uri="{BB962C8B-B14F-4D97-AF65-F5344CB8AC3E}">
        <p14:creationId xmlns:p14="http://schemas.microsoft.com/office/powerpoint/2010/main" val="8206033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U.S. Health Care in an International Context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7" name="Group 26" descr="The U.S. is the only high-income country where private firms pay and provide for most health insurance.">
            <a:extLst>
              <a:ext uri="{FF2B5EF4-FFF2-40B4-BE49-F238E27FC236}">
                <a16:creationId xmlns:a16="http://schemas.microsoft.com/office/drawing/2014/main" id="{1B655F1F-1DB6-4FB0-AA43-E10A80E73EBB}"/>
              </a:ext>
            </a:extLst>
          </p:cNvPr>
          <p:cNvGrpSpPr/>
          <p:nvPr/>
        </p:nvGrpSpPr>
        <p:grpSpPr>
          <a:xfrm>
            <a:off x="2135749" y="1620241"/>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7E3A307-4E7F-4F31-8838-5E21799169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908388E3-F567-424F-8F52-668FE95B153B}"/>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is the only high-income country where private firms pay and provide for most health insurance.</a:t>
              </a:r>
            </a:p>
          </p:txBody>
        </p:sp>
      </p:grpSp>
      <p:grpSp>
        <p:nvGrpSpPr>
          <p:cNvPr id="30" name="Group 29" descr="The U.S. spends more per capita on health care than any other industrialized country.">
            <a:extLst>
              <a:ext uri="{FF2B5EF4-FFF2-40B4-BE49-F238E27FC236}">
                <a16:creationId xmlns:a16="http://schemas.microsoft.com/office/drawing/2014/main" id="{30FA60C2-E67D-4AA2-A173-EED50CD4B2CF}"/>
              </a:ext>
            </a:extLst>
          </p:cNvPr>
          <p:cNvGrpSpPr/>
          <p:nvPr/>
        </p:nvGrpSpPr>
        <p:grpSpPr>
          <a:xfrm>
            <a:off x="2135749" y="2525854"/>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2DE27120-6368-4BE7-AE14-93FA5B3E91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00DA7634-8044-4950-A863-0E3FAA130686}"/>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spends more per capita on health care than any other industrialized country.</a:t>
              </a:r>
            </a:p>
          </p:txBody>
        </p:sp>
      </p:grpSp>
      <p:grpSp>
        <p:nvGrpSpPr>
          <p:cNvPr id="33" name="Group 32" descr="Outcomes measured by life expectancy and child mortality are worse than in other high-income countries.">
            <a:extLst>
              <a:ext uri="{FF2B5EF4-FFF2-40B4-BE49-F238E27FC236}">
                <a16:creationId xmlns:a16="http://schemas.microsoft.com/office/drawing/2014/main" id="{185D76B0-9F1C-4FA7-A32F-BAD95D526989}"/>
              </a:ext>
            </a:extLst>
          </p:cNvPr>
          <p:cNvGrpSpPr/>
          <p:nvPr/>
        </p:nvGrpSpPr>
        <p:grpSpPr>
          <a:xfrm>
            <a:off x="2135749" y="3420572"/>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ED11FA0A-7BA1-4386-BBE0-26BE219A02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2FA52A4F-58A2-4B96-B2D4-BFEA29D81E23}"/>
                </a:ext>
              </a:extLst>
            </p:cNvPr>
            <p:cNvSpPr txBox="1"/>
            <p:nvPr/>
          </p:nvSpPr>
          <p:spPr>
            <a:xfrm>
              <a:off x="599387"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Outcomes measured by life expectancy and child mortality are worse than in other high-income countries.</a:t>
              </a:r>
            </a:p>
          </p:txBody>
        </p:sp>
      </p:grpSp>
      <p:grpSp>
        <p:nvGrpSpPr>
          <p:cNvPr id="36" name="Group 35" descr="The U.S. health care system provides high-quality care with relatively short waiting times for treatment.">
            <a:extLst>
              <a:ext uri="{FF2B5EF4-FFF2-40B4-BE49-F238E27FC236}">
                <a16:creationId xmlns:a16="http://schemas.microsoft.com/office/drawing/2014/main" id="{CE349E82-696C-49FC-BC53-F091B9CDD4FE}"/>
              </a:ext>
            </a:extLst>
          </p:cNvPr>
          <p:cNvGrpSpPr/>
          <p:nvPr/>
        </p:nvGrpSpPr>
        <p:grpSpPr>
          <a:xfrm>
            <a:off x="2135749" y="4322815"/>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F6E3E799-E561-4833-98C2-E8F9ADB611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TextBox 37">
              <a:extLst>
                <a:ext uri="{FF2B5EF4-FFF2-40B4-BE49-F238E27FC236}">
                  <a16:creationId xmlns:a16="http://schemas.microsoft.com/office/drawing/2014/main" id="{F744AA67-685C-47F5-9C5A-766DFB4D8F77}"/>
                </a:ext>
              </a:extLst>
            </p:cNvPr>
            <p:cNvSpPr txBox="1"/>
            <p:nvPr/>
          </p:nvSpPr>
          <p:spPr>
            <a:xfrm>
              <a:off x="542923" y="1740118"/>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health care system provides high-quality care with relatively short waiting times for treatment.</a:t>
              </a:r>
            </a:p>
          </p:txBody>
        </p:sp>
      </p:grpSp>
      <p:grpSp>
        <p:nvGrpSpPr>
          <p:cNvPr id="2" name="Group 1" descr="Other countries have more equal access, but quality may be lower and waiting times longer than in the U.S.">
            <a:extLst>
              <a:ext uri="{FF2B5EF4-FFF2-40B4-BE49-F238E27FC236}">
                <a16:creationId xmlns:a16="http://schemas.microsoft.com/office/drawing/2014/main" id="{1E2219F2-89F6-BC47-26FD-AA71E2908902}"/>
              </a:ext>
            </a:extLst>
          </p:cNvPr>
          <p:cNvGrpSpPr/>
          <p:nvPr/>
        </p:nvGrpSpPr>
        <p:grpSpPr>
          <a:xfrm>
            <a:off x="2135749" y="5237759"/>
            <a:ext cx="8058154" cy="806935"/>
            <a:chOff x="2135749" y="5237759"/>
            <a:chExt cx="8058154" cy="806935"/>
          </a:xfrm>
        </p:grpSpPr>
        <p:sp>
          <p:nvSpPr>
            <p:cNvPr id="40" name="Rectangle 39">
              <a:extLst>
                <a:ext uri="{FF2B5EF4-FFF2-40B4-BE49-F238E27FC236}">
                  <a16:creationId xmlns:a16="http://schemas.microsoft.com/office/drawing/2014/main" id="{151143C9-C132-4980-9087-BA32735A14C5}"/>
                </a:ext>
                <a:ext uri="{C183D7F6-B498-43B3-948B-1728B52AA6E4}">
                  <adec:decorative xmlns:adec="http://schemas.microsoft.com/office/drawing/2017/decorative" val="1"/>
                </a:ext>
              </a:extLst>
            </p:cNvPr>
            <p:cNvSpPr/>
            <p:nvPr/>
          </p:nvSpPr>
          <p:spPr>
            <a:xfrm>
              <a:off x="2135749" y="5237759"/>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TextBox 38">
              <a:extLst>
                <a:ext uri="{FF2B5EF4-FFF2-40B4-BE49-F238E27FC236}">
                  <a16:creationId xmlns:a16="http://schemas.microsoft.com/office/drawing/2014/main" id="{1B83B84A-D594-4A05-96DD-C3C4F5B72C37}"/>
                </a:ext>
              </a:extLst>
            </p:cNvPr>
            <p:cNvSpPr txBox="1"/>
            <p:nvPr/>
          </p:nvSpPr>
          <p:spPr>
            <a:xfrm>
              <a:off x="2192213" y="5287283"/>
              <a:ext cx="7807571" cy="70788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Other countries have more equal access, but quality may be lower and waiting times longer than in the U.S.</a:t>
              </a:r>
            </a:p>
          </p:txBody>
        </p:sp>
      </p:grpSp>
    </p:spTree>
    <p:extLst>
      <p:ext uri="{BB962C8B-B14F-4D97-AF65-F5344CB8AC3E}">
        <p14:creationId xmlns:p14="http://schemas.microsoft.com/office/powerpoint/2010/main" val="1285151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Government Regulation of Insurance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The U.S. insurance industry is primarily regulated at the state level.">
            <a:extLst>
              <a:ext uri="{FF2B5EF4-FFF2-40B4-BE49-F238E27FC236}">
                <a16:creationId xmlns:a16="http://schemas.microsoft.com/office/drawing/2014/main" id="{39930EC0-AC30-478E-92F4-13AB040D4ED8}"/>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629C588-2410-4181-908E-6A98831EC9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B8A884C0-5439-41B4-AB46-35FE0E8EAB48}"/>
                </a:ext>
              </a:extLst>
            </p:cNvPr>
            <p:cNvSpPr txBox="1"/>
            <p:nvPr/>
          </p:nvSpPr>
          <p:spPr>
            <a:xfrm>
              <a:off x="655854" y="1930707"/>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U.S. insurance industry is primarily regulated at the state level.</a:t>
              </a:r>
            </a:p>
          </p:txBody>
        </p:sp>
      </p:grpSp>
      <p:grpSp>
        <p:nvGrpSpPr>
          <p:cNvPr id="18" name="Group 17" descr="The National Association of Insurance Commissioners brings together these state regulators to exchange information and strategies.">
            <a:extLst>
              <a:ext uri="{FF2B5EF4-FFF2-40B4-BE49-F238E27FC236}">
                <a16:creationId xmlns:a16="http://schemas.microsoft.com/office/drawing/2014/main" id="{EA53290F-94F7-44C6-93FB-E24105B8F768}"/>
              </a:ext>
            </a:extLst>
          </p:cNvPr>
          <p:cNvGrpSpPr/>
          <p:nvPr/>
        </p:nvGrpSpPr>
        <p:grpSpPr>
          <a:xfrm>
            <a:off x="2135749" y="252585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A6769E9-D55F-433F-9C01-0444CF5D19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7C034CCC-66B8-41B6-81FD-93F288501B18}"/>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National Association of Insurance Commissioners brings together these state regulators to exchange information and strategies.</a:t>
              </a:r>
            </a:p>
          </p:txBody>
        </p:sp>
      </p:grpSp>
      <p:grpSp>
        <p:nvGrpSpPr>
          <p:cNvPr id="21" name="Group 20" descr="The state insurance regulators attempt to keep the price of insurance low and ensure that everyone has insurance.">
            <a:extLst>
              <a:ext uri="{FF2B5EF4-FFF2-40B4-BE49-F238E27FC236}">
                <a16:creationId xmlns:a16="http://schemas.microsoft.com/office/drawing/2014/main" id="{3E10D6DE-C89C-4D2D-ACB7-65CE5EFA5DF9}"/>
              </a:ext>
            </a:extLst>
          </p:cNvPr>
          <p:cNvGrpSpPr/>
          <p:nvPr/>
        </p:nvGrpSpPr>
        <p:grpSpPr>
          <a:xfrm>
            <a:off x="2135749" y="3440582"/>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71B5498-263B-4D7F-BF7D-2CB3F2414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60AEB8B9-6368-4A84-B457-C142DAEE3D4A}"/>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state insurance regulators attempt to keep the price of insurance low and ensure that everyone has insurance. </a:t>
              </a:r>
            </a:p>
          </p:txBody>
        </p:sp>
      </p:grpSp>
      <p:sp>
        <p:nvSpPr>
          <p:cNvPr id="10" name="Rectangle 9">
            <a:extLst>
              <a:ext uri="{FF2B5EF4-FFF2-40B4-BE49-F238E27FC236}">
                <a16:creationId xmlns:a16="http://schemas.microsoft.com/office/drawing/2014/main" id="{09E79D0D-068D-4616-9B51-E6BCFDCC6818}"/>
              </a:ext>
            </a:extLst>
          </p:cNvPr>
          <p:cNvSpPr/>
          <p:nvPr/>
        </p:nvSpPr>
        <p:spPr>
          <a:xfrm>
            <a:off x="1111046" y="4729926"/>
            <a:ext cx="4361688" cy="1323439"/>
          </a:xfrm>
          <a:prstGeom prst="rect">
            <a:avLst/>
          </a:prstGeom>
          <a:solidFill>
            <a:srgbClr val="627981"/>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premiums are set low for all policyholders, the premiums collected may not be enough to cover all the claims.</a:t>
            </a:r>
          </a:p>
        </p:txBody>
      </p:sp>
      <p:sp>
        <p:nvSpPr>
          <p:cNvPr id="11" name="Rectangle 10">
            <a:extLst>
              <a:ext uri="{FF2B5EF4-FFF2-40B4-BE49-F238E27FC236}">
                <a16:creationId xmlns:a16="http://schemas.microsoft.com/office/drawing/2014/main" id="{21021648-F2C0-4CFA-85FE-3DC9A4B6B42C}"/>
              </a:ext>
            </a:extLst>
          </p:cNvPr>
          <p:cNvSpPr/>
          <p:nvPr/>
        </p:nvSpPr>
        <p:spPr>
          <a:xfrm>
            <a:off x="6715589" y="4729926"/>
            <a:ext cx="4365365" cy="1323439"/>
          </a:xfrm>
          <a:prstGeom prst="rect">
            <a:avLst/>
          </a:prstGeom>
          <a:solidFill>
            <a:srgbClr val="627981"/>
          </a:solidFill>
          <a:ln>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premiums are set too low, insurance companies will lose money and withdraw from the insurance markets in that state.</a:t>
            </a:r>
          </a:p>
        </p:txBody>
      </p:sp>
      <p:sp>
        <p:nvSpPr>
          <p:cNvPr id="12" name="Arrow: Right 11">
            <a:extLst>
              <a:ext uri="{FF2B5EF4-FFF2-40B4-BE49-F238E27FC236}">
                <a16:creationId xmlns:a16="http://schemas.microsoft.com/office/drawing/2014/main" id="{410F7791-0338-4062-A732-6FDBA9FA27DE}"/>
              </a:ext>
              <a:ext uri="{C183D7F6-B498-43B3-948B-1728B52AA6E4}">
                <adec:decorative xmlns:adec="http://schemas.microsoft.com/office/drawing/2017/decorative" val="1"/>
              </a:ext>
            </a:extLst>
          </p:cNvPr>
          <p:cNvSpPr/>
          <p:nvPr/>
        </p:nvSpPr>
        <p:spPr>
          <a:xfrm>
            <a:off x="5541194" y="5081322"/>
            <a:ext cx="1109609" cy="620645"/>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6424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Government Regulation of Insurance</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E3AAF953-B067-4AD6-9BE5-9E4C74E28985}"/>
              </a:ext>
            </a:extLst>
          </p:cNvPr>
          <p:cNvSpPr/>
          <p:nvPr/>
        </p:nvSpPr>
        <p:spPr>
          <a:xfrm>
            <a:off x="980334" y="1378718"/>
            <a:ext cx="4643680" cy="1323439"/>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In some industries, the U.S. government has decided free markets will not provide insurance at an affordable price, so the government pays for it directly.</a:t>
            </a:r>
          </a:p>
        </p:txBody>
      </p:sp>
      <p:cxnSp>
        <p:nvCxnSpPr>
          <p:cNvPr id="5" name="Straight Connector 4">
            <a:extLst>
              <a:ext uri="{FF2B5EF4-FFF2-40B4-BE49-F238E27FC236}">
                <a16:creationId xmlns:a16="http://schemas.microsoft.com/office/drawing/2014/main" id="{564AE697-54AC-4F9E-891E-03183C289A43}"/>
              </a:ext>
              <a:ext uri="{C183D7F6-B498-43B3-948B-1728B52AA6E4}">
                <adec:decorative xmlns:adec="http://schemas.microsoft.com/office/drawing/2017/decorative" val="1"/>
              </a:ext>
            </a:extLst>
          </p:cNvPr>
          <p:cNvCxnSpPr>
            <a:cxnSpLocks/>
          </p:cNvCxnSpPr>
          <p:nvPr/>
        </p:nvCxnSpPr>
        <p:spPr>
          <a:xfrm>
            <a:off x="3302174"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28C1E15-BD62-4945-A82F-5C1C2273840B}"/>
              </a:ext>
            </a:extLst>
          </p:cNvPr>
          <p:cNvSpPr/>
          <p:nvPr/>
        </p:nvSpPr>
        <p:spPr>
          <a:xfrm>
            <a:off x="1329299" y="3033188"/>
            <a:ext cx="3945733" cy="204679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Medicaid</a:t>
            </a:r>
          </a:p>
          <a:p>
            <a:pPr marL="285750" marR="0" lvl="0" indent="-285750" algn="ctr"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Medicare</a:t>
            </a:r>
          </a:p>
        </p:txBody>
      </p:sp>
      <p:sp>
        <p:nvSpPr>
          <p:cNvPr id="3" name="Rectangle 2">
            <a:extLst>
              <a:ext uri="{FF2B5EF4-FFF2-40B4-BE49-F238E27FC236}">
                <a16:creationId xmlns:a16="http://schemas.microsoft.com/office/drawing/2014/main" id="{E4F2A9D1-A330-4BDD-929E-49433F0EDC22}"/>
              </a:ext>
            </a:extLst>
          </p:cNvPr>
          <p:cNvSpPr/>
          <p:nvPr/>
        </p:nvSpPr>
        <p:spPr>
          <a:xfrm>
            <a:off x="6567993" y="1378995"/>
            <a:ext cx="4643673" cy="131850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Another common government intervention in insurance markets is to require that everyone buy certain kinds of insurance.</a:t>
            </a:r>
          </a:p>
        </p:txBody>
      </p:sp>
      <p:cxnSp>
        <p:nvCxnSpPr>
          <p:cNvPr id="12" name="Straight Connector 11">
            <a:extLst>
              <a:ext uri="{FF2B5EF4-FFF2-40B4-BE49-F238E27FC236}">
                <a16:creationId xmlns:a16="http://schemas.microsoft.com/office/drawing/2014/main" id="{216A8934-56BB-4E04-BC53-2B8B6F8955F2}"/>
              </a:ext>
              <a:ext uri="{C183D7F6-B498-43B3-948B-1728B52AA6E4}">
                <adec:decorative xmlns:adec="http://schemas.microsoft.com/office/drawing/2017/decorative" val="1"/>
              </a:ext>
            </a:extLst>
          </p:cNvPr>
          <p:cNvCxnSpPr>
            <a:cxnSpLocks/>
          </p:cNvCxnSpPr>
          <p:nvPr/>
        </p:nvCxnSpPr>
        <p:spPr>
          <a:xfrm>
            <a:off x="8889826"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677F30B-0E03-4F81-A439-546B977E1849}"/>
              </a:ext>
            </a:extLst>
          </p:cNvPr>
          <p:cNvSpPr/>
          <p:nvPr/>
        </p:nvSpPr>
        <p:spPr>
          <a:xfrm>
            <a:off x="6916951" y="3033188"/>
            <a:ext cx="3945750" cy="204680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States require car insurance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Mortgage companies require homeowner's insurance</a:t>
            </a:r>
          </a:p>
        </p:txBody>
      </p:sp>
    </p:spTree>
    <p:extLst>
      <p:ext uri="{BB962C8B-B14F-4D97-AF65-F5344CB8AC3E}">
        <p14:creationId xmlns:p14="http://schemas.microsoft.com/office/powerpoint/2010/main" val="2022691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Patient Protection and Affordable Care Act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In March of 2010, President Obama signed into law the Patient Protection and Affordable Care Act (PPACA).">
            <a:extLst>
              <a:ext uri="{FF2B5EF4-FFF2-40B4-BE49-F238E27FC236}">
                <a16:creationId xmlns:a16="http://schemas.microsoft.com/office/drawing/2014/main" id="{E9030990-E506-454A-8518-78CC6161DB51}"/>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March of 2010, President Obama signed into law the Patient Protection and Affordable Care Act (PPACA).</a:t>
              </a:r>
            </a:p>
          </p:txBody>
        </p:sp>
      </p:grpSp>
      <p:grpSp>
        <p:nvGrpSpPr>
          <p:cNvPr id="10" name="Group 9" descr="The goal of the act is to bring the United States closer to universal coverage.">
            <a:extLst>
              <a:ext uri="{FF2B5EF4-FFF2-40B4-BE49-F238E27FC236}">
                <a16:creationId xmlns:a16="http://schemas.microsoft.com/office/drawing/2014/main" id="{2430E58E-91BB-4E85-B6EC-53C381CDE41D}"/>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goal of the act is to bring the United States closer to universal coverage.</a:t>
              </a:r>
            </a:p>
          </p:txBody>
        </p:sp>
      </p:grpSp>
      <p:grpSp>
        <p:nvGrpSpPr>
          <p:cNvPr id="13" name="Group 12" descr="Prior to the ACA, more than 32 million Americans were uninsured.">
            <a:extLst>
              <a:ext uri="{FF2B5EF4-FFF2-40B4-BE49-F238E27FC236}">
                <a16:creationId xmlns:a16="http://schemas.microsoft.com/office/drawing/2014/main" id="{6B767FE5-AFD9-47E2-83CF-1BC479AF498D}"/>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928179"/>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Prior to the ACA, more than 32 million Americans were uninsured.</a:t>
              </a:r>
            </a:p>
          </p:txBody>
        </p:sp>
      </p:grpSp>
      <p:grpSp>
        <p:nvGrpSpPr>
          <p:cNvPr id="16" name="Group 15" descr="People who are uninsured tend to use emergency rooms for treatment, which has contributed significantly to rising costs.">
            <a:extLst>
              <a:ext uri="{FF2B5EF4-FFF2-40B4-BE49-F238E27FC236}">
                <a16:creationId xmlns:a16="http://schemas.microsoft.com/office/drawing/2014/main" id="{0FC40746-0312-44BE-9B5E-EF9A4A838147}"/>
              </a:ext>
            </a:extLst>
          </p:cNvPr>
          <p:cNvGrpSpPr/>
          <p:nvPr/>
        </p:nvGrpSpPr>
        <p:grpSpPr>
          <a:xfrm>
            <a:off x="2135749" y="43228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9FACCB-4D02-45BB-A0E2-46439D7EE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E9AFB8D2-CE92-4251-B3F6-63F2F053AB49}"/>
                </a:ext>
              </a:extLst>
            </p:cNvPr>
            <p:cNvSpPr txBox="1"/>
            <p:nvPr/>
          </p:nvSpPr>
          <p:spPr>
            <a:xfrm>
              <a:off x="599388" y="178405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People who are uninsured tend to use emergency rooms for treatment, which has contributed significantly to rising costs.</a:t>
              </a:r>
            </a:p>
          </p:txBody>
        </p:sp>
      </p:grpSp>
    </p:spTree>
    <p:extLst>
      <p:ext uri="{BB962C8B-B14F-4D97-AF65-F5344CB8AC3E}">
        <p14:creationId xmlns:p14="http://schemas.microsoft.com/office/powerpoint/2010/main" val="2216473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915492"/>
            <a:ext cx="9273061" cy="1015663"/>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lesson discusses the tradeoff between quality of care and equal access at low costs. Which do you consider to be more important, a high quality of care provided or more equal access and lower costs? Why?</a:t>
            </a:r>
          </a:p>
        </p:txBody>
      </p:sp>
    </p:spTree>
    <p:extLst>
      <p:ext uri="{BB962C8B-B14F-4D97-AF65-F5344CB8AC3E}">
        <p14:creationId xmlns:p14="http://schemas.microsoft.com/office/powerpoint/2010/main" val="24490114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fundamental law of insurance is that what the average person pays in over time cannot be less than what the average person gets out.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Many insurance policies have deductibles, copayments, or coinsurance.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fee-for-service health financing system, medical care providers receive reimbursement according to the cost of services they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alternative method of organizing health care is through health maintenance organizations (HMOs), where medical care providers receive reimbursement according to the number of patients they handle, and it is up to the providers to allocate resources between patients who receive more or fewer health care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Adverse selection arises in insurance markets when insurance buyers know more about the risks they face than the insurance company.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1343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Insurance and Imperfect Information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2" descr="A photograph of a wrecking ball unsuccessfully attempting to shatter a glass bubble that a man stands inside">
            <a:extLst>
              <a:ext uri="{FF2B5EF4-FFF2-40B4-BE49-F238E27FC236}">
                <a16:creationId xmlns:a16="http://schemas.microsoft.com/office/drawing/2014/main" id="{20A5D5C3-5D21-43E6-A8AC-89645CD58D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281" y="1564568"/>
            <a:ext cx="4251437" cy="3728864"/>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Insurance provides an individual or business with protection from the economic effects of an unexpected event.">
            <a:extLst>
              <a:ext uri="{FF2B5EF4-FFF2-40B4-BE49-F238E27FC236}">
                <a16:creationId xmlns:a16="http://schemas.microsoft.com/office/drawing/2014/main" id="{635484E1-69B7-45C0-93D1-3E34A99FCB56}"/>
              </a:ext>
            </a:extLst>
          </p:cNvPr>
          <p:cNvGrpSpPr/>
          <p:nvPr/>
        </p:nvGrpSpPr>
        <p:grpSpPr>
          <a:xfrm>
            <a:off x="1881188" y="5549458"/>
            <a:ext cx="8429625" cy="831453"/>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5957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Insurance provides an individual or business with protection from the economic effects of an unexpected event.</a:t>
              </a:r>
              <a:endPar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6909969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053727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Insurance is a method that households and firms use to prevent any single event from having a significant detrimental financial effect.">
            <a:extLst>
              <a:ext uri="{FF2B5EF4-FFF2-40B4-BE49-F238E27FC236}">
                <a16:creationId xmlns:a16="http://schemas.microsoft.com/office/drawing/2014/main" id="{7E21315B-6D2D-4EE1-9760-7F915CBFEAC6}"/>
              </a:ext>
            </a:extLst>
          </p:cNvPr>
          <p:cNvGrpSpPr/>
          <p:nvPr/>
        </p:nvGrpSpPr>
        <p:grpSpPr>
          <a:xfrm>
            <a:off x="2135749" y="16202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3F25C81-A77C-4DB1-A883-5C9679B2E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7A308283-BC26-4854-A365-BBF3C1F75BD1}"/>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Insurance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method that households and firms use to prevent any single event from having a significant detrimental financial effect.</a:t>
              </a:r>
            </a:p>
          </p:txBody>
        </p:sp>
      </p:grpSp>
      <p:grpSp>
        <p:nvGrpSpPr>
          <p:cNvPr id="27" name="Group 26" descr="Generally, households or firms with insurance make regular payments, called premiums.">
            <a:extLst>
              <a:ext uri="{FF2B5EF4-FFF2-40B4-BE49-F238E27FC236}">
                <a16:creationId xmlns:a16="http://schemas.microsoft.com/office/drawing/2014/main" id="{8959AFAA-14C9-4F0B-A182-F11AEFB577A5}"/>
              </a:ext>
            </a:extLst>
          </p:cNvPr>
          <p:cNvGrpSpPr/>
          <p:nvPr/>
        </p:nvGrpSpPr>
        <p:grpSpPr>
          <a:xfrm>
            <a:off x="2135749" y="252585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A7261A3A-3182-4FE2-A9B2-4D80F67D2A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247C4F71-2AB4-42AB-80B8-44C0D15953E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Generally, households or firms with insurance make regular payments, called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premiums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33" name="Group 32" descr="The insurance company prices these premiums based on the probability of certain events occurring among a pool of people.">
            <a:extLst>
              <a:ext uri="{FF2B5EF4-FFF2-40B4-BE49-F238E27FC236}">
                <a16:creationId xmlns:a16="http://schemas.microsoft.com/office/drawing/2014/main" id="{C8B5812A-800C-431A-8F71-E67E8CD9E32D}"/>
              </a:ext>
            </a:extLst>
          </p:cNvPr>
          <p:cNvGrpSpPr/>
          <p:nvPr/>
        </p:nvGrpSpPr>
        <p:grpSpPr>
          <a:xfrm>
            <a:off x="2135749" y="3421117"/>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A9853D6F-C626-497D-BD87-AE6D1290FC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5E66875C-5C36-4208-A7D3-FE7AF5287E18}"/>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insurance company prices these premiums based on the probability of certain events occurring among a pool of people.</a:t>
              </a:r>
            </a:p>
          </p:txBody>
        </p:sp>
      </p:grpSp>
      <p:grpSp>
        <p:nvGrpSpPr>
          <p:cNvPr id="36" name="Group 35" descr="Members of the group who then suffer a specified bad experience receive payments from this pool of money.">
            <a:extLst>
              <a:ext uri="{FF2B5EF4-FFF2-40B4-BE49-F238E27FC236}">
                <a16:creationId xmlns:a16="http://schemas.microsoft.com/office/drawing/2014/main" id="{C4F94AFF-EE1B-4D69-8137-19FB6113633A}"/>
              </a:ext>
            </a:extLst>
          </p:cNvPr>
          <p:cNvGrpSpPr/>
          <p:nvPr/>
        </p:nvGrpSpPr>
        <p:grpSpPr>
          <a:xfrm>
            <a:off x="2135749" y="4316380"/>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715AE911-F90D-4CFC-A98F-F28C498F834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TextBox 37">
              <a:extLst>
                <a:ext uri="{FF2B5EF4-FFF2-40B4-BE49-F238E27FC236}">
                  <a16:creationId xmlns:a16="http://schemas.microsoft.com/office/drawing/2014/main" id="{ABFCD9A7-76D4-417F-82FD-2F8157F3C47F}"/>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Members of the group who then suffer a specified bad experience receive payments from this pool of money.</a:t>
              </a:r>
            </a:p>
          </p:txBody>
        </p:sp>
      </p:grpSp>
    </p:spTree>
    <p:extLst>
      <p:ext uri="{BB962C8B-B14F-4D97-AF65-F5344CB8AC3E}">
        <p14:creationId xmlns:p14="http://schemas.microsoft.com/office/powerpoint/2010/main" val="4014943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Imperfect Information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ll insurance involves imperfect information.&#10;&#10;We cannot predict future events with certainty.&#10;&#10;Adverse events occur due to a combination of people’s characteristics and choices, which make the risks higher or lower, and the good or bad luck of circumstances.">
            <a:extLst>
              <a:ext uri="{FF2B5EF4-FFF2-40B4-BE49-F238E27FC236}">
                <a16:creationId xmlns:a16="http://schemas.microsoft.com/office/drawing/2014/main" id="{82412176-9C76-4770-80B0-DB5CBFA8886A}"/>
              </a:ext>
            </a:extLst>
          </p:cNvPr>
          <p:cNvGrpSpPr/>
          <p:nvPr/>
        </p:nvGrpSpPr>
        <p:grpSpPr>
          <a:xfrm>
            <a:off x="2066923" y="1455180"/>
            <a:ext cx="8058154" cy="3268886"/>
            <a:chOff x="542923" y="1483569"/>
            <a:chExt cx="8058154" cy="1426319"/>
          </a:xfrm>
          <a:solidFill>
            <a:srgbClr val="627981"/>
          </a:solidFill>
        </p:grpSpPr>
        <p:sp>
          <p:nvSpPr>
            <p:cNvPr id="8" name="Rectangle 7">
              <a:extLst>
                <a:ext uri="{FF2B5EF4-FFF2-40B4-BE49-F238E27FC236}">
                  <a16:creationId xmlns:a16="http://schemas.microsoft.com/office/drawing/2014/main" id="{7657DC78-D613-4C17-A242-4D3AD47B7DA6}"/>
                </a:ext>
              </a:extLst>
            </p:cNvPr>
            <p:cNvSpPr/>
            <p:nvPr/>
          </p:nvSpPr>
          <p:spPr>
            <a:xfrm>
              <a:off x="542923" y="1483569"/>
              <a:ext cx="8058154" cy="14263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4218F210-6F43-4F63-B370-21996F79C7E6}"/>
                </a:ext>
              </a:extLst>
            </p:cNvPr>
            <p:cNvSpPr txBox="1"/>
            <p:nvPr/>
          </p:nvSpPr>
          <p:spPr>
            <a:xfrm>
              <a:off x="793506" y="1612555"/>
              <a:ext cx="7807571" cy="1168347"/>
            </a:xfrm>
            <a:prstGeom prst="rect">
              <a:avLst/>
            </a:prstGeom>
            <a:grp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All insurance involves imperfect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We cannot predict future events with certainty.</a:t>
              </a: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457200" marR="0" lvl="0" indent="-4572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Adverse events occur due to a combination of people’s characteristics and choices, which make the risks higher or lower, and the good or bad luck of circumstances.</a:t>
              </a:r>
            </a:p>
          </p:txBody>
        </p:sp>
      </p:grpSp>
    </p:spTree>
    <p:extLst>
      <p:ext uri="{BB962C8B-B14F-4D97-AF65-F5344CB8AC3E}">
        <p14:creationId xmlns:p14="http://schemas.microsoft.com/office/powerpoint/2010/main" val="3108858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Insurance Works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graphic describing how insurance works. A car insurance company has 100 drivers, and in one year, most of them will have small dings (60 drivers), a few will have medium-sized accidents (30 drivers), and a small amount will have major accidents (10 drivers). The company doesn’t know which driver will have which incident, so they’ll divide the total cost of the accidents, $186,000, by the number of drivers, 100, and charge each driver a premium of $1,860.">
            <a:extLst>
              <a:ext uri="{FF2B5EF4-FFF2-40B4-BE49-F238E27FC236}">
                <a16:creationId xmlns:a16="http://schemas.microsoft.com/office/drawing/2014/main" id="{B6E992C3-285A-4EDB-0A47-5117E68D7D4E}"/>
              </a:ext>
            </a:extLst>
          </p:cNvPr>
          <p:cNvPicPr>
            <a:picLocks noChangeAspect="1"/>
          </p:cNvPicPr>
          <p:nvPr/>
        </p:nvPicPr>
        <p:blipFill>
          <a:blip r:embed="rId3"/>
          <a:stretch>
            <a:fillRect/>
          </a:stretch>
        </p:blipFill>
        <p:spPr>
          <a:xfrm>
            <a:off x="1023229" y="1538725"/>
            <a:ext cx="10145541" cy="2819794"/>
          </a:xfrm>
          <a:prstGeom prst="rect">
            <a:avLst/>
          </a:prstGeom>
        </p:spPr>
      </p:pic>
      <p:sp>
        <p:nvSpPr>
          <p:cNvPr id="8" name="Rectangle 7">
            <a:extLst>
              <a:ext uri="{FF2B5EF4-FFF2-40B4-BE49-F238E27FC236}">
                <a16:creationId xmlns:a16="http://schemas.microsoft.com/office/drawing/2014/main" id="{727E09FA-D1A1-4AFE-8811-126F5B5EC8F3}"/>
              </a:ext>
            </a:extLst>
          </p:cNvPr>
          <p:cNvSpPr/>
          <p:nvPr/>
        </p:nvSpPr>
        <p:spPr>
          <a:xfrm>
            <a:off x="779414" y="5004802"/>
            <a:ext cx="10515862" cy="132343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p:txBody>
      </p:sp>
    </p:spTree>
    <p:extLst>
      <p:ext uri="{BB962C8B-B14F-4D97-AF65-F5344CB8AC3E}">
        <p14:creationId xmlns:p14="http://schemas.microsoft.com/office/powerpoint/2010/main" val="16280954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Insurance Companies Make Money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A03D37B-1B89-460F-A4D1-F51FEEC608D4}"/>
              </a:ext>
            </a:extLst>
          </p:cNvPr>
          <p:cNvSpPr/>
          <p:nvPr/>
        </p:nvSpPr>
        <p:spPr>
          <a:xfrm>
            <a:off x="1108678" y="1849931"/>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Money In: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Premiums from customers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Investment income</a:t>
            </a:r>
          </a:p>
        </p:txBody>
      </p:sp>
      <p:sp>
        <p:nvSpPr>
          <p:cNvPr id="5" name="Arrow: Right 4" descr="goes to the">
            <a:extLst>
              <a:ext uri="{FF2B5EF4-FFF2-40B4-BE49-F238E27FC236}">
                <a16:creationId xmlns:a16="http://schemas.microsoft.com/office/drawing/2014/main" id="{26142A16-D913-44C7-BFBB-7A0D2F4F7A5E}"/>
              </a:ext>
            </a:extLst>
          </p:cNvPr>
          <p:cNvSpPr/>
          <p:nvPr/>
        </p:nvSpPr>
        <p:spPr>
          <a:xfrm>
            <a:off x="3878318" y="2370193"/>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18F0AB11-4FB0-4293-9450-91AECF298EB2}"/>
              </a:ext>
            </a:extLst>
          </p:cNvPr>
          <p:cNvSpPr/>
          <p:nvPr/>
        </p:nvSpPr>
        <p:spPr>
          <a:xfrm>
            <a:off x="4666593" y="1849930"/>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Insurance Company</a:t>
            </a:r>
          </a:p>
        </p:txBody>
      </p:sp>
      <p:sp>
        <p:nvSpPr>
          <p:cNvPr id="10" name="Arrow: Right 9" descr="and then">
            <a:extLst>
              <a:ext uri="{FF2B5EF4-FFF2-40B4-BE49-F238E27FC236}">
                <a16:creationId xmlns:a16="http://schemas.microsoft.com/office/drawing/2014/main" id="{C882871D-78A9-4939-840D-5D23C1256154}"/>
              </a:ext>
            </a:extLst>
          </p:cNvPr>
          <p:cNvSpPr/>
          <p:nvPr/>
        </p:nvSpPr>
        <p:spPr>
          <a:xfrm>
            <a:off x="7436233" y="2387830"/>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4140D516-B417-406C-A3F9-FE3EA14B8E81}"/>
              </a:ext>
            </a:extLst>
          </p:cNvPr>
          <p:cNvSpPr/>
          <p:nvPr/>
        </p:nvSpPr>
        <p:spPr>
          <a:xfrm>
            <a:off x="8224508" y="1867567"/>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Money Out: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Payments to customers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Expenses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Profits or losses</a:t>
            </a:r>
          </a:p>
        </p:txBody>
      </p:sp>
      <p:sp>
        <p:nvSpPr>
          <p:cNvPr id="4" name="Rectangle 3">
            <a:extLst>
              <a:ext uri="{FF2B5EF4-FFF2-40B4-BE49-F238E27FC236}">
                <a16:creationId xmlns:a16="http://schemas.microsoft.com/office/drawing/2014/main" id="{03C4BB83-F338-4F13-80DD-C46CAFACCCBD}"/>
              </a:ext>
            </a:extLst>
          </p:cNvPr>
          <p:cNvSpPr/>
          <p:nvPr/>
        </p:nvSpPr>
        <p:spPr>
          <a:xfrm>
            <a:off x="1673483" y="4016120"/>
            <a:ext cx="8845033" cy="120032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Money flows into an insurance company through premiums and investments and out through the payment of claims and operating expenses.</a:t>
            </a:r>
          </a:p>
        </p:txBody>
      </p:sp>
    </p:spTree>
    <p:extLst>
      <p:ext uri="{BB962C8B-B14F-4D97-AF65-F5344CB8AC3E}">
        <p14:creationId xmlns:p14="http://schemas.microsoft.com/office/powerpoint/2010/main" val="2135138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Government and Social Insurance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6" name="Group 35" descr="Federal and state governments run a number of insurance programs.">
            <a:extLst>
              <a:ext uri="{FF2B5EF4-FFF2-40B4-BE49-F238E27FC236}">
                <a16:creationId xmlns:a16="http://schemas.microsoft.com/office/drawing/2014/main" id="{B02C47E2-D399-43B9-8F46-21730368E8DD}"/>
              </a:ext>
            </a:extLst>
          </p:cNvPr>
          <p:cNvGrpSpPr/>
          <p:nvPr/>
        </p:nvGrpSpPr>
        <p:grpSpPr>
          <a:xfrm>
            <a:off x="2066921" y="1300981"/>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2E858F88-2723-43E8-BEC5-569FC3709B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8" name="TextBox 37">
              <a:extLst>
                <a:ext uri="{FF2B5EF4-FFF2-40B4-BE49-F238E27FC236}">
                  <a16:creationId xmlns:a16="http://schemas.microsoft.com/office/drawing/2014/main" id="{B536C598-FBD7-4708-9E44-C5542C165376}"/>
                </a:ext>
              </a:extLst>
            </p:cNvPr>
            <p:cNvSpPr txBox="1"/>
            <p:nvPr/>
          </p:nvSpPr>
          <p:spPr>
            <a:xfrm>
              <a:off x="668214" y="1939106"/>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Federal and state governments run a number of insurance programs.</a:t>
              </a:r>
            </a:p>
          </p:txBody>
        </p:sp>
      </p:grpSp>
      <p:pic>
        <p:nvPicPr>
          <p:cNvPr id="4" name="Picture 3" descr="A table titled Government Insurance Programs with three columns: Type of Insurance, Who Pays for It?, and It Pays Out When. Row 1: Unemployment insurance; paid by employers; pays out when workers lose their jobs and cannot find new ones. Row 2: Pension insurance; employers pay into the Pension Benefit Guarantee Corporation; pays out when companies go bankrupt and cannot pay pension benefits promised to workers. Row 3: Deposit insurance; banks pay into the Federal Deposit Insurance Corporation; pays out when banks go bankrupt; it pays depositors up to $250,000. Row 4: Workers’ compensation insurance; employers pay into state funds; pays out when workers suffer an injury on the job. Row 5: Retirement insurance (Social Security and Medicare); workers pay a percentage of their income into the Social Security fund and Medicare fund; pays out when workers retire and when retired workers need health care.">
            <a:extLst>
              <a:ext uri="{FF2B5EF4-FFF2-40B4-BE49-F238E27FC236}">
                <a16:creationId xmlns:a16="http://schemas.microsoft.com/office/drawing/2014/main" id="{0C8E877E-9329-6429-E1D2-884B6726A9D1}"/>
              </a:ext>
            </a:extLst>
          </p:cNvPr>
          <p:cNvPicPr>
            <a:picLocks noChangeAspect="1"/>
          </p:cNvPicPr>
          <p:nvPr/>
        </p:nvPicPr>
        <p:blipFill>
          <a:blip r:embed="rId3"/>
          <a:stretch>
            <a:fillRect/>
          </a:stretch>
        </p:blipFill>
        <p:spPr>
          <a:xfrm>
            <a:off x="2066921" y="2142157"/>
            <a:ext cx="8058154" cy="4377398"/>
          </a:xfrm>
          <a:prstGeom prst="rect">
            <a:avLst/>
          </a:prstGeom>
        </p:spPr>
      </p:pic>
    </p:spTree>
    <p:extLst>
      <p:ext uri="{BB962C8B-B14F-4D97-AF65-F5344CB8AC3E}">
        <p14:creationId xmlns:p14="http://schemas.microsoft.com/office/powerpoint/2010/main" val="2594747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Risk Groups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B19460EC-4640-4EC6-9E30-D4E3D94FCF67}"/>
              </a:ext>
            </a:extLst>
          </p:cNvPr>
          <p:cNvSpPr/>
          <p:nvPr/>
        </p:nvSpPr>
        <p:spPr>
          <a:xfrm>
            <a:off x="849329" y="1472581"/>
            <a:ext cx="10493340" cy="830997"/>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To make insurance fair, customers are often divided into risk groups, where the people in the group share roughly the same risks of something bad happening.</a:t>
            </a:r>
          </a:p>
        </p:txBody>
      </p:sp>
      <p:sp>
        <p:nvSpPr>
          <p:cNvPr id="5" name="TextBox 4">
            <a:extLst>
              <a:ext uri="{FF2B5EF4-FFF2-40B4-BE49-F238E27FC236}">
                <a16:creationId xmlns:a16="http://schemas.microsoft.com/office/drawing/2014/main" id="{54BACFBD-09AE-45AB-928A-A5CD76B7BCAC}"/>
              </a:ext>
            </a:extLst>
          </p:cNvPr>
          <p:cNvSpPr txBox="1"/>
          <p:nvPr/>
        </p:nvSpPr>
        <p:spPr>
          <a:xfrm>
            <a:off x="1742994" y="2821934"/>
            <a:ext cx="3677132" cy="1215809"/>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Low-risk group pays lower premium.</a:t>
            </a:r>
          </a:p>
        </p:txBody>
      </p:sp>
      <p:sp>
        <p:nvSpPr>
          <p:cNvPr id="6" name="Oval 5">
            <a:extLst>
              <a:ext uri="{FF2B5EF4-FFF2-40B4-BE49-F238E27FC236}">
                <a16:creationId xmlns:a16="http://schemas.microsoft.com/office/drawing/2014/main" id="{66ED873D-326C-452A-AC96-C2960C182F6E}"/>
              </a:ext>
              <a:ext uri="{C183D7F6-B498-43B3-948B-1728B52AA6E4}">
                <adec:decorative xmlns:adec="http://schemas.microsoft.com/office/drawing/2017/decorative" val="1"/>
              </a:ext>
            </a:extLst>
          </p:cNvPr>
          <p:cNvSpPr/>
          <p:nvPr/>
        </p:nvSpPr>
        <p:spPr>
          <a:xfrm>
            <a:off x="1067120" y="282109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890D402-585D-42C1-8B5E-CC6698C0BDC1}"/>
              </a:ext>
            </a:extLst>
          </p:cNvPr>
          <p:cNvSpPr txBox="1"/>
          <p:nvPr/>
        </p:nvSpPr>
        <p:spPr>
          <a:xfrm>
            <a:off x="7249943" y="2820258"/>
            <a:ext cx="3677132" cy="1215809"/>
          </a:xfrm>
          <a:prstGeom prst="rect">
            <a:avLst/>
          </a:prstGeom>
          <a:solidFill>
            <a:srgbClr val="627981"/>
          </a:solid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High-risk group pays higher premium.</a:t>
            </a:r>
          </a:p>
        </p:txBody>
      </p:sp>
      <p:sp>
        <p:nvSpPr>
          <p:cNvPr id="12" name="Oval 11">
            <a:extLst>
              <a:ext uri="{FF2B5EF4-FFF2-40B4-BE49-F238E27FC236}">
                <a16:creationId xmlns:a16="http://schemas.microsoft.com/office/drawing/2014/main" id="{6AAC68D7-B813-46BD-A801-20E2F70CBFB4}"/>
              </a:ext>
              <a:ext uri="{C183D7F6-B498-43B3-948B-1728B52AA6E4}">
                <adec:decorative xmlns:adec="http://schemas.microsoft.com/office/drawing/2017/decorative" val="1"/>
              </a:ext>
            </a:extLst>
          </p:cNvPr>
          <p:cNvSpPr/>
          <p:nvPr/>
        </p:nvSpPr>
        <p:spPr>
          <a:xfrm>
            <a:off x="6574069" y="2819419"/>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3A704732-A30D-4EB3-959C-4F55761E1BD8}"/>
              </a:ext>
            </a:extLst>
          </p:cNvPr>
          <p:cNvSpPr/>
          <p:nvPr/>
        </p:nvSpPr>
        <p:spPr>
          <a:xfrm>
            <a:off x="2007498" y="4728524"/>
            <a:ext cx="8177001" cy="830997"/>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If someone is generally safe and has one major accident, which group should they be in?</a:t>
            </a:r>
          </a:p>
        </p:txBody>
      </p:sp>
    </p:spTree>
    <p:extLst>
      <p:ext uri="{BB962C8B-B14F-4D97-AF65-F5344CB8AC3E}">
        <p14:creationId xmlns:p14="http://schemas.microsoft.com/office/powerpoint/2010/main" val="2583162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Actuarially Fair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9C405BB-C264-4366-9EEB-438964A7AE4B}"/>
              </a:ext>
            </a:extLst>
          </p:cNvPr>
          <p:cNvSpPr/>
          <p:nvPr/>
        </p:nvSpPr>
        <p:spPr>
          <a:xfrm>
            <a:off x="1759974" y="1654701"/>
            <a:ext cx="8662220" cy="1384995"/>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When the premiums paid equal the amount an average person in that risk group would collect in the payout of claims, the level of insurance is said to be “actuarially fair.”</a:t>
            </a:r>
          </a:p>
        </p:txBody>
      </p:sp>
      <p:pic>
        <p:nvPicPr>
          <p:cNvPr id="4" name="Graphic 3">
            <a:extLst>
              <a:ext uri="{FF2B5EF4-FFF2-40B4-BE49-F238E27FC236}">
                <a16:creationId xmlns:a16="http://schemas.microsoft.com/office/drawing/2014/main" id="{60963D9C-5B9B-4BB8-ABC5-AFD93F8FB624}"/>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2244" y="3469827"/>
            <a:ext cx="2467511" cy="2467511"/>
          </a:xfrm>
          <a:prstGeom prst="rect">
            <a:avLst/>
          </a:prstGeom>
        </p:spPr>
      </p:pic>
    </p:spTree>
    <p:extLst>
      <p:ext uri="{BB962C8B-B14F-4D97-AF65-F5344CB8AC3E}">
        <p14:creationId xmlns:p14="http://schemas.microsoft.com/office/powerpoint/2010/main" val="30563900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97BCDDD-53C1-463C-B95B-0CC58F697355}">
  <ds:schemaRefs>
    <ds:schemaRef ds:uri="http://schemas.microsoft.com/sharepoint/v3/contenttype/forms"/>
  </ds:schemaRefs>
</ds:datastoreItem>
</file>

<file path=customXml/itemProps2.xml><?xml version="1.0" encoding="utf-8"?>
<ds:datastoreItem xmlns:ds="http://schemas.openxmlformats.org/officeDocument/2006/customXml" ds:itemID="{8412CD86-0BFF-4AFE-B560-5C2A1AB4677C}">
  <ds:schemaRefs>
    <ds:schemaRef ds:uri="fdab59f7-c3a7-48e5-acd8-618ce834776e"/>
    <ds:schemaRef ds:uri="http://purl.org/dc/terms/"/>
    <ds:schemaRef ds:uri="http://purl.org/dc/dcmitype/"/>
    <ds:schemaRef ds:uri="06d9c582-05c2-476b-83d2-72ab8b1380b2"/>
    <ds:schemaRef ds:uri="http://schemas.microsoft.com/office/2006/documentManagement/types"/>
    <ds:schemaRef ds:uri="http://schemas.microsoft.com/office/2006/metadata/properties"/>
    <ds:schemaRef ds:uri="http://purl.org/dc/elements/1.1/"/>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41A35855-9AC9-48E8-BA31-604501369F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520</TotalTime>
  <Words>2219</Words>
  <Application>Microsoft Office PowerPoint</Application>
  <PresentationFormat>Widescreen</PresentationFormat>
  <Paragraphs>143</Paragraphs>
  <Slides>20</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Century Gothic</vt:lpstr>
      <vt:lpstr>Office Theme</vt:lpstr>
      <vt:lpstr>1_Office Theme</vt:lpstr>
      <vt:lpstr>Insurance and Imperfect Information</vt:lpstr>
      <vt:lpstr>Insurance and Imperfect Information1</vt:lpstr>
      <vt:lpstr>Introduction</vt:lpstr>
      <vt:lpstr>Imperfect Information</vt:lpstr>
      <vt:lpstr>How Insurance Works</vt:lpstr>
      <vt:lpstr>How Insurance Companies Make Money</vt:lpstr>
      <vt:lpstr>Government and Social Insurance</vt:lpstr>
      <vt:lpstr>Risk Groups</vt:lpstr>
      <vt:lpstr>Actuarially Fair</vt:lpstr>
      <vt:lpstr>Moral Hazard Problem</vt:lpstr>
      <vt:lpstr>Ways Customers Pay</vt:lpstr>
      <vt:lpstr>Incentives of Health Care Providers</vt:lpstr>
      <vt:lpstr>Adverse Selection Problem</vt:lpstr>
      <vt:lpstr>U.S. Health Care in an International Context</vt:lpstr>
      <vt:lpstr>Government Regulation of Insurance1</vt:lpstr>
      <vt:lpstr>Government Regulation of Insurance2</vt:lpstr>
      <vt:lpstr>The Patient Protection and Affordable Care Act</vt:lpstr>
      <vt:lpstr>On Your Own</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45</cp:revision>
  <dcterms:created xsi:type="dcterms:W3CDTF">2017-06-16T13:06:21Z</dcterms:created>
  <dcterms:modified xsi:type="dcterms:W3CDTF">2026-02-03T16:30:16Z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