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Lst>
  <p:notesMasterIdLst>
    <p:notesMasterId r:id="rId16"/>
  </p:notesMasterIdLst>
  <p:sldIdLst>
    <p:sldId id="377" r:id="rId6"/>
    <p:sldId id="378" r:id="rId7"/>
    <p:sldId id="379" r:id="rId8"/>
    <p:sldId id="380" r:id="rId9"/>
    <p:sldId id="381" r:id="rId10"/>
    <p:sldId id="382" r:id="rId11"/>
    <p:sldId id="383" r:id="rId12"/>
    <p:sldId id="384" r:id="rId13"/>
    <p:sldId id="385" r:id="rId14"/>
    <p:sldId id="3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F94AF9-F4BB-43DB-A05A-9547FBD4ACFC}" v="3" dt="2026-02-03T16:23:33.0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0" d="100"/>
          <a:sy n="90" d="100"/>
        </p:scale>
        <p:origin x="13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1-13T18:27:36.692" v="3" actId="6549"/>
      <pc:docMkLst>
        <pc:docMk/>
      </pc:docMkLst>
      <pc:sldChg chg="add">
        <pc:chgData name="Caitlin Coleman" userId="96f87ca1-0e64-4ae8-8d77-98757b85df0b" providerId="ADAL" clId="{DDA6BCD5-DC0D-434C-93A0-51E2BCD25B34}" dt="2026-01-13T18:27:03.007" v="0"/>
        <pc:sldMkLst>
          <pc:docMk/>
          <pc:sldMk cId="3451809610" sldId="371"/>
        </pc:sldMkLst>
      </pc:sldChg>
      <pc:sldChg chg="add">
        <pc:chgData name="Caitlin Coleman" userId="96f87ca1-0e64-4ae8-8d77-98757b85df0b" providerId="ADAL" clId="{DDA6BCD5-DC0D-434C-93A0-51E2BCD25B34}" dt="2026-01-13T18:27:18.951" v="1"/>
        <pc:sldMkLst>
          <pc:docMk/>
          <pc:sldMk cId="3677615998" sldId="377"/>
        </pc:sldMkLst>
      </pc:sldChg>
      <pc:sldChg chg="add">
        <pc:chgData name="Caitlin Coleman" userId="96f87ca1-0e64-4ae8-8d77-98757b85df0b" providerId="ADAL" clId="{DDA6BCD5-DC0D-434C-93A0-51E2BCD25B34}" dt="2026-01-13T18:27:18.951" v="1"/>
        <pc:sldMkLst>
          <pc:docMk/>
          <pc:sldMk cId="3729210811" sldId="378"/>
        </pc:sldMkLst>
      </pc:sldChg>
      <pc:sldChg chg="add">
        <pc:chgData name="Caitlin Coleman" userId="96f87ca1-0e64-4ae8-8d77-98757b85df0b" providerId="ADAL" clId="{DDA6BCD5-DC0D-434C-93A0-51E2BCD25B34}" dt="2026-01-13T18:27:18.951" v="1"/>
        <pc:sldMkLst>
          <pc:docMk/>
          <pc:sldMk cId="93475312" sldId="379"/>
        </pc:sldMkLst>
      </pc:sldChg>
      <pc:sldChg chg="add">
        <pc:chgData name="Caitlin Coleman" userId="96f87ca1-0e64-4ae8-8d77-98757b85df0b" providerId="ADAL" clId="{DDA6BCD5-DC0D-434C-93A0-51E2BCD25B34}" dt="2026-01-13T18:27:18.951" v="1"/>
        <pc:sldMkLst>
          <pc:docMk/>
          <pc:sldMk cId="796464998" sldId="380"/>
        </pc:sldMkLst>
      </pc:sldChg>
      <pc:sldChg chg="add">
        <pc:chgData name="Caitlin Coleman" userId="96f87ca1-0e64-4ae8-8d77-98757b85df0b" providerId="ADAL" clId="{DDA6BCD5-DC0D-434C-93A0-51E2BCD25B34}" dt="2026-01-13T18:27:18.951" v="1"/>
        <pc:sldMkLst>
          <pc:docMk/>
          <pc:sldMk cId="2450941326" sldId="381"/>
        </pc:sldMkLst>
      </pc:sldChg>
      <pc:sldChg chg="add">
        <pc:chgData name="Caitlin Coleman" userId="96f87ca1-0e64-4ae8-8d77-98757b85df0b" providerId="ADAL" clId="{DDA6BCD5-DC0D-434C-93A0-51E2BCD25B34}" dt="2026-01-13T18:27:18.951" v="1"/>
        <pc:sldMkLst>
          <pc:docMk/>
          <pc:sldMk cId="694337172" sldId="382"/>
        </pc:sldMkLst>
      </pc:sldChg>
      <pc:sldChg chg="add">
        <pc:chgData name="Caitlin Coleman" userId="96f87ca1-0e64-4ae8-8d77-98757b85df0b" providerId="ADAL" clId="{DDA6BCD5-DC0D-434C-93A0-51E2BCD25B34}" dt="2026-01-13T18:27:18.951" v="1"/>
        <pc:sldMkLst>
          <pc:docMk/>
          <pc:sldMk cId="1562501903" sldId="383"/>
        </pc:sldMkLst>
      </pc:sldChg>
      <pc:sldChg chg="add">
        <pc:chgData name="Caitlin Coleman" userId="96f87ca1-0e64-4ae8-8d77-98757b85df0b" providerId="ADAL" clId="{DDA6BCD5-DC0D-434C-93A0-51E2BCD25B34}" dt="2026-01-13T18:27:18.951" v="1"/>
        <pc:sldMkLst>
          <pc:docMk/>
          <pc:sldMk cId="3495616464" sldId="384"/>
        </pc:sldMkLst>
      </pc:sldChg>
      <pc:sldChg chg="modSp add mod">
        <pc:chgData name="Caitlin Coleman" userId="96f87ca1-0e64-4ae8-8d77-98757b85df0b" providerId="ADAL" clId="{DDA6BCD5-DC0D-434C-93A0-51E2BCD25B34}" dt="2026-01-13T18:27:36.692" v="3" actId="6549"/>
        <pc:sldMkLst>
          <pc:docMk/>
          <pc:sldMk cId="940876709" sldId="385"/>
        </pc:sldMkLst>
        <pc:spChg chg="mod">
          <ac:chgData name="Caitlin Coleman" userId="96f87ca1-0e64-4ae8-8d77-98757b85df0b" providerId="ADAL" clId="{DDA6BCD5-DC0D-434C-93A0-51E2BCD25B34}" dt="2026-01-13T18:27:36.692" v="3" actId="6549"/>
          <ac:spMkLst>
            <pc:docMk/>
            <pc:sldMk cId="940876709" sldId="385"/>
            <ac:spMk id="2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Economists have identified a problem known as the poverty trap.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34237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Graphically, consider the situation a single mother (earning $8 an hour) with two children faces. On the horizontal axis, put hours of leisure (or time spent with family responsibilities), increasing in quantity from left to right. Also on the horizontal axis, put the number of hours of paid work, from 0 hours on the right to the maximum of 2,500 hours on the left. On the vertical axis, put the amount of income per year, rising from low to higher amounts of income. Suppose a government antipoverty program guarantees every family with a single mother and two children $18,000 in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393472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The original choice is 500 hours of leisure, 2,000 hours of work at Point A,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15901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With this program, each time the mother earns $1,000, the government will deduct $1,000 of its support. The table shows what will happen at each combination of work and government support.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909811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If the mother works full time, giving up 40 hours per week with her children, she still ends up with $18,000 at the end of the year. Only if she works 2,300 hours in the year—an average of 44 hours per week for 50 weeks a year—does household income rise to $18,400. All of her year's work means that household income rises by only $400 over the income she would receive if she did not work at all. She would need to work 50 hours a week to reach $20,000.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85779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While the previous example simplifies this struggle, consider that a single parent also has to consider the added time and costs for things like food, clothes, transportation, and child care.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20973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Instead of reducing government payments by $1 for every $1 earned, the government could reduce payments by a smaller amount instead. Imposing work requirements and setting a time limit on benefits can also reduce the harshness of the poverty trap. </a:t>
            </a:r>
            <a:r>
              <a:rPr lang="en-US" sz="1200" kern="1200">
                <a:solidFill>
                  <a:schemeClr val="bg1"/>
                </a:solidFill>
                <a:effectLst/>
                <a:latin typeface="+mn-lt"/>
                <a:ea typeface="+mn-ea"/>
                <a:cs typeface="+mn-cs"/>
              </a:rPr>
              <a:t>It may be preferable in the long run to spend more money on a program that </a:t>
            </a:r>
            <a:r>
              <a:rPr lang="en-US" sz="1200">
                <a:solidFill>
                  <a:schemeClr val="bg1"/>
                </a:solidFill>
              </a:rPr>
              <a:t>retains</a:t>
            </a:r>
            <a:r>
              <a:rPr lang="en-US" sz="1200" kern="1200">
                <a:solidFill>
                  <a:schemeClr val="bg1"/>
                </a:solidFill>
                <a:effectLst/>
                <a:latin typeface="+mn-lt"/>
                <a:ea typeface="+mn-ea"/>
                <a:cs typeface="+mn-cs"/>
              </a:rPr>
              <a:t> a greater incentive to work rather than spending less money on a program that nearly eliminates any gains from working.</a:t>
            </a: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1250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EC611CA-4268-4E72-8BFC-C641B4C4051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8601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lumMod val="75000"/>
                  <a:lumOff val="25000"/>
                </a:prstClr>
              </a:solidFill>
              <a:effectLst/>
              <a:uLnTx/>
              <a:uFillTx/>
              <a:latin typeface="Calibri" panose="020F0502020204030204"/>
              <a:ea typeface="+mn-ea"/>
              <a:cs typeface="+mn-cs"/>
            </a:endParaRPr>
          </a:p>
        </p:txBody>
      </p:sp>
      <p:cxnSp>
        <p:nvCxnSpPr>
          <p:cNvPr id="11" name="Straight Connector 10">
            <a:extLst>
              <a:ext uri="{C183D7F6-B498-43B3-948B-1728B52AA6E4}">
                <adec:decorative xmlns:adec="http://schemas.microsoft.com/office/drawing/2017/decorative" val="1"/>
              </a:ext>
            </a:extLst>
          </p:cNvPr>
          <p:cNvCxnSpPr/>
          <p:nvPr/>
        </p:nvCxnSpPr>
        <p:spPr>
          <a:xfrm>
            <a:off x="3071445" y="24276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itle 8"/>
          <p:cNvSpPr txBox="1">
            <a:spLocks noGrp="1"/>
          </p:cNvSpPr>
          <p:nvPr>
            <p:ph type="title" idx="4294967295"/>
          </p:nvPr>
        </p:nvSpPr>
        <p:spPr>
          <a:xfrm>
            <a:off x="1404871" y="2942356"/>
            <a:ext cx="9265024"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black">
                    <a:lumMod val="75000"/>
                    <a:lumOff val="25000"/>
                  </a:prstClr>
                </a:solidFill>
                <a:effectLst/>
                <a:uLnTx/>
                <a:uFillTx/>
                <a:latin typeface="Century Gothic" panose="020B0502020202020204" pitchFamily="34" charset="0"/>
                <a:ea typeface="+mn-ea"/>
                <a:cs typeface="+mn-cs"/>
              </a:rPr>
              <a:t>The Poverty Trap</a:t>
            </a:r>
            <a:endParaRPr kumimoji="0" lang="en-US" sz="5400" b="0" i="0" u="none" strike="noStrike" kern="1200" cap="none" spc="0" normalizeH="0" baseline="0" noProof="0" dirty="0">
              <a:ln>
                <a:noFill/>
              </a:ln>
              <a:solidFill>
                <a:schemeClr val="tx1">
                  <a:lumMod val="75000"/>
                  <a:lumOff val="25000"/>
                </a:schemeClr>
              </a:solidFill>
              <a:effectLst/>
              <a:uLnTx/>
              <a:uFillTx/>
              <a:latin typeface="Century Gothic" panose="020B0502020202020204" pitchFamily="34" charset="0"/>
              <a:ea typeface="+mn-ea"/>
              <a:cs typeface="+mn-cs"/>
            </a:endParaRPr>
          </a:p>
        </p:txBody>
      </p:sp>
      <p:cxnSp>
        <p:nvCxnSpPr>
          <p:cNvPr id="14" name="Straight Connector 13">
            <a:extLst>
              <a:ext uri="{C183D7F6-B498-43B3-948B-1728B52AA6E4}">
                <adec:decorative xmlns:adec="http://schemas.microsoft.com/office/drawing/2017/decorative" val="1"/>
              </a:ext>
            </a:extLst>
          </p:cNvPr>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spTree>
    <p:extLst>
      <p:ext uri="{BB962C8B-B14F-4D97-AF65-F5344CB8AC3E}">
        <p14:creationId xmlns:p14="http://schemas.microsoft.com/office/powerpoint/2010/main" val="36776159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3451809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 name="Picture 2" descr="Hands holding an empty wallet">
            <a:extLst>
              <a:ext uri="{FF2B5EF4-FFF2-40B4-BE49-F238E27FC236}">
                <a16:creationId xmlns:a16="http://schemas.microsoft.com/office/drawing/2014/main" id="{D716065C-57B2-40DA-80D9-6DF98336A7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236" y="1291480"/>
            <a:ext cx="4365523" cy="291034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descr="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poverty trap.">
            <a:extLst>
              <a:ext uri="{FF2B5EF4-FFF2-40B4-BE49-F238E27FC236}">
                <a16:creationId xmlns:a16="http://schemas.microsoft.com/office/drawing/2014/main" id="{635484E1-69B7-45C0-93D1-3E34A99FCB56}"/>
              </a:ext>
            </a:extLst>
          </p:cNvPr>
          <p:cNvGrpSpPr/>
          <p:nvPr/>
        </p:nvGrpSpPr>
        <p:grpSpPr>
          <a:xfrm>
            <a:off x="1881187" y="4355401"/>
            <a:ext cx="8429625" cy="2164154"/>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1638411"/>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Consider a program to fight poverty: the government provides assistance to the poor, but as the poor earn income to support themselves, the government reduces the level of assistance it provides. With such a program, every time a poor person earns $100, the person loses $100 in government support. As a result, the person experiences no net gain for working. Economists call this problem the </a:t>
              </a:r>
              <a:r>
                <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rPr>
                <a:t>poverty trap.</a:t>
              </a:r>
            </a:p>
          </p:txBody>
        </p:sp>
      </p:grpSp>
    </p:spTree>
    <p:extLst>
      <p:ext uri="{BB962C8B-B14F-4D97-AF65-F5344CB8AC3E}">
        <p14:creationId xmlns:p14="http://schemas.microsoft.com/office/powerpoint/2010/main" val="3729210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1</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Graphically, consider the situation a single mother (earning $8 an hour) with two children faces.">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Graphically, consider the situation a single mother (earning $8 an hour) with two children faces.</a:t>
              </a:r>
            </a:p>
          </p:txBody>
        </p:sp>
      </p:grpSp>
      <p:grpSp>
        <p:nvGrpSpPr>
          <p:cNvPr id="23" name="Group 22" descr="On the horizontal axis, put hours of leisure (or time spent with family responsibilities), increasing in quantity from left to right.">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horizontal axis, put hours of leisure (or time spent with family responsibilities), increasing in quantity from left to right.</a:t>
              </a:r>
            </a:p>
          </p:txBody>
        </p:sp>
      </p:grpSp>
      <p:grpSp>
        <p:nvGrpSpPr>
          <p:cNvPr id="27" name="Group 26" descr="Also on the horizontal axis, put the number of hours of paid work, from 0 hours on the right to the maximum of 2,500 hours on the left.">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Also on the horizontal axis, put the number of hours of paid work, from 0 hours on the right to the maximum of 2,500 hours on the left.</a:t>
              </a:r>
            </a:p>
          </p:txBody>
        </p:sp>
      </p:grpSp>
      <p:grpSp>
        <p:nvGrpSpPr>
          <p:cNvPr id="30" name="Group 29" descr="On the vertical axis, put the amount of income per year, rising from low to higher amounts of income.">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 the vertical axis, put the amount of income per year, rising from low to higher amounts of income.</a:t>
              </a:r>
            </a:p>
          </p:txBody>
        </p:sp>
      </p:grpSp>
      <p:grpSp>
        <p:nvGrpSpPr>
          <p:cNvPr id="33" name="Group 32" descr="Suppose a government antipoverty program guarantees every family with a single mother and two children $18,000 in income.">
            <a:extLst>
              <a:ext uri="{FF2B5EF4-FFF2-40B4-BE49-F238E27FC236}">
                <a16:creationId xmlns:a16="http://schemas.microsoft.com/office/drawing/2014/main" id="{B512C610-58F7-4BB9-A7BC-F2A70F4BFBA9}"/>
              </a:ext>
            </a:extLst>
          </p:cNvPr>
          <p:cNvGrpSpPr/>
          <p:nvPr/>
        </p:nvGrpSpPr>
        <p:grpSpPr>
          <a:xfrm>
            <a:off x="2135749" y="521000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84D1ADB6-0A4D-4DFD-8877-3DE7002746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5" name="TextBox 34">
              <a:extLst>
                <a:ext uri="{FF2B5EF4-FFF2-40B4-BE49-F238E27FC236}">
                  <a16:creationId xmlns:a16="http://schemas.microsoft.com/office/drawing/2014/main" id="{432D1CC1-9001-401E-AD4A-41103D8D770B}"/>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a government antipoverty program guarantees every family with a single mother and two children $18,000 in income.</a:t>
              </a:r>
            </a:p>
          </p:txBody>
        </p:sp>
      </p:grpSp>
    </p:spTree>
    <p:extLst>
      <p:ext uri="{BB962C8B-B14F-4D97-AF65-F5344CB8AC3E}">
        <p14:creationId xmlns:p14="http://schemas.microsoft.com/office/powerpoint/2010/main" val="93475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84108259-FBB9-4FE9-B92A-9B1E19B01024}"/>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2</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AFEC29D-9258-4EFD-B553-960936C18E76}"/>
              </a:ext>
            </a:extLst>
          </p:cNvPr>
          <p:cNvSpPr txBox="1"/>
          <p:nvPr/>
        </p:nvSpPr>
        <p:spPr>
          <a:xfrm>
            <a:off x="1131988" y="1572175"/>
            <a:ext cx="4070634" cy="4093428"/>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original choice is 500 hours of leisure, 2,000 hours of work at Point </a:t>
            </a: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and income of $16,000. With a guaranteed income of $18,000, this family would receive $18,000 whether it provides zero hours of work or 2,000 hours of work. Only if the family provides, say, 2,300 hours of work does its income rise above the guaranteed level of $18,000—and even then, the marginal gain to income from working many hours is small.</a:t>
            </a:r>
            <a:endPar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3" name="Picture 2" descr="A graph of a single-parent family's labor and leisure before and after government assistance.">
            <a:extLst>
              <a:ext uri="{FF2B5EF4-FFF2-40B4-BE49-F238E27FC236}">
                <a16:creationId xmlns:a16="http://schemas.microsoft.com/office/drawing/2014/main" id="{6E246201-324E-4092-ADF8-F67E2F50CB75}"/>
              </a:ext>
            </a:extLst>
          </p:cNvPr>
          <p:cNvPicPr>
            <a:picLocks noChangeAspect="1"/>
          </p:cNvPicPr>
          <p:nvPr/>
        </p:nvPicPr>
        <p:blipFill>
          <a:blip r:embed="rId3"/>
          <a:stretch>
            <a:fillRect/>
          </a:stretch>
        </p:blipFill>
        <p:spPr>
          <a:xfrm>
            <a:off x="5910948" y="1383374"/>
            <a:ext cx="5268330" cy="5082289"/>
          </a:xfrm>
          <a:prstGeom prst="rect">
            <a:avLst/>
          </a:prstGeom>
        </p:spPr>
      </p:pic>
    </p:spTree>
    <p:extLst>
      <p:ext uri="{BB962C8B-B14F-4D97-AF65-F5344CB8AC3E}">
        <p14:creationId xmlns:p14="http://schemas.microsoft.com/office/powerpoint/2010/main" val="7964649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84108259-FBB9-4FE9-B92A-9B1E19B01024}"/>
              </a:ext>
            </a:extLst>
          </p:cNvPr>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3</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F37A219-56EE-44E1-9EFE-F3243E217392}"/>
              </a:ext>
            </a:extLst>
          </p:cNvPr>
          <p:cNvSpPr txBox="1"/>
          <p:nvPr/>
        </p:nvSpPr>
        <p:spPr>
          <a:xfrm>
            <a:off x="3237271" y="1325503"/>
            <a:ext cx="571745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Total Income at Various Combinations of Work and Support</a:t>
            </a:r>
          </a:p>
        </p:txBody>
      </p:sp>
      <p:pic>
        <p:nvPicPr>
          <p:cNvPr id="5" name="Picture 4" descr="A table showing the relationship between hours worked, total earnings, government support, and total income. Columns are labeled: “Amount Worked (hours),” “Total Earnings,” “Government Support,” and “Total Income.” Rows show: 0 hours: $0 earnings, $18,000 support, $18,000 income. 500 hours: $4,000 earnings, $14,000 support, $18,000 income. 1,000 hours: $8,000 earnings, $10,000 support, $18,000 income. 1,500 hours: $12,000 earnings, $6,000 support, $18,000 income. 2,000 hours: $16,000 earnings, $2,000 support, $18,000 income. 2,500 hours: $20,000 earnings, $0 support, $20,000 income.">
            <a:extLst>
              <a:ext uri="{FF2B5EF4-FFF2-40B4-BE49-F238E27FC236}">
                <a16:creationId xmlns:a16="http://schemas.microsoft.com/office/drawing/2014/main" id="{D610F203-4C47-2F3E-E0F8-22CDC00B1D4B}"/>
              </a:ext>
            </a:extLst>
          </p:cNvPr>
          <p:cNvPicPr>
            <a:picLocks noChangeAspect="1"/>
          </p:cNvPicPr>
          <p:nvPr/>
        </p:nvPicPr>
        <p:blipFill>
          <a:blip r:embed="rId3"/>
          <a:stretch>
            <a:fillRect/>
          </a:stretch>
        </p:blipFill>
        <p:spPr>
          <a:xfrm>
            <a:off x="2096776" y="1849173"/>
            <a:ext cx="7951304" cy="2870731"/>
          </a:xfrm>
          <a:prstGeom prst="rect">
            <a:avLst/>
          </a:prstGeom>
        </p:spPr>
      </p:pic>
      <p:sp>
        <p:nvSpPr>
          <p:cNvPr id="9" name="TextBox 8">
            <a:extLst>
              <a:ext uri="{FF2B5EF4-FFF2-40B4-BE49-F238E27FC236}">
                <a16:creationId xmlns:a16="http://schemas.microsoft.com/office/drawing/2014/main" id="{C7038108-A70E-4694-B8EC-A13A3802D774}"/>
              </a:ext>
            </a:extLst>
          </p:cNvPr>
          <p:cNvSpPr txBox="1"/>
          <p:nvPr/>
        </p:nvSpPr>
        <p:spPr>
          <a:xfrm>
            <a:off x="2096776" y="5189177"/>
            <a:ext cx="7998448" cy="1061829"/>
          </a:xfrm>
          <a:prstGeom prst="rect">
            <a:avLst/>
          </a:prstGeom>
          <a:solidFill>
            <a:srgbClr val="62798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0" i="0" u="none" strike="noStrike" kern="1200" cap="none" spc="0" normalizeH="0" baseline="0" noProof="0" dirty="0">
                <a:ln>
                  <a:noFill/>
                </a:ln>
                <a:solidFill>
                  <a:prstClr val="white"/>
                </a:solidFill>
                <a:effectLst/>
                <a:uLnTx/>
                <a:uFillTx/>
                <a:latin typeface="Calibri" panose="020F0502020204030204"/>
                <a:ea typeface="+mn-ea"/>
                <a:cs typeface="+mn-cs"/>
              </a:rPr>
              <a:t>With this program, each time the mother earns $1,000, the government will deduct $1,000 of its support. The table shows what will happen at each combination of work and government support.</a:t>
            </a:r>
            <a:endParaRPr kumimoji="0" lang="en-US" sz="21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50941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The Poverty Trap: Scenario</a:t>
            </a:r>
            <a:r>
              <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rPr>
              <a:t>4</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0" name="Group 19" descr="If the mother works full time, giving up 40 hours per week with her children, she still ends up with $18,000 at the end of the year.">
            <a:extLst>
              <a:ext uri="{FF2B5EF4-FFF2-40B4-BE49-F238E27FC236}">
                <a16:creationId xmlns:a16="http://schemas.microsoft.com/office/drawing/2014/main" id="{D459C2B1-BE53-499D-94B7-B0CC03D54CD1}"/>
              </a:ext>
            </a:extLst>
          </p:cNvPr>
          <p:cNvGrpSpPr/>
          <p:nvPr/>
        </p:nvGrpSpPr>
        <p:grpSpPr>
          <a:xfrm>
            <a:off x="2135749" y="162024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C7BD34C1-7F31-49BC-BF57-C120C1063AB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2" name="TextBox 21">
              <a:extLst>
                <a:ext uri="{FF2B5EF4-FFF2-40B4-BE49-F238E27FC236}">
                  <a16:creationId xmlns:a16="http://schemas.microsoft.com/office/drawing/2014/main" id="{5E93EE6D-684E-4CB6-8B66-5B94314DF107}"/>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If the mother works full time, giving up 40 hours per week with her children, she still ends up with $18,000 at the end of the year.</a:t>
              </a:r>
            </a:p>
          </p:txBody>
        </p:sp>
      </p:grpSp>
      <p:grpSp>
        <p:nvGrpSpPr>
          <p:cNvPr id="23" name="Group 22" descr="Only if she works 2,300 hours in the year—an average of 44 hours per week for 50 weeks a year—does household income rise to $18,400.">
            <a:extLst>
              <a:ext uri="{FF2B5EF4-FFF2-40B4-BE49-F238E27FC236}">
                <a16:creationId xmlns:a16="http://schemas.microsoft.com/office/drawing/2014/main" id="{C14D4E0C-3E43-4F96-8B86-170AD6D3CA94}"/>
              </a:ext>
            </a:extLst>
          </p:cNvPr>
          <p:cNvGrpSpPr/>
          <p:nvPr/>
        </p:nvGrpSpPr>
        <p:grpSpPr>
          <a:xfrm>
            <a:off x="2135749" y="2525854"/>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0202C54B-688D-4153-B525-5B1638EC80D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23ECE0F5-D51D-4657-9037-8D25912DD7C5}"/>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Only if she works 2,300 hours in the year—an average of 44 hours per week for 50 weeks a year—does household income rise to $18,400.</a:t>
              </a:r>
            </a:p>
          </p:txBody>
        </p:sp>
      </p:grpSp>
      <p:grpSp>
        <p:nvGrpSpPr>
          <p:cNvPr id="27" name="Group 26" descr="All of her year's work means that household income rises by only $400 over the income she would receive if she did not work at all.">
            <a:extLst>
              <a:ext uri="{FF2B5EF4-FFF2-40B4-BE49-F238E27FC236}">
                <a16:creationId xmlns:a16="http://schemas.microsoft.com/office/drawing/2014/main" id="{6D6D382D-0E6A-4F1B-A8A4-9895D1C48A40}"/>
              </a:ext>
            </a:extLst>
          </p:cNvPr>
          <p:cNvGrpSpPr/>
          <p:nvPr/>
        </p:nvGrpSpPr>
        <p:grpSpPr>
          <a:xfrm>
            <a:off x="2135749" y="3420572"/>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4500411-31FC-4ECA-90F2-6B9F65CF8AC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9" name="TextBox 28">
              <a:extLst>
                <a:ext uri="{FF2B5EF4-FFF2-40B4-BE49-F238E27FC236}">
                  <a16:creationId xmlns:a16="http://schemas.microsoft.com/office/drawing/2014/main" id="{C39CDABC-5458-4593-A718-AFA0D9E8B1E0}"/>
                </a:ext>
              </a:extLst>
            </p:cNvPr>
            <p:cNvSpPr txBox="1"/>
            <p:nvPr/>
          </p:nvSpPr>
          <p:spPr>
            <a:xfrm>
              <a:off x="599388"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of her year's work means that household income rises by only $400 over the income she would receive if she did not work at all.</a:t>
              </a:r>
            </a:p>
          </p:txBody>
        </p:sp>
      </p:grpSp>
      <p:grpSp>
        <p:nvGrpSpPr>
          <p:cNvPr id="30" name="Group 29" descr="She would need to work 50 hours a week to reach $20,000.">
            <a:extLst>
              <a:ext uri="{FF2B5EF4-FFF2-40B4-BE49-F238E27FC236}">
                <a16:creationId xmlns:a16="http://schemas.microsoft.com/office/drawing/2014/main" id="{29F93452-024C-45E1-9B70-21EF5D58F192}"/>
              </a:ext>
            </a:extLst>
          </p:cNvPr>
          <p:cNvGrpSpPr/>
          <p:nvPr/>
        </p:nvGrpSpPr>
        <p:grpSpPr>
          <a:xfrm>
            <a:off x="2135749" y="4315290"/>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1FEF715F-934C-4DE4-AB33-1D94F5A5CB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32" name="TextBox 31">
              <a:extLst>
                <a:ext uri="{FF2B5EF4-FFF2-40B4-BE49-F238E27FC236}">
                  <a16:creationId xmlns:a16="http://schemas.microsoft.com/office/drawing/2014/main" id="{D5041226-A878-456E-A97F-D0F18EE0ACF6}"/>
                </a:ext>
              </a:extLst>
            </p:cNvPr>
            <p:cNvSpPr txBox="1"/>
            <p:nvPr/>
          </p:nvSpPr>
          <p:spPr>
            <a:xfrm>
              <a:off x="599388" y="1908641"/>
              <a:ext cx="7807571" cy="400110"/>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She would need to work 50 hours a week to reach $20,000.</a:t>
              </a:r>
            </a:p>
          </p:txBody>
        </p:sp>
      </p:grpSp>
    </p:spTree>
    <p:extLst>
      <p:ext uri="{BB962C8B-B14F-4D97-AF65-F5344CB8AC3E}">
        <p14:creationId xmlns:p14="http://schemas.microsoft.com/office/powerpoint/2010/main" val="6943371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Considerations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descr="While the previous example simplifies this struggle, consider that a single parent also has to consider the added time and costs for things like food, clothes, transportation, and childcare.">
            <a:extLst>
              <a:ext uri="{FF2B5EF4-FFF2-40B4-BE49-F238E27FC236}">
                <a16:creationId xmlns:a16="http://schemas.microsoft.com/office/drawing/2014/main" id="{91143C8A-8327-42E5-BD06-4E9B736F835A}"/>
              </a:ext>
            </a:extLst>
          </p:cNvPr>
          <p:cNvGrpSpPr/>
          <p:nvPr/>
        </p:nvGrpSpPr>
        <p:grpSpPr>
          <a:xfrm>
            <a:off x="2039007" y="1371590"/>
            <a:ext cx="8086070" cy="1149661"/>
            <a:chOff x="542923" y="1635498"/>
            <a:chExt cx="8058154" cy="1015663"/>
          </a:xfrm>
          <a:solidFill>
            <a:srgbClr val="627981"/>
          </a:solidFill>
        </p:grpSpPr>
        <p:sp>
          <p:nvSpPr>
            <p:cNvPr id="12" name="Rectangle 11">
              <a:extLst>
                <a:ext uri="{FF2B5EF4-FFF2-40B4-BE49-F238E27FC236}">
                  <a16:creationId xmlns:a16="http://schemas.microsoft.com/office/drawing/2014/main" id="{25C82973-B90F-47C6-A4E8-2EC445E5A191}"/>
                </a:ext>
              </a:extLst>
            </p:cNvPr>
            <p:cNvSpPr/>
            <p:nvPr/>
          </p:nvSpPr>
          <p:spPr>
            <a:xfrm>
              <a:off x="542923" y="1635498"/>
              <a:ext cx="8058154" cy="10156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3" name="TextBox 12">
              <a:extLst>
                <a:ext uri="{FF2B5EF4-FFF2-40B4-BE49-F238E27FC236}">
                  <a16:creationId xmlns:a16="http://schemas.microsoft.com/office/drawing/2014/main" id="{D08954B7-A193-4525-8552-94969B3ADF06}"/>
                </a:ext>
              </a:extLst>
            </p:cNvPr>
            <p:cNvSpPr txBox="1"/>
            <p:nvPr/>
          </p:nvSpPr>
          <p:spPr>
            <a:xfrm>
              <a:off x="655854" y="1641655"/>
              <a:ext cx="7807571" cy="969387"/>
            </a:xfrm>
            <a:prstGeom prst="rect">
              <a:avLst/>
            </a:prstGeom>
            <a:grp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While the previous example simplifies this struggle, consider that a single parent also has to consider the added time and costs for things like food, clothes, transportation, and childcare.</a:t>
              </a:r>
            </a:p>
          </p:txBody>
        </p:sp>
      </p:grpSp>
      <p:pic>
        <p:nvPicPr>
          <p:cNvPr id="7" name="Picture 6">
            <a:extLst>
              <a:ext uri="{FF2B5EF4-FFF2-40B4-BE49-F238E27FC236}">
                <a16:creationId xmlns:a16="http://schemas.microsoft.com/office/drawing/2014/main" id="{ADAAE58D-CF22-72B6-5E3E-B19809EC2EC8}"/>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3847511" y="2773687"/>
            <a:ext cx="4592576" cy="2946405"/>
          </a:xfrm>
          <a:prstGeom prst="rect">
            <a:avLst/>
          </a:prstGeom>
        </p:spPr>
      </p:pic>
    </p:spTree>
    <p:extLst>
      <p:ext uri="{BB962C8B-B14F-4D97-AF65-F5344CB8AC3E}">
        <p14:creationId xmlns:p14="http://schemas.microsoft.com/office/powerpoint/2010/main" val="15625019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338445"/>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323542"/>
                </a:solidFill>
                <a:effectLst/>
                <a:uLnTx/>
                <a:uFillTx/>
                <a:latin typeface="Century Gothic" panose="020B0502020202020204" pitchFamily="34" charset="0"/>
                <a:ea typeface="+mn-ea"/>
                <a:cs typeface="+mn-cs"/>
              </a:rPr>
              <a:t>Possible Government Modifications</a:t>
            </a: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descr="Instead of reducing government payments by $1 for every $1 earned, the government could reduce payments by a smaller amount instead.">
            <a:extLst>
              <a:ext uri="{FF2B5EF4-FFF2-40B4-BE49-F238E27FC236}">
                <a16:creationId xmlns:a16="http://schemas.microsoft.com/office/drawing/2014/main" id="{EB3815B5-DF80-49A1-8BF5-D530A2C2C5CC}"/>
              </a:ext>
            </a:extLst>
          </p:cNvPr>
          <p:cNvGrpSpPr/>
          <p:nvPr/>
        </p:nvGrpSpPr>
        <p:grpSpPr>
          <a:xfrm>
            <a:off x="1368834" y="1383373"/>
            <a:ext cx="6227872" cy="1202501"/>
            <a:chOff x="542923" y="1736761"/>
            <a:chExt cx="8058154" cy="806935"/>
          </a:xfrm>
          <a:solidFill>
            <a:srgbClr val="627981"/>
          </a:solidFill>
        </p:grpSpPr>
        <p:sp>
          <p:nvSpPr>
            <p:cNvPr id="8" name="Rectangle 7">
              <a:extLst>
                <a:ext uri="{FF2B5EF4-FFF2-40B4-BE49-F238E27FC236}">
                  <a16:creationId xmlns:a16="http://schemas.microsoft.com/office/drawing/2014/main" id="{AB03FF4E-99AE-406B-BA32-A0BCFD46509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651F6956-B7FE-41DB-8765-146E637D3F9F}"/>
                </a:ext>
              </a:extLst>
            </p:cNvPr>
            <p:cNvSpPr txBox="1"/>
            <p:nvPr/>
          </p:nvSpPr>
          <p:spPr>
            <a:xfrm>
              <a:off x="655854" y="1786285"/>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Instead of reducing government payments by $1 for every $1 earned, the government could reduce payments by a smaller amount instead.</a:t>
              </a:r>
            </a:p>
          </p:txBody>
        </p:sp>
      </p:grpSp>
      <p:grpSp>
        <p:nvGrpSpPr>
          <p:cNvPr id="10" name="Group 9" descr="Imposing work requirements and setting a time limit on benefits can also reduce the harshness of the poverty trap.">
            <a:extLst>
              <a:ext uri="{FF2B5EF4-FFF2-40B4-BE49-F238E27FC236}">
                <a16:creationId xmlns:a16="http://schemas.microsoft.com/office/drawing/2014/main" id="{F48528EB-E529-4A74-A933-A8386A0EB880}"/>
              </a:ext>
            </a:extLst>
          </p:cNvPr>
          <p:cNvGrpSpPr/>
          <p:nvPr/>
        </p:nvGrpSpPr>
        <p:grpSpPr>
          <a:xfrm>
            <a:off x="1368834" y="2746010"/>
            <a:ext cx="6227872" cy="1182039"/>
            <a:chOff x="542923" y="1736761"/>
            <a:chExt cx="8058154" cy="806935"/>
          </a:xfrm>
          <a:solidFill>
            <a:srgbClr val="627981"/>
          </a:solidFill>
        </p:grpSpPr>
        <p:sp>
          <p:nvSpPr>
            <p:cNvPr id="11" name="Rectangle 10">
              <a:extLst>
                <a:ext uri="{FF2B5EF4-FFF2-40B4-BE49-F238E27FC236}">
                  <a16:creationId xmlns:a16="http://schemas.microsoft.com/office/drawing/2014/main" id="{91303392-D7CB-4753-BA56-477DAB4F6C8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2" name="TextBox 11">
              <a:extLst>
                <a:ext uri="{FF2B5EF4-FFF2-40B4-BE49-F238E27FC236}">
                  <a16:creationId xmlns:a16="http://schemas.microsoft.com/office/drawing/2014/main" id="{02C0CDF0-57A6-4A7B-8F90-66204B208A61}"/>
                </a:ext>
              </a:extLst>
            </p:cNvPr>
            <p:cNvSpPr txBox="1"/>
            <p:nvPr/>
          </p:nvSpPr>
          <p:spPr>
            <a:xfrm>
              <a:off x="599388" y="1768293"/>
              <a:ext cx="7807571" cy="707886"/>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Imposing work requirements and setting a time limit on benefits can also reduce the harshness of the poverty trap.</a:t>
              </a:r>
            </a:p>
          </p:txBody>
        </p:sp>
      </p:grpSp>
      <p:grpSp>
        <p:nvGrpSpPr>
          <p:cNvPr id="13" name="Group 12" descr="It may be preferable in the long run to spend more money on a program that retains a greater incentive to work rather than spending less money on a program that nearly eliminates any gains from working.">
            <a:extLst>
              <a:ext uri="{FF2B5EF4-FFF2-40B4-BE49-F238E27FC236}">
                <a16:creationId xmlns:a16="http://schemas.microsoft.com/office/drawing/2014/main" id="{BE380764-4005-42A1-85A9-3651B0FF250E}"/>
              </a:ext>
            </a:extLst>
          </p:cNvPr>
          <p:cNvGrpSpPr/>
          <p:nvPr/>
        </p:nvGrpSpPr>
        <p:grpSpPr>
          <a:xfrm>
            <a:off x="1359281" y="4088185"/>
            <a:ext cx="6227872" cy="1718363"/>
            <a:chOff x="542923" y="1736761"/>
            <a:chExt cx="8058154" cy="1354971"/>
          </a:xfrm>
          <a:solidFill>
            <a:srgbClr val="627981"/>
          </a:solidFill>
        </p:grpSpPr>
        <p:sp>
          <p:nvSpPr>
            <p:cNvPr id="14" name="Rectangle 13">
              <a:extLst>
                <a:ext uri="{FF2B5EF4-FFF2-40B4-BE49-F238E27FC236}">
                  <a16:creationId xmlns:a16="http://schemas.microsoft.com/office/drawing/2014/main" id="{7ED7A3E0-98E7-4C04-B30C-53FACCAADC9D}"/>
                </a:ext>
              </a:extLst>
            </p:cNvPr>
            <p:cNvSpPr/>
            <p:nvPr/>
          </p:nvSpPr>
          <p:spPr>
            <a:xfrm>
              <a:off x="542923" y="1736761"/>
              <a:ext cx="8058154" cy="135497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a:extLst>
                <a:ext uri="{FF2B5EF4-FFF2-40B4-BE49-F238E27FC236}">
                  <a16:creationId xmlns:a16="http://schemas.microsoft.com/office/drawing/2014/main" id="{CD9BAEDF-D62C-40AB-826D-01ABB7185C65}"/>
                </a:ext>
              </a:extLst>
            </p:cNvPr>
            <p:cNvSpPr txBox="1"/>
            <p:nvPr/>
          </p:nvSpPr>
          <p:spPr>
            <a:xfrm>
              <a:off x="599388" y="1768293"/>
              <a:ext cx="7807571" cy="1323439"/>
            </a:xfrm>
            <a:prstGeom prst="rect">
              <a:avLst/>
            </a:prstGeom>
            <a:grpFill/>
          </p:spPr>
          <p:txBody>
            <a:bodyPr wrap="square" rtlCol="0">
              <a:spAutoFit/>
            </a:bodyPr>
            <a:lstStyle/>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may be preferable in the long run to spend more money on a program that retains a greater incentive to work rather than spending less money on a program that nearly eliminates any gains from working.</a:t>
              </a:r>
            </a:p>
          </p:txBody>
        </p:sp>
      </p:grpSp>
      <p:pic>
        <p:nvPicPr>
          <p:cNvPr id="1026" name="Picture 2" descr="A photograph of a machine where people can clock in and clock out of work">
            <a:extLst>
              <a:ext uri="{FF2B5EF4-FFF2-40B4-BE49-F238E27FC236}">
                <a16:creationId xmlns:a16="http://schemas.microsoft.com/office/drawing/2014/main" id="{55772122-6FAC-4348-9B9B-D51B402840C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37315" y="1733011"/>
            <a:ext cx="3466255" cy="3391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956164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524001" y="288568"/>
            <a:ext cx="9144000"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Summary</a:t>
            </a:r>
            <a:endParaRPr kumimoji="0" lang="en-US" sz="3000" b="0" i="0" u="none" strike="noStrike" kern="1200" cap="none" spc="0" normalizeH="0" baseline="-25000" noProof="0" dirty="0">
              <a:ln>
                <a:noFill/>
              </a:ln>
              <a:solidFill>
                <a:schemeClr val="tx1"/>
              </a:solidFill>
              <a:effectLst/>
              <a:uLnTx/>
              <a:uFillTx/>
              <a:latin typeface="Century Gothic" panose="020B0502020202020204" pitchFamily="34" charset="0"/>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41027"/>
            <a:ext cx="9273061" cy="3785652"/>
          </a:xfrm>
          <a:prstGeom prst="rect">
            <a:avLst/>
          </a:prstGeom>
          <a:solidFill>
            <a:srgbClr val="627981"/>
          </a:solidFill>
          <a:ln>
            <a:solidFill>
              <a:srgbClr val="627981"/>
            </a:solidFill>
          </a:ln>
        </p:spPr>
        <p:txBody>
          <a:bodyPr wrap="square" rtlCol="0" anchor="ct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poverty trap occurs when government-support payments for the poor decline as the poor earn more income.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As a result, the poor do not end up with much more income when they work because the loss of government support largely or completely offsets any income that one earns by working.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Phasing out government benefits more slowly, as well as imposing requirements for work as a condition of receiving benefits and a time limit on benefits, can reduce the harshness of the poverty trap.</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0876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D2A0655-7734-41F8-8B36-2BB8C1E2698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C505556-1B8F-457C-9D7B-3FCE9FDECBCC}">
  <ds:schemaRefs>
    <ds:schemaRef ds:uri="http://schemas.microsoft.com/sharepoint/v3/contenttype/forms"/>
  </ds:schemaRefs>
</ds:datastoreItem>
</file>

<file path=customXml/itemProps3.xml><?xml version="1.0" encoding="utf-8"?>
<ds:datastoreItem xmlns:ds="http://schemas.openxmlformats.org/officeDocument/2006/customXml" ds:itemID="{2D48258A-7654-418E-82ED-53B1DD8768F0}">
  <ds:schemaRefs>
    <ds:schemaRef ds:uri="06d9c582-05c2-476b-83d2-72ab8b1380b2"/>
    <ds:schemaRef ds:uri="fdab59f7-c3a7-48e5-acd8-618ce834776e"/>
    <ds:schemaRef ds:uri="http://www.w3.org/XML/1998/namespace"/>
    <ds:schemaRef ds:uri="http://schemas.openxmlformats.org/package/2006/metadata/core-properties"/>
    <ds:schemaRef ds:uri="http://schemas.microsoft.com/office/2006/documentManagement/types"/>
    <ds:schemaRef ds:uri="http://purl.org/dc/dcmitype/"/>
    <ds:schemaRef ds:uri="http://purl.org/dc/terms/"/>
    <ds:schemaRef ds:uri="http://schemas.microsoft.com/office/2006/metadata/properties"/>
    <ds:schemaRef ds:uri="http://schemas.microsoft.com/office/infopath/2007/PartnerControls"/>
    <ds:schemaRef ds:uri="http://purl.org/dc/elements/1.1/"/>
  </ds:schemaRefs>
</ds:datastoreItem>
</file>

<file path=docProps/app.xml><?xml version="1.0" encoding="utf-8"?>
<Properties xmlns="http://schemas.openxmlformats.org/officeDocument/2006/extended-properties" xmlns:vt="http://schemas.openxmlformats.org/officeDocument/2006/docPropsVTypes">
  <TotalTime>496</TotalTime>
  <Words>1244</Words>
  <Application>Microsoft Office PowerPoint</Application>
  <PresentationFormat>Widescreen</PresentationFormat>
  <Paragraphs>62</Paragraphs>
  <Slides>10</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Arial</vt:lpstr>
      <vt:lpstr>Calibri</vt:lpstr>
      <vt:lpstr>Calibri Light</vt:lpstr>
      <vt:lpstr>Century Gothic</vt:lpstr>
      <vt:lpstr>Office Theme</vt:lpstr>
      <vt:lpstr>1_Office Theme</vt:lpstr>
      <vt:lpstr>The Poverty Trap</vt:lpstr>
      <vt:lpstr>The Poverty Trap1</vt:lpstr>
      <vt:lpstr>The Poverty Trap: Scenario1</vt:lpstr>
      <vt:lpstr>The Poverty Trap: Scenario2</vt:lpstr>
      <vt:lpstr>The Poverty Trap: Scenario3</vt:lpstr>
      <vt:lpstr>The Poverty Trap: Scenario4</vt:lpstr>
      <vt:lpstr>Considerations</vt:lpstr>
      <vt:lpstr>Possible Government Modifications</vt:lpstr>
      <vt:lpstr>Summary</vt:lpstr>
      <vt:lpstr>HAWKES LEARNING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Microeconomics, 2nd Edition</dc:title>
  <dc:creator>Hawkes Learning</dc:creator>
  <cp:lastModifiedBy>Caitlin Coleman</cp:lastModifiedBy>
  <cp:revision>43</cp:revision>
  <dcterms:created xsi:type="dcterms:W3CDTF">2017-06-16T13:06:21Z</dcterms:created>
  <dcterms:modified xsi:type="dcterms:W3CDTF">2026-02-03T16:23:35Z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