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77" r:id="rId6"/>
    <p:sldId id="378" r:id="rId7"/>
    <p:sldId id="379" r:id="rId8"/>
    <p:sldId id="380" r:id="rId9"/>
    <p:sldId id="381" r:id="rId10"/>
    <p:sldId id="382" r:id="rId11"/>
    <p:sldId id="383" r:id="rId12"/>
    <p:sldId id="384" r:id="rId13"/>
    <p:sldId id="385" r:id="rId14"/>
    <p:sldId id="386" r:id="rId15"/>
    <p:sldId id="387" r:id="rId16"/>
    <p:sldId id="38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F016A0-17CA-4A49-8650-903E33BF601D}" v="3" dt="2026-02-03T16:22:41.9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6:25.552" v="3" actId="6549"/>
      <pc:docMkLst>
        <pc:docMk/>
      </pc:docMkLst>
      <pc:sldChg chg="add">
        <pc:chgData name="Caitlin Coleman" userId="96f87ca1-0e64-4ae8-8d77-98757b85df0b" providerId="ADAL" clId="{DDA6BCD5-DC0D-434C-93A0-51E2BCD25B34}" dt="2026-01-13T18:25:22.483" v="0"/>
        <pc:sldMkLst>
          <pc:docMk/>
          <pc:sldMk cId="3659871140" sldId="377"/>
        </pc:sldMkLst>
      </pc:sldChg>
      <pc:sldChg chg="add">
        <pc:chgData name="Caitlin Coleman" userId="96f87ca1-0e64-4ae8-8d77-98757b85df0b" providerId="ADAL" clId="{DDA6BCD5-DC0D-434C-93A0-51E2BCD25B34}" dt="2026-01-13T18:25:22.483" v="0"/>
        <pc:sldMkLst>
          <pc:docMk/>
          <pc:sldMk cId="4015837846" sldId="378"/>
        </pc:sldMkLst>
      </pc:sldChg>
      <pc:sldChg chg="add">
        <pc:chgData name="Caitlin Coleman" userId="96f87ca1-0e64-4ae8-8d77-98757b85df0b" providerId="ADAL" clId="{DDA6BCD5-DC0D-434C-93A0-51E2BCD25B34}" dt="2026-01-13T18:25:22.483" v="0"/>
        <pc:sldMkLst>
          <pc:docMk/>
          <pc:sldMk cId="4051930874" sldId="379"/>
        </pc:sldMkLst>
      </pc:sldChg>
      <pc:sldChg chg="add">
        <pc:chgData name="Caitlin Coleman" userId="96f87ca1-0e64-4ae8-8d77-98757b85df0b" providerId="ADAL" clId="{DDA6BCD5-DC0D-434C-93A0-51E2BCD25B34}" dt="2026-01-13T18:25:22.483" v="0"/>
        <pc:sldMkLst>
          <pc:docMk/>
          <pc:sldMk cId="442861238" sldId="380"/>
        </pc:sldMkLst>
      </pc:sldChg>
      <pc:sldChg chg="add">
        <pc:chgData name="Caitlin Coleman" userId="96f87ca1-0e64-4ae8-8d77-98757b85df0b" providerId="ADAL" clId="{DDA6BCD5-DC0D-434C-93A0-51E2BCD25B34}" dt="2026-01-13T18:25:22.483" v="0"/>
        <pc:sldMkLst>
          <pc:docMk/>
          <pc:sldMk cId="2299615835" sldId="381"/>
        </pc:sldMkLst>
      </pc:sldChg>
      <pc:sldChg chg="add">
        <pc:chgData name="Caitlin Coleman" userId="96f87ca1-0e64-4ae8-8d77-98757b85df0b" providerId="ADAL" clId="{DDA6BCD5-DC0D-434C-93A0-51E2BCD25B34}" dt="2026-01-13T18:25:22.483" v="0"/>
        <pc:sldMkLst>
          <pc:docMk/>
          <pc:sldMk cId="1440305656" sldId="382"/>
        </pc:sldMkLst>
      </pc:sldChg>
      <pc:sldChg chg="add">
        <pc:chgData name="Caitlin Coleman" userId="96f87ca1-0e64-4ae8-8d77-98757b85df0b" providerId="ADAL" clId="{DDA6BCD5-DC0D-434C-93A0-51E2BCD25B34}" dt="2026-01-13T18:25:22.483" v="0"/>
        <pc:sldMkLst>
          <pc:docMk/>
          <pc:sldMk cId="435527914" sldId="383"/>
        </pc:sldMkLst>
      </pc:sldChg>
      <pc:sldChg chg="add">
        <pc:chgData name="Caitlin Coleman" userId="96f87ca1-0e64-4ae8-8d77-98757b85df0b" providerId="ADAL" clId="{DDA6BCD5-DC0D-434C-93A0-51E2BCD25B34}" dt="2026-01-13T18:25:22.483" v="0"/>
        <pc:sldMkLst>
          <pc:docMk/>
          <pc:sldMk cId="2538762625" sldId="384"/>
        </pc:sldMkLst>
      </pc:sldChg>
      <pc:sldChg chg="add">
        <pc:chgData name="Caitlin Coleman" userId="96f87ca1-0e64-4ae8-8d77-98757b85df0b" providerId="ADAL" clId="{DDA6BCD5-DC0D-434C-93A0-51E2BCD25B34}" dt="2026-01-13T18:25:22.483" v="0"/>
        <pc:sldMkLst>
          <pc:docMk/>
          <pc:sldMk cId="2147167035" sldId="385"/>
        </pc:sldMkLst>
      </pc:sldChg>
      <pc:sldChg chg="add">
        <pc:chgData name="Caitlin Coleman" userId="96f87ca1-0e64-4ae8-8d77-98757b85df0b" providerId="ADAL" clId="{DDA6BCD5-DC0D-434C-93A0-51E2BCD25B34}" dt="2026-01-13T18:25:22.483" v="0"/>
        <pc:sldMkLst>
          <pc:docMk/>
          <pc:sldMk cId="1446170291" sldId="386"/>
        </pc:sldMkLst>
      </pc:sldChg>
      <pc:sldChg chg="modSp add mod">
        <pc:chgData name="Caitlin Coleman" userId="96f87ca1-0e64-4ae8-8d77-98757b85df0b" providerId="ADAL" clId="{DDA6BCD5-DC0D-434C-93A0-51E2BCD25B34}" dt="2026-01-13T18:26:25.552" v="3" actId="6549"/>
        <pc:sldMkLst>
          <pc:docMk/>
          <pc:sldMk cId="3802495573" sldId="387"/>
        </pc:sldMkLst>
        <pc:spChg chg="mod">
          <ac:chgData name="Caitlin Coleman" userId="96f87ca1-0e64-4ae8-8d77-98757b85df0b" providerId="ADAL" clId="{DDA6BCD5-DC0D-434C-93A0-51E2BCD25B34}" dt="2026-01-13T18:26:25.552" v="3" actId="6549"/>
          <ac:spMkLst>
            <pc:docMk/>
            <pc:sldMk cId="3802495573" sldId="387"/>
            <ac:spMk id="26" creationId="{00000000-0000-0000-0000-000000000000}"/>
          </ac:spMkLst>
        </pc:spChg>
      </pc:sldChg>
      <pc:sldChg chg="add">
        <pc:chgData name="Caitlin Coleman" userId="96f87ca1-0e64-4ae8-8d77-98757b85df0b" providerId="ADAL" clId="{DDA6BCD5-DC0D-434C-93A0-51E2BCD25B34}" dt="2026-01-13T18:25:35.197" v="1"/>
        <pc:sldMkLst>
          <pc:docMk/>
          <pc:sldMk cId="736431591" sldId="3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By the end of this lesson, you will be able to explain economic inequality, explain how the poverty line is determined, and analyze the U.S. poverty rate over time.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80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In your opinion, what are some factors that keep people in poverty? What ideas do you have for changing the poverty problem?</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0699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2506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Comparisons of high and low incomes raise two different issues: economic inequality and poverty. Poverty refers to the situation of an individual being below a certain level of income they need for a basic standard of living. The poverty line is the level of income needed for a basic standard of living. Income inequality compares the share of the total income (or wealth) in society that different groups receive.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the United States, the official definition of the poverty line traces back to Mollie Orshansky. In 1963, Orshansky published an article called "Children of the Poor" in the Social Security Bulletin. Orshansky found that the average family spent one-third of its income on food. She then proposed that the poverty line be the amount required to buy an adequate diet, given the size of the family, multiplied by three.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470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poverty rate is the percentage of the population below the poverty line in any given year. Poverty rates are relatively low for whites, the elderly, the well-educated, and male-headed households. Poverty rates for females, Hispanics, and African Americans are much higher than for whites. While other races have a higher percentage of individuals living in poverty, most people in the U.S. living in poverty are white.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A country's population is 800 million, and 250 million are below the poverty line.</a:t>
            </a:r>
          </a:p>
          <a:p>
            <a:endParaRPr lang="en-US"/>
          </a:p>
          <a:p>
            <a:r>
              <a:rPr lang="en-US"/>
              <a:t>What is the poverty rate? Express your answer as a percentage.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40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1. Divide the number of individuals below the poverty line by the population:</a:t>
            </a:r>
          </a:p>
          <a:p>
            <a:endParaRPr lang="en-US"/>
          </a:p>
          <a:p>
            <a:r>
              <a:rPr lang="en-US"/>
              <a:t>250/800=0.3125</a:t>
            </a:r>
          </a:p>
          <a:p>
            <a:endParaRPr lang="en-US"/>
          </a:p>
          <a:p>
            <a:r>
              <a:rPr lang="en-US"/>
              <a:t>2. Multiply this value by 100 to obtain a percentage:</a:t>
            </a:r>
          </a:p>
          <a:p>
            <a:endParaRPr lang="en-US"/>
          </a:p>
          <a:p>
            <a:r>
              <a:rPr lang="en-US"/>
              <a:t>0.3125×100=31.25%</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674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145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a vast country like the United States, should there be a national poverty line? The median household income for a family of four was $140,657 in New Jersey and $74,888 in Mississippi in 2022. Should the government adjust the poverty line to account for the value of low-income assistance programs? Any poverty line will be somewhat arbitrary, and it is useful to have a poverty line whose basic definition does not change much over time. Government statisticians at the U.S. Census Bureau have ongoing research programs to address questions like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30546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881252"/>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Drawing the Poverty Line</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5987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433813"/>
            <a:ext cx="9144001" cy="1463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your opinion, what are some factors that keep people in poverty? What ideas do you have for changing the poverty problem?</a:t>
            </a:r>
          </a:p>
        </p:txBody>
      </p:sp>
    </p:spTree>
    <p:extLst>
      <p:ext uri="{BB962C8B-B14F-4D97-AF65-F5344CB8AC3E}">
        <p14:creationId xmlns:p14="http://schemas.microsoft.com/office/powerpoint/2010/main" val="1446170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Wages are influenced by supply and demand in labor markets, which can lead to very low incomes for some people and very high incomes for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applies to the condition of people who cannot afford the necessities of life while income inequality refers to the disparity between those with higher and lower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poverty rate is what percentage of the population lives below the poverty line, which the amount of income that it takes to purchase the necessities of life determines.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Choosing a poverty line will always be somewhat controversial.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2495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73643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Public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rotestors during the Occupy Wall Street protests">
            <a:extLst>
              <a:ext uri="{FF2B5EF4-FFF2-40B4-BE49-F238E27FC236}">
                <a16:creationId xmlns:a16="http://schemas.microsoft.com/office/drawing/2014/main" id="{769AFA62-1F0B-4640-AFCB-9FBA85AE7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8" y="1318038"/>
            <a:ext cx="5715000" cy="30480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On September 17, 2011, Occupy Wall Street began in New York City's Wall Street financial district. Protesters argued that the concentration of wealth among the richest 1% in the United States was both economically unsustainable and inequitable, and it needed to be changed.">
            <a:extLst>
              <a:ext uri="{FF2B5EF4-FFF2-40B4-BE49-F238E27FC236}">
                <a16:creationId xmlns:a16="http://schemas.microsoft.com/office/drawing/2014/main" id="{635484E1-69B7-45C0-93D1-3E34A99FCB56}"/>
              </a:ext>
            </a:extLst>
          </p:cNvPr>
          <p:cNvGrpSpPr/>
          <p:nvPr/>
        </p:nvGrpSpPr>
        <p:grpSpPr>
          <a:xfrm>
            <a:off x="1881187" y="4524704"/>
            <a:ext cx="8429625" cy="1994849"/>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0107"/>
              <a:ext cx="8058152" cy="13777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grpSp>
    </p:spTree>
    <p:extLst>
      <p:ext uri="{BB962C8B-B14F-4D97-AF65-F5344CB8AC3E}">
        <p14:creationId xmlns:p14="http://schemas.microsoft.com/office/powerpoint/2010/main" val="401583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and Economic Inequality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Comparisons of high and low incomes raise two different issues: economic inequality and poverty.">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Comparisons of high and low incomes raise two different issues: economic inequality and poverty.</a:t>
              </a:r>
            </a:p>
          </p:txBody>
        </p:sp>
      </p:grpSp>
      <p:grpSp>
        <p:nvGrpSpPr>
          <p:cNvPr id="9" name="Group 8" descr="Poverty refers to the situation of an individual being below a certain level of income they need for a basic standard of living.">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refers to the situation of an individual being below a certain level of income they need for a basic standard of living.</a:t>
              </a:r>
            </a:p>
          </p:txBody>
        </p:sp>
      </p:grpSp>
      <p:grpSp>
        <p:nvGrpSpPr>
          <p:cNvPr id="12" name="Group 11" descr="The poverty line is the level of income needed for a basic standard of living.">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 line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level of income needed for a basic standard of living.</a:t>
              </a:r>
            </a:p>
          </p:txBody>
        </p:sp>
      </p:grpSp>
      <p:grpSp>
        <p:nvGrpSpPr>
          <p:cNvPr id="15" name="Group 14" descr="Income inequality compares the share of the total income (or wealth) in society that different groups receive.">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Income inequality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compares the share of the total income (or wealth) in society that different groups receive.</a:t>
              </a:r>
            </a:p>
          </p:txBody>
        </p:sp>
      </p:grpSp>
    </p:spTree>
    <p:extLst>
      <p:ext uri="{BB962C8B-B14F-4D97-AF65-F5344CB8AC3E}">
        <p14:creationId xmlns:p14="http://schemas.microsoft.com/office/powerpoint/2010/main" val="405193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Mollie </a:t>
            </a:r>
            <a:r>
              <a:rPr kumimoji="0" lang="en-US" sz="3000" b="0" i="0" u="none" strike="noStrike" kern="1200" cap="none" spc="0" normalizeH="0" baseline="0" noProof="0" dirty="0" err="1">
                <a:ln>
                  <a:noFill/>
                </a:ln>
                <a:solidFill>
                  <a:srgbClr val="323542"/>
                </a:solidFill>
                <a:effectLst/>
                <a:uLnTx/>
                <a:uFillTx/>
                <a:latin typeface="Century Gothic" panose="020B0502020202020204" pitchFamily="34" charset="0"/>
                <a:ea typeface="+mn-ea"/>
                <a:cs typeface="+mn-cs"/>
              </a:rPr>
              <a:t>Orshansky</a:t>
            </a:r>
            <a:endPar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n the United States, the official definition of the poverty line traces back to Mollie Orshansky.">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the official definition of the poverty line traces back to Mollie </a:t>
              </a: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9" name="Group 8" descr="In 1963, Orshansky published an article called &quot;Children of the Poor&quot; in the Social Security Bulletin.">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1963, </a:t>
              </a: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published an article called "Children of the Poor" in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Social Security Bulletin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2" name="Group 11" descr="Orshansky found that the average family spent one-third of its income on food.">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err="1">
                  <a:ln>
                    <a:noFill/>
                  </a:ln>
                  <a:solidFill>
                    <a:prstClr val="white"/>
                  </a:solidFill>
                  <a:effectLst/>
                  <a:uLnTx/>
                  <a:uFillTx/>
                  <a:latin typeface="Calibri" panose="020F0502020204030204"/>
                  <a:ea typeface="+mn-ea"/>
                  <a:cs typeface="+mn-cs"/>
                </a:rPr>
                <a:t>Orshansky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found that the average family spent one-third of its income on food.</a:t>
              </a:r>
            </a:p>
          </p:txBody>
        </p:sp>
      </p:grpSp>
      <p:grpSp>
        <p:nvGrpSpPr>
          <p:cNvPr id="15" name="Group 14" descr="She then proposed that the poverty line be the amount required to buy an adequate diet, given the size of the family, multiplied by three.">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She then proposed that the poverty line be the amount required to buy an adequate diet, given the size of the family, multiplied by three.</a:t>
              </a:r>
            </a:p>
          </p:txBody>
        </p:sp>
      </p:grpSp>
    </p:spTree>
    <p:extLst>
      <p:ext uri="{BB962C8B-B14F-4D97-AF65-F5344CB8AC3E}">
        <p14:creationId xmlns:p14="http://schemas.microsoft.com/office/powerpoint/2010/main" val="44286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Rate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poverty rate is the percentage of the population below the poverty line in any given year.">
            <a:extLst>
              <a:ext uri="{FF2B5EF4-FFF2-40B4-BE49-F238E27FC236}">
                <a16:creationId xmlns:a16="http://schemas.microsoft.com/office/drawing/2014/main" id="{602B1280-8CD9-4A74-9F27-83607E34FEA2}"/>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poverty rate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percentage of the population below the poverty line in any given year.</a:t>
              </a:r>
            </a:p>
          </p:txBody>
        </p:sp>
      </p:grpSp>
      <p:grpSp>
        <p:nvGrpSpPr>
          <p:cNvPr id="20" name="Group 19" descr="Poverty rates are relatively low for whites, the elderly, the well-educated, and male-headed households.">
            <a:extLst>
              <a:ext uri="{FF2B5EF4-FFF2-40B4-BE49-F238E27FC236}">
                <a16:creationId xmlns:a16="http://schemas.microsoft.com/office/drawing/2014/main" id="{26F61A50-6A0D-41D5-9509-310B9BC6D81D}"/>
              </a:ext>
            </a:extLst>
          </p:cNvPr>
          <p:cNvGrpSpPr/>
          <p:nvPr/>
        </p:nvGrpSpPr>
        <p:grpSpPr>
          <a:xfrm>
            <a:off x="2135749" y="252585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BF2848F8-DF3A-4414-B193-6B6AE2068C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058D65-BA90-486E-9E0C-5A4B1657E25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rates are relatively low for whites, the elderly, the well-educated, and male-headed households. </a:t>
              </a:r>
            </a:p>
          </p:txBody>
        </p:sp>
      </p:grpSp>
      <p:grpSp>
        <p:nvGrpSpPr>
          <p:cNvPr id="23" name="Group 22" descr="Poverty rates for females, Hispanics, and African Americans are much higher.">
            <a:extLst>
              <a:ext uri="{FF2B5EF4-FFF2-40B4-BE49-F238E27FC236}">
                <a16:creationId xmlns:a16="http://schemas.microsoft.com/office/drawing/2014/main" id="{3D90DB38-586E-4E7C-9A7F-9EBB1B4888A0}"/>
              </a:ext>
            </a:extLst>
          </p:cNvPr>
          <p:cNvGrpSpPr/>
          <p:nvPr/>
        </p:nvGrpSpPr>
        <p:grpSpPr>
          <a:xfrm>
            <a:off x="2135749"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194B1B4-F2C8-4CC0-9BAB-816A716E69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44C92A5-B384-4E68-A496-4D7B944A172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Poverty rates for females, Hispanics, and African Americans are much higher.</a:t>
              </a:r>
            </a:p>
          </p:txBody>
        </p:sp>
      </p:grpSp>
      <p:grpSp>
        <p:nvGrpSpPr>
          <p:cNvPr id="30" name="Group 29" descr="While other races have a higher percentage of individuals living in poverty, most people in the U.S. living in poverty are white.">
            <a:extLst>
              <a:ext uri="{FF2B5EF4-FFF2-40B4-BE49-F238E27FC236}">
                <a16:creationId xmlns:a16="http://schemas.microsoft.com/office/drawing/2014/main" id="{B64BB581-C232-4AFB-8FD2-7CE671DB25E9}"/>
              </a:ext>
            </a:extLst>
          </p:cNvPr>
          <p:cNvGrpSpPr/>
          <p:nvPr/>
        </p:nvGrpSpPr>
        <p:grpSpPr>
          <a:xfrm>
            <a:off x="2135749" y="433214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C344134-2CB5-4230-A043-2D1623382C4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0891E10A-35F3-47A6-A4A7-02F857AB9AC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other races have a higher percentage of individuals living in poverty, most people in the U.S. living in poverty are white.</a:t>
              </a:r>
            </a:p>
          </p:txBody>
        </p:sp>
      </p:grpSp>
    </p:spTree>
    <p:extLst>
      <p:ext uri="{BB962C8B-B14F-4D97-AF65-F5344CB8AC3E}">
        <p14:creationId xmlns:p14="http://schemas.microsoft.com/office/powerpoint/2010/main" val="2299615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4FCD2BB-EEDE-4A0E-88BC-CA25490DDD53}"/>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country's population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800 million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250 million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below the poverty 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poverty rate? Express your answer as a percentage.</a:t>
            </a:r>
          </a:p>
        </p:txBody>
      </p:sp>
    </p:spTree>
    <p:extLst>
      <p:ext uri="{BB962C8B-B14F-4D97-AF65-F5344CB8AC3E}">
        <p14:creationId xmlns:p14="http://schemas.microsoft.com/office/powerpoint/2010/main" val="144030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43188245-B40A-4526-A809-74F7D44EC68F}"/>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country's population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800 million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250 million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below the poverty 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poverty rate? Express your answer as a percentage.</a:t>
            </a:r>
          </a:p>
        </p:txBody>
      </p:sp>
      <p:pic>
        <p:nvPicPr>
          <p:cNvPr id="3" name="Picture 2" descr="1. Divide the number of individuals below the poverty line by the population: 250 million divided by 800 million =0.3125. 2. Multiply this value by 100 to obtain a percentage: 0.3125 times 100 = 31.25%.">
            <a:extLst>
              <a:ext uri="{FF2B5EF4-FFF2-40B4-BE49-F238E27FC236}">
                <a16:creationId xmlns:a16="http://schemas.microsoft.com/office/drawing/2014/main" id="{666BB427-A0CF-589C-31C3-722171F0C9E4}"/>
              </a:ext>
            </a:extLst>
          </p:cNvPr>
          <p:cNvPicPr>
            <a:picLocks noChangeAspect="1"/>
          </p:cNvPicPr>
          <p:nvPr/>
        </p:nvPicPr>
        <p:blipFill>
          <a:blip r:embed="rId3"/>
          <a:stretch>
            <a:fillRect/>
          </a:stretch>
        </p:blipFill>
        <p:spPr>
          <a:xfrm>
            <a:off x="1523999" y="3529592"/>
            <a:ext cx="9145354" cy="2818045"/>
          </a:xfrm>
          <a:prstGeom prst="rect">
            <a:avLst/>
          </a:prstGeom>
        </p:spPr>
      </p:pic>
    </p:spTree>
    <p:extLst>
      <p:ext uri="{BB962C8B-B14F-4D97-AF65-F5344CB8AC3E}">
        <p14:creationId xmlns:p14="http://schemas.microsoft.com/office/powerpoint/2010/main" val="435527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Poverty Rate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line graph showing the percentage of people below the poverty line over time.">
            <a:extLst>
              <a:ext uri="{FF2B5EF4-FFF2-40B4-BE49-F238E27FC236}">
                <a16:creationId xmlns:a16="http://schemas.microsoft.com/office/drawing/2014/main" id="{C1246467-0B93-DDF4-4B92-D8AA114F6276}"/>
              </a:ext>
            </a:extLst>
          </p:cNvPr>
          <p:cNvPicPr>
            <a:picLocks noChangeAspect="1"/>
          </p:cNvPicPr>
          <p:nvPr/>
        </p:nvPicPr>
        <p:blipFill>
          <a:blip r:embed="rId3"/>
          <a:stretch>
            <a:fillRect/>
          </a:stretch>
        </p:blipFill>
        <p:spPr>
          <a:xfrm>
            <a:off x="2969986" y="1187433"/>
            <a:ext cx="6227304" cy="3845243"/>
          </a:xfrm>
          <a:prstGeom prst="rect">
            <a:avLst/>
          </a:prstGeom>
        </p:spPr>
      </p:pic>
      <p:grpSp>
        <p:nvGrpSpPr>
          <p:cNvPr id="15" name="Group 14" descr="The poverty rate fell dramatically during the 1960s, rose in the early 1980s and early 1990s, and, after declining in the 1990s through mid-2000s, rose to 15.1% in 2010, which is close to the 1980 levels. In 2019, the poverty rate dropped slightly to 10.5% before rising in 2020 to 11.4%.">
            <a:extLst>
              <a:ext uri="{FF2B5EF4-FFF2-40B4-BE49-F238E27FC236}">
                <a16:creationId xmlns:a16="http://schemas.microsoft.com/office/drawing/2014/main" id="{602B1280-8CD9-4A74-9F27-83607E34FEA2}"/>
              </a:ext>
            </a:extLst>
          </p:cNvPr>
          <p:cNvGrpSpPr/>
          <p:nvPr/>
        </p:nvGrpSpPr>
        <p:grpSpPr>
          <a:xfrm>
            <a:off x="2066922" y="5146592"/>
            <a:ext cx="8058154" cy="1372963"/>
            <a:chOff x="542923" y="1736761"/>
            <a:chExt cx="8058154" cy="1372963"/>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13729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p:txBody>
        </p:sp>
      </p:grpSp>
    </p:spTree>
    <p:extLst>
      <p:ext uri="{BB962C8B-B14F-4D97-AF65-F5344CB8AC3E}">
        <p14:creationId xmlns:p14="http://schemas.microsoft.com/office/powerpoint/2010/main" val="253876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Questions on Poverty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In a vast country like the United States, should there be a national poverty line?">
            <a:extLst>
              <a:ext uri="{FF2B5EF4-FFF2-40B4-BE49-F238E27FC236}">
                <a16:creationId xmlns:a16="http://schemas.microsoft.com/office/drawing/2014/main" id="{8480701F-5C56-4BDD-A6F3-64F7B9784CF3}"/>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F671ADAC-E35A-47BA-AFE8-08F0FF2587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3DA309AA-5541-46A9-AA42-F664D234CC1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vast country like the United States, should there be a national poverty line?</a:t>
              </a:r>
            </a:p>
          </p:txBody>
        </p:sp>
      </p:grpSp>
      <p:grpSp>
        <p:nvGrpSpPr>
          <p:cNvPr id="13" name="Group 12" descr="The median household income for a family of four was $140,657 in New Jersey and $74,888 in Mississippi in 2022.">
            <a:extLst>
              <a:ext uri="{FF2B5EF4-FFF2-40B4-BE49-F238E27FC236}">
                <a16:creationId xmlns:a16="http://schemas.microsoft.com/office/drawing/2014/main" id="{93163595-B0D2-4C7C-B198-5429C8216524}"/>
              </a:ext>
            </a:extLst>
          </p:cNvPr>
          <p:cNvGrpSpPr/>
          <p:nvPr/>
        </p:nvGrpSpPr>
        <p:grpSpPr>
          <a:xfrm>
            <a:off x="2135749" y="250220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722BAB-1367-4DFE-AC08-D871E81350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86D815B-E25C-4767-B49C-D74CB166EB82}"/>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median household income for a family of four was $140,657 in New Jersey and $74,888 in Mississippi in 2022.</a:t>
              </a:r>
            </a:p>
          </p:txBody>
        </p:sp>
      </p:grpSp>
      <p:grpSp>
        <p:nvGrpSpPr>
          <p:cNvPr id="19" name="Group 18" descr="Should the government adjust the poverty line to account for the value of government programs?">
            <a:extLst>
              <a:ext uri="{FF2B5EF4-FFF2-40B4-BE49-F238E27FC236}">
                <a16:creationId xmlns:a16="http://schemas.microsoft.com/office/drawing/2014/main" id="{93F96EDA-5097-44CC-A8C4-F9FDC1249582}"/>
              </a:ext>
            </a:extLst>
          </p:cNvPr>
          <p:cNvGrpSpPr/>
          <p:nvPr/>
        </p:nvGrpSpPr>
        <p:grpSpPr>
          <a:xfrm>
            <a:off x="2135749" y="339746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15852B3-D324-41A8-AE5F-5885751F4D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794F6E6-16DF-4AA6-8B5F-A42EEB53E0F9}"/>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Should the government adjust the poverty line to account for the value of government programs?</a:t>
              </a:r>
            </a:p>
          </p:txBody>
        </p:sp>
      </p:grpSp>
      <p:grpSp>
        <p:nvGrpSpPr>
          <p:cNvPr id="16" name="Group 15" descr="Any poverty line will be somewhat arbitrary, and it is useful to have a poverty line whose basic definition does not change much over time.">
            <a:extLst>
              <a:ext uri="{FF2B5EF4-FFF2-40B4-BE49-F238E27FC236}">
                <a16:creationId xmlns:a16="http://schemas.microsoft.com/office/drawing/2014/main" id="{95348A16-69F5-445B-A629-A4AE75D1A488}"/>
              </a:ext>
            </a:extLst>
          </p:cNvPr>
          <p:cNvGrpSpPr/>
          <p:nvPr/>
        </p:nvGrpSpPr>
        <p:grpSpPr>
          <a:xfrm>
            <a:off x="2135749" y="429266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9B48880-2DD8-4CF8-AE64-3A099D324F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F6C2E2C7-1058-44A2-9D91-8E4051B952E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Any poverty line will be somewhat arbitrary, and it is useful to have a poverty line whose basic definition does not change much over time.</a:t>
              </a:r>
            </a:p>
          </p:txBody>
        </p:sp>
      </p:grpSp>
      <p:grpSp>
        <p:nvGrpSpPr>
          <p:cNvPr id="22" name="Group 21" descr="Government statisticians at the U.S. Census Bureau have ongoing research programs to address questions like these.">
            <a:extLst>
              <a:ext uri="{FF2B5EF4-FFF2-40B4-BE49-F238E27FC236}">
                <a16:creationId xmlns:a16="http://schemas.microsoft.com/office/drawing/2014/main" id="{55491212-BE91-4F80-8268-8876361307BE}"/>
              </a:ext>
            </a:extLst>
          </p:cNvPr>
          <p:cNvGrpSpPr/>
          <p:nvPr/>
        </p:nvGrpSpPr>
        <p:grpSpPr>
          <a:xfrm>
            <a:off x="2135749" y="51878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1313B92-8FA7-45E5-9930-DBEB9CBFF6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393CE96-BB9E-4EA5-8774-C9EF8DD87E50}"/>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statisticians at the U.S. Census Bureau have ongoing research programs to address questions like these.</a:t>
              </a:r>
            </a:p>
          </p:txBody>
        </p:sp>
      </p:grpSp>
    </p:spTree>
    <p:extLst>
      <p:ext uri="{BB962C8B-B14F-4D97-AF65-F5344CB8AC3E}">
        <p14:creationId xmlns:p14="http://schemas.microsoft.com/office/powerpoint/2010/main" val="2147167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42F5938-6268-4C1A-8C52-92ED37C7C811}">
  <ds:schemaRefs>
    <ds:schemaRef ds:uri="http://schemas.microsoft.com/sharepoint/v3/contenttype/forms"/>
  </ds:schemaRefs>
</ds:datastoreItem>
</file>

<file path=customXml/itemProps2.xml><?xml version="1.0" encoding="utf-8"?>
<ds:datastoreItem xmlns:ds="http://schemas.openxmlformats.org/officeDocument/2006/customXml" ds:itemID="{D9D0C4F0-D2F4-4FDF-B63D-86BBE5C731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FDBCFB4-01A2-43B3-86B1-07AFEEFADC12}">
  <ds:schemaRefs>
    <ds:schemaRef ds:uri="fdab59f7-c3a7-48e5-acd8-618ce834776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www.w3.org/XML/1998/namespace"/>
    <ds:schemaRef ds:uri="06d9c582-05c2-476b-83d2-72ab8b1380b2"/>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328</TotalTime>
  <Words>1241</Words>
  <Application>Microsoft Office PowerPoint</Application>
  <PresentationFormat>Widescreen</PresentationFormat>
  <Paragraphs>85</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Drawing the Poverty Line</vt:lpstr>
      <vt:lpstr>Public Goods</vt:lpstr>
      <vt:lpstr>Poverty and Economic Inequality</vt:lpstr>
      <vt:lpstr>Mollie Orshansky</vt:lpstr>
      <vt:lpstr>Poverty Rate1</vt:lpstr>
      <vt:lpstr>On Your Own1</vt:lpstr>
      <vt:lpstr>On Your Own2</vt:lpstr>
      <vt:lpstr>Poverty Rate2</vt:lpstr>
      <vt:lpstr>Questions on Poverty</vt:lpstr>
      <vt:lpstr>On Your Own3</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31</cp:revision>
  <dcterms:created xsi:type="dcterms:W3CDTF">2017-06-16T13:06:21Z</dcterms:created>
  <dcterms:modified xsi:type="dcterms:W3CDTF">2026-02-03T16:22:50Z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