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EF63C-142C-4CA1-87C6-A969F4DE33EA}" v="3" dt="2026-02-03T16:16:27.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3T14:23:23.265" v="7" actId="6549"/>
      <pc:docMkLst>
        <pc:docMk/>
      </pc:docMkLst>
      <pc:sldChg chg="add">
        <pc:chgData name="Caitlin Coleman" userId="96f87ca1-0e64-4ae8-8d77-98757b85df0b" providerId="ADAL" clId="{DDA6BCD5-DC0D-434C-93A0-51E2BCD25B34}" dt="2026-01-13T14:22:23.985" v="0"/>
        <pc:sldMkLst>
          <pc:docMk/>
          <pc:sldMk cId="3009364896" sldId="374"/>
        </pc:sldMkLst>
      </pc:sldChg>
      <pc:sldChg chg="add">
        <pc:chgData name="Caitlin Coleman" userId="96f87ca1-0e64-4ae8-8d77-98757b85df0b" providerId="ADAL" clId="{DDA6BCD5-DC0D-434C-93A0-51E2BCD25B34}" dt="2026-01-13T14:22:50.028" v="1"/>
        <pc:sldMkLst>
          <pc:docMk/>
          <pc:sldMk cId="3371618588" sldId="379"/>
        </pc:sldMkLst>
      </pc:sldChg>
      <pc:sldChg chg="add">
        <pc:chgData name="Caitlin Coleman" userId="96f87ca1-0e64-4ae8-8d77-98757b85df0b" providerId="ADAL" clId="{DDA6BCD5-DC0D-434C-93A0-51E2BCD25B34}" dt="2026-01-13T14:22:50.028" v="1"/>
        <pc:sldMkLst>
          <pc:docMk/>
          <pc:sldMk cId="3692815652" sldId="380"/>
        </pc:sldMkLst>
      </pc:sldChg>
      <pc:sldChg chg="add">
        <pc:chgData name="Caitlin Coleman" userId="96f87ca1-0e64-4ae8-8d77-98757b85df0b" providerId="ADAL" clId="{DDA6BCD5-DC0D-434C-93A0-51E2BCD25B34}" dt="2026-01-13T14:22:50.028" v="1"/>
        <pc:sldMkLst>
          <pc:docMk/>
          <pc:sldMk cId="1252259132" sldId="381"/>
        </pc:sldMkLst>
      </pc:sldChg>
      <pc:sldChg chg="add">
        <pc:chgData name="Caitlin Coleman" userId="96f87ca1-0e64-4ae8-8d77-98757b85df0b" providerId="ADAL" clId="{DDA6BCD5-DC0D-434C-93A0-51E2BCD25B34}" dt="2026-01-13T14:22:50.028" v="1"/>
        <pc:sldMkLst>
          <pc:docMk/>
          <pc:sldMk cId="531682049" sldId="382"/>
        </pc:sldMkLst>
      </pc:sldChg>
      <pc:sldChg chg="add">
        <pc:chgData name="Caitlin Coleman" userId="96f87ca1-0e64-4ae8-8d77-98757b85df0b" providerId="ADAL" clId="{DDA6BCD5-DC0D-434C-93A0-51E2BCD25B34}" dt="2026-01-13T14:22:50.028" v="1"/>
        <pc:sldMkLst>
          <pc:docMk/>
          <pc:sldMk cId="4290117977" sldId="383"/>
        </pc:sldMkLst>
      </pc:sldChg>
      <pc:sldChg chg="add">
        <pc:chgData name="Caitlin Coleman" userId="96f87ca1-0e64-4ae8-8d77-98757b85df0b" providerId="ADAL" clId="{DDA6BCD5-DC0D-434C-93A0-51E2BCD25B34}" dt="2026-01-13T14:22:50.028" v="1"/>
        <pc:sldMkLst>
          <pc:docMk/>
          <pc:sldMk cId="1508781013" sldId="384"/>
        </pc:sldMkLst>
      </pc:sldChg>
      <pc:sldChg chg="add">
        <pc:chgData name="Caitlin Coleman" userId="96f87ca1-0e64-4ae8-8d77-98757b85df0b" providerId="ADAL" clId="{DDA6BCD5-DC0D-434C-93A0-51E2BCD25B34}" dt="2026-01-13T14:22:50.028" v="1"/>
        <pc:sldMkLst>
          <pc:docMk/>
          <pc:sldMk cId="3542478834" sldId="385"/>
        </pc:sldMkLst>
      </pc:sldChg>
      <pc:sldChg chg="add">
        <pc:chgData name="Caitlin Coleman" userId="96f87ca1-0e64-4ae8-8d77-98757b85df0b" providerId="ADAL" clId="{DDA6BCD5-DC0D-434C-93A0-51E2BCD25B34}" dt="2026-01-13T14:22:50.028" v="1"/>
        <pc:sldMkLst>
          <pc:docMk/>
          <pc:sldMk cId="131158883" sldId="386"/>
        </pc:sldMkLst>
      </pc:sldChg>
      <pc:sldChg chg="add">
        <pc:chgData name="Caitlin Coleman" userId="96f87ca1-0e64-4ae8-8d77-98757b85df0b" providerId="ADAL" clId="{DDA6BCD5-DC0D-434C-93A0-51E2BCD25B34}" dt="2026-01-13T14:22:50.028" v="1"/>
        <pc:sldMkLst>
          <pc:docMk/>
          <pc:sldMk cId="540061477" sldId="387"/>
        </pc:sldMkLst>
      </pc:sldChg>
      <pc:sldChg chg="add">
        <pc:chgData name="Caitlin Coleman" userId="96f87ca1-0e64-4ae8-8d77-98757b85df0b" providerId="ADAL" clId="{DDA6BCD5-DC0D-434C-93A0-51E2BCD25B34}" dt="2026-01-13T14:22:50.028" v="1"/>
        <pc:sldMkLst>
          <pc:docMk/>
          <pc:sldMk cId="1793107705" sldId="388"/>
        </pc:sldMkLst>
      </pc:sldChg>
      <pc:sldChg chg="modSp add mod">
        <pc:chgData name="Caitlin Coleman" userId="96f87ca1-0e64-4ae8-8d77-98757b85df0b" providerId="ADAL" clId="{DDA6BCD5-DC0D-434C-93A0-51E2BCD25B34}" dt="2026-01-13T14:23:12.770" v="4" actId="20577"/>
        <pc:sldMkLst>
          <pc:docMk/>
          <pc:sldMk cId="1221097275" sldId="389"/>
        </pc:sldMkLst>
        <pc:spChg chg="mod">
          <ac:chgData name="Caitlin Coleman" userId="96f87ca1-0e64-4ae8-8d77-98757b85df0b" providerId="ADAL" clId="{DDA6BCD5-DC0D-434C-93A0-51E2BCD25B34}" dt="2026-01-13T14:23:12.770" v="4" actId="20577"/>
          <ac:spMkLst>
            <pc:docMk/>
            <pc:sldMk cId="1221097275" sldId="389"/>
            <ac:spMk id="26" creationId="{00000000-0000-0000-0000-000000000000}"/>
          </ac:spMkLst>
        </pc:spChg>
      </pc:sldChg>
      <pc:sldChg chg="modSp add mod">
        <pc:chgData name="Caitlin Coleman" userId="96f87ca1-0e64-4ae8-8d77-98757b85df0b" providerId="ADAL" clId="{DDA6BCD5-DC0D-434C-93A0-51E2BCD25B34}" dt="2026-01-13T14:23:18.617" v="6" actId="20577"/>
        <pc:sldMkLst>
          <pc:docMk/>
          <pc:sldMk cId="3149234523" sldId="390"/>
        </pc:sldMkLst>
        <pc:spChg chg="mod">
          <ac:chgData name="Caitlin Coleman" userId="96f87ca1-0e64-4ae8-8d77-98757b85df0b" providerId="ADAL" clId="{DDA6BCD5-DC0D-434C-93A0-51E2BCD25B34}" dt="2026-01-13T14:23:18.617" v="6" actId="20577"/>
          <ac:spMkLst>
            <pc:docMk/>
            <pc:sldMk cId="3149234523" sldId="390"/>
            <ac:spMk id="26" creationId="{00000000-0000-0000-0000-000000000000}"/>
          </ac:spMkLst>
        </pc:spChg>
      </pc:sldChg>
      <pc:sldChg chg="modSp add mod">
        <pc:chgData name="Caitlin Coleman" userId="96f87ca1-0e64-4ae8-8d77-98757b85df0b" providerId="ADAL" clId="{DDA6BCD5-DC0D-434C-93A0-51E2BCD25B34}" dt="2026-01-13T14:23:23.265" v="7" actId="6549"/>
        <pc:sldMkLst>
          <pc:docMk/>
          <pc:sldMk cId="225918245" sldId="391"/>
        </pc:sldMkLst>
        <pc:spChg chg="mod">
          <ac:chgData name="Caitlin Coleman" userId="96f87ca1-0e64-4ae8-8d77-98757b85df0b" providerId="ADAL" clId="{DDA6BCD5-DC0D-434C-93A0-51E2BCD25B34}" dt="2026-01-13T14:23:23.265" v="7" actId="6549"/>
          <ac:spMkLst>
            <pc:docMk/>
            <pc:sldMk cId="225918245" sldId="391"/>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94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7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Wages and Employment in an Imperfectly Competitive Labor Market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37161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653845" y="482573"/>
            <a:ext cx="1088431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Monopsonist Labor Market Graph</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monopsony will hire workers up to the point L m, where its demand for labor equals the marginal cost of additional labor, paying the wage W m given by the supply curve of labor necessary to obtain L m workers.">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monopsony will hire workers up to the point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where its demand for labor equals the marginal cost of additional labor, paying the wage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W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given by the supply curve of labor necessary to obtain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179310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35610"/>
            <a:ext cx="9273061" cy="914400"/>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are the similarities between a monopoly and a monopsony?</a:t>
            </a:r>
          </a:p>
        </p:txBody>
      </p:sp>
    </p:spTree>
    <p:extLst>
      <p:ext uri="{BB962C8B-B14F-4D97-AF65-F5344CB8AC3E}">
        <p14:creationId xmlns:p14="http://schemas.microsoft.com/office/powerpoint/2010/main" val="122109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are the similarities between a monopoly and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314923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monopsony is the sole employer in a labor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monopsony can pay any wage it chooses, subject to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monopsony offers too low a wage, it may not find enough workers willing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it must offer a higher wage to obtain more workers, the marginal cost of additional labor is greater than the wage.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maximize profits, a monopsonist will hire workers up to the point where the marginal cost of labor equals the demand for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0093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119183"/>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Wages and Employment in an Imperfectly Competitive Labor Market</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Regulations can help reduce the imbalance of power between parties in the labor market.</a:t>
            </a:r>
          </a:p>
        </p:txBody>
      </p:sp>
    </p:spTree>
    <p:extLst>
      <p:ext uri="{BB962C8B-B14F-4D97-AF65-F5344CB8AC3E}">
        <p14:creationId xmlns:p14="http://schemas.microsoft.com/office/powerpoint/2010/main" val="369281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0" name="Group 29" descr="To give workers more power, the U.S. government has passed, in response to years of labor protests, several laws to create a more equal balance of power between workers and employers. These laws include some of the following:">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4" name="Group 3" descr="Setting minimum hourly wages&#10;&#10;Setting maximum hours of work (at least before employers pay overtime rates)&#10;&#10;Prohibiting child labor&#10;&#10;Regulating health and safety conditions in the workplace&#10;&#10;Requiring employers to provide family leave">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minimum hourly wages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maximum hours of work (at least before employers pay overtime rates)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Prohibiting child labor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Regulating health and safety conditions in the workplace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Requiring employers to provide family leave</a:t>
              </a:r>
            </a:p>
          </p:txBody>
        </p:sp>
      </p:grpSp>
      <p:grpSp>
        <p:nvGrpSpPr>
          <p:cNvPr id="57" name="Group 56" descr="Preventing discrimination on the basis of race, ethnicity, gender, sexual orientation, and age&#10;&#10;Requiring employers to give advance notice of layoffs&#10;&#10;Covering workers with unemployment insurance&#10;&#10;Setting a limit on the number of immigrant workers from other countries">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Preventing discrimination on the basis of race, ethnicity, gender, sexual orientation, and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Requiring employers to give advance notice of layoffs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Covering workers with unemployment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a limit on the number of immigrant workers from other countries</a:t>
              </a:r>
            </a:p>
          </p:txBody>
        </p:sp>
      </p:grpSp>
    </p:spTree>
    <p:extLst>
      <p:ext uri="{BB962C8B-B14F-4D97-AF65-F5344CB8AC3E}">
        <p14:creationId xmlns:p14="http://schemas.microsoft.com/office/powerpoint/2010/main" val="125225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two‑column table listing four U.S. labor and civil rights laws and the protections they provide. Social Security Act of 1935: Under Title 3, establishes a state‑run unemployment insurance, in which workers pay into a state fund when they are employed and receive benefits when they are unemployed. Fair Labor Standards Act of 1938: Establishes the minimum wage, limits on child labor, and rules requiring payment of overtime pay for those in jobs that are paid by the hour and exceed forty hours per week. Civil Rights Act of 1964: Title 7 of the Act prohibits discrimination in employment on the basis of race, gender, national origin, religion, or sexual orientation. Americans with Disabilities Act of 1990: Prohibits discrimination against those with disabilities and requires reasonable accommodations for them on the job.">
            <a:extLst>
              <a:ext uri="{FF2B5EF4-FFF2-40B4-BE49-F238E27FC236}">
                <a16:creationId xmlns:a16="http://schemas.microsoft.com/office/drawing/2014/main" id="{1B8DF3EA-D7BB-B73B-DD42-11862D9A645E}"/>
              </a:ext>
            </a:extLst>
          </p:cNvPr>
          <p:cNvPicPr>
            <a:picLocks noChangeAspect="1"/>
          </p:cNvPicPr>
          <p:nvPr/>
        </p:nvPicPr>
        <p:blipFill>
          <a:blip r:embed="rId3"/>
          <a:stretch>
            <a:fillRect/>
          </a:stretch>
        </p:blipFill>
        <p:spPr>
          <a:xfrm>
            <a:off x="1990845" y="1243889"/>
            <a:ext cx="8210309" cy="5250913"/>
          </a:xfrm>
          <a:prstGeom prst="rect">
            <a:avLst/>
          </a:prstGeom>
        </p:spPr>
      </p:pic>
    </p:spTree>
    <p:extLst>
      <p:ext uri="{BB962C8B-B14F-4D97-AF65-F5344CB8AC3E}">
        <p14:creationId xmlns:p14="http://schemas.microsoft.com/office/powerpoint/2010/main" val="53168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There are two sources of imperfect competition in labor markets. This section primarily focuses on the demand side.">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sources of imperfect competition in labor markets. This section primarily focuses on the demand side.</a:t>
              </a:r>
            </a:p>
          </p:txBody>
        </p:sp>
      </p:grp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Demand-side 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Supply-side 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market power by employees</a:t>
            </a:r>
          </a:p>
        </p:txBody>
      </p:sp>
    </p:spTree>
    <p:extLst>
      <p:ext uri="{BB962C8B-B14F-4D97-AF65-F5344CB8AC3E}">
        <p14:creationId xmlns:p14="http://schemas.microsoft.com/office/powerpoint/2010/main" val="429011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A competitive labor market is one where there are many potential employers for a given type of worker.">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competitive labor market is one where there are many potential employers for a given type of worker.</a:t>
              </a:r>
            </a:p>
          </p:txBody>
        </p:sp>
      </p:grpSp>
      <p:grpSp>
        <p:nvGrpSpPr>
          <p:cNvPr id="15" name="Group 14" descr="If there is only one employer in a labor market, they can offer lower wages than would exist in a competitive market.">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there is only one employer in a labor market, they can offer lower wages than would exist in a competitive market.</a:t>
              </a:r>
            </a:p>
          </p:txBody>
        </p:sp>
      </p:grpSp>
      <p:grpSp>
        <p:nvGrpSpPr>
          <p:cNvPr id="16" name="Group 15" descr="If a lone employer is exploiting its market power, the firm is called a monopsony.">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lone employer is exploiting its market power, the firm is called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monopsony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150878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grpSp>
        <p:nvGrpSpPr>
          <p:cNvPr id="14" name="Group 13" descr="The classical example of monopsony is the sole coal company in a West Virginia town. If coal miners want to work, they must accept what the coal company is paying.">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classical example of monopsony is the sole coal company in a West Virginia town. If coal miners want to work, they must accept what the coal company is paying.</a:t>
              </a:r>
            </a:p>
          </p:txBody>
        </p:sp>
      </p:grpSp>
    </p:spTree>
    <p:extLst>
      <p:ext uri="{BB962C8B-B14F-4D97-AF65-F5344CB8AC3E}">
        <p14:creationId xmlns:p14="http://schemas.microsoft.com/office/powerpoint/2010/main" val="354247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ecause the monopsonist is the sole employer in a labor market, it can offer any wage it wishes.">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monopsonist is the sole employer in a labor market, it can offer any wage it wishes.</a:t>
              </a:r>
            </a:p>
          </p:txBody>
        </p:sp>
      </p:grpSp>
      <p:grpSp>
        <p:nvGrpSpPr>
          <p:cNvPr id="11" name="Group 10" descr="However, because it faces the market supply curve for labor, if it wants to hire more workers, it must raise the wage it pays.">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because it faces the market supply curve for labor, if it wants to hire more workers, it must raise the wage it pays.</a:t>
              </a:r>
            </a:p>
          </p:txBody>
        </p:sp>
      </p:grpSp>
      <p:grpSp>
        <p:nvGrpSpPr>
          <p:cNvPr id="14" name="Group 13" descr="The marginal cost of labor is the cost to the firm of hiring one more worker.">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of labor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cost to the firm of hiring one more worker.</a:t>
              </a:r>
            </a:p>
          </p:txBody>
        </p:sp>
      </p:grpSp>
    </p:spTree>
    <p:extLst>
      <p:ext uri="{BB962C8B-B14F-4D97-AF65-F5344CB8AC3E}">
        <p14:creationId xmlns:p14="http://schemas.microsoft.com/office/powerpoint/2010/main" val="13115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653845" y="482573"/>
            <a:ext cx="1088431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Monopsonist Labor Market Graph</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In order to increase employment, monopsonists must raise the wage they pay, not just for new workers but for all the existing workers. As a result, the marginal cost of hiring additional labor is greater than the wage.">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order to increase employment, monopsonists must raise the wage they pay, not just for new workers but for all the existing workers. As a result, the marginal cost of hiring additional labor is greater than the wage.</a:t>
              </a:r>
            </a:p>
          </p:txBody>
        </p:sp>
      </p:grpSp>
      <p:pic>
        <p:nvPicPr>
          <p:cNvPr id="5" name="Picture 4" descr="A four‑row table showing how labor supply relates to wage rate, total cost of labor, and marginal cost of labor across five columns. Column 1: Supply of labor = 1 worker; Wage rate = $1 per hour; Total cost of labor = $1; Marginal cost of labor = $1. Column 2: Supply of labor = 2 workers; Wage rate = $2 per hour; Total cost of labor = $4; Marginal cost of labor = $3. Column 3: Supply of labor = 3 workers; Wage rate = $3 per hour; Total cost of labor = $9; Marginal cost of labor = $5. Column 4: Supply of labor = 4 workers; Wage rate = $4 per hour; Total cost of labor = $16; Marginal cost of labor = $7. Column 5: Supply of labor = 5 workers; Wage rate = $5 per hour; Total cost of labor = $25; Marginal cost of labor = $9.">
            <a:extLst>
              <a:ext uri="{FF2B5EF4-FFF2-40B4-BE49-F238E27FC236}">
                <a16:creationId xmlns:a16="http://schemas.microsoft.com/office/drawing/2014/main" id="{1E752C68-2325-5CBF-389B-98E6E614F435}"/>
              </a:ext>
            </a:extLst>
          </p:cNvPr>
          <p:cNvPicPr>
            <a:picLocks noChangeAspect="1"/>
          </p:cNvPicPr>
          <p:nvPr/>
        </p:nvPicPr>
        <p:blipFill>
          <a:blip r:embed="rId3"/>
          <a:stretch>
            <a:fillRect/>
          </a:stretch>
        </p:blipFill>
        <p:spPr>
          <a:xfrm>
            <a:off x="875073" y="3118783"/>
            <a:ext cx="5826669" cy="2971601"/>
          </a:xfrm>
          <a:prstGeom prst="rect">
            <a:avLst/>
          </a:prstGeom>
        </p:spPr>
      </p:pic>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4"/>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54006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06471C-31D7-4FA7-8D3C-8F2734BF6CD6}">
  <ds:schemaRefs>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fdab59f7-c3a7-48e5-acd8-618ce834776e"/>
    <ds:schemaRef ds:uri="http://schemas.openxmlformats.org/package/2006/metadata/core-properties"/>
    <ds:schemaRef ds:uri="06d9c582-05c2-476b-83d2-72ab8b1380b2"/>
    <ds:schemaRef ds:uri="http://purl.org/dc/elements/1.1/"/>
  </ds:schemaRefs>
</ds:datastoreItem>
</file>

<file path=customXml/itemProps2.xml><?xml version="1.0" encoding="utf-8"?>
<ds:datastoreItem xmlns:ds="http://schemas.openxmlformats.org/officeDocument/2006/customXml" ds:itemID="{85120A9B-692E-46C0-9211-68062D9E1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877B5E-9C65-4EFA-A8BF-16E6099B4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TotalTime>
  <Words>1265</Words>
  <Application>Microsoft Office PowerPoint</Application>
  <PresentationFormat>Widescreen</PresentationFormat>
  <Paragraphs>94</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Wages and Employment in an Imperfectly Competitive Labor Market</vt:lpstr>
      <vt:lpstr>Wages and Employment in an Imperfectly Competitive Labor Market1</vt:lpstr>
      <vt:lpstr>Labor Market Regulations1</vt:lpstr>
      <vt:lpstr>Labor Market Regulations2</vt:lpstr>
      <vt:lpstr>Labor Market Regulations3</vt:lpstr>
      <vt:lpstr>Monopsony1</vt:lpstr>
      <vt:lpstr>Monopsony2</vt:lpstr>
      <vt:lpstr>Marginal Cost of Labor</vt:lpstr>
      <vt:lpstr>Monopsonist Labor Market Graph1</vt:lpstr>
      <vt:lpstr>Monopsonist Labor Market Graph2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35</cp:revision>
  <dcterms:created xsi:type="dcterms:W3CDTF">2017-06-16T13:06:21Z</dcterms:created>
  <dcterms:modified xsi:type="dcterms:W3CDTF">2026-02-03T16:16:38Z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