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5"/>
  </p:notesMasterIdLst>
  <p:sldIdLst>
    <p:sldId id="379" r:id="rId6"/>
    <p:sldId id="380" r:id="rId7"/>
    <p:sldId id="381" r:id="rId8"/>
    <p:sldId id="382" r:id="rId9"/>
    <p:sldId id="383" r:id="rId10"/>
    <p:sldId id="384" r:id="rId11"/>
    <p:sldId id="385" r:id="rId12"/>
    <p:sldId id="386" r:id="rId13"/>
    <p:sldId id="387" r:id="rId14"/>
    <p:sldId id="388" r:id="rId15"/>
    <p:sldId id="389" r:id="rId16"/>
    <p:sldId id="390" r:id="rId17"/>
    <p:sldId id="391" r:id="rId18"/>
    <p:sldId id="392" r:id="rId19"/>
    <p:sldId id="393" r:id="rId20"/>
    <p:sldId id="394" r:id="rId21"/>
    <p:sldId id="395" r:id="rId22"/>
    <p:sldId id="396" r:id="rId23"/>
    <p:sldId id="39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1A2434-3D55-46D0-B840-691866E1F310}" v="3" dt="2026-02-03T16:15:42.0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4:21:30.661" v="4" actId="20577"/>
      <pc:docMkLst>
        <pc:docMk/>
      </pc:docMkLst>
      <pc:sldChg chg="add">
        <pc:chgData name="Caitlin Coleman" userId="96f87ca1-0e64-4ae8-8d77-98757b85df0b" providerId="ADAL" clId="{DDA6BCD5-DC0D-434C-93A0-51E2BCD25B34}" dt="2026-01-13T14:20:24.351" v="0"/>
        <pc:sldMkLst>
          <pc:docMk/>
          <pc:sldMk cId="2349467825" sldId="379"/>
        </pc:sldMkLst>
      </pc:sldChg>
      <pc:sldChg chg="add">
        <pc:chgData name="Caitlin Coleman" userId="96f87ca1-0e64-4ae8-8d77-98757b85df0b" providerId="ADAL" clId="{DDA6BCD5-DC0D-434C-93A0-51E2BCD25B34}" dt="2026-01-13T14:20:24.351" v="0"/>
        <pc:sldMkLst>
          <pc:docMk/>
          <pc:sldMk cId="351458279" sldId="380"/>
        </pc:sldMkLst>
      </pc:sldChg>
      <pc:sldChg chg="modSp add mod">
        <pc:chgData name="Caitlin Coleman" userId="96f87ca1-0e64-4ae8-8d77-98757b85df0b" providerId="ADAL" clId="{DDA6BCD5-DC0D-434C-93A0-51E2BCD25B34}" dt="2026-01-13T14:21:14.646" v="3" actId="20577"/>
        <pc:sldMkLst>
          <pc:docMk/>
          <pc:sldMk cId="3849175128" sldId="381"/>
        </pc:sldMkLst>
        <pc:spChg chg="mod">
          <ac:chgData name="Caitlin Coleman" userId="96f87ca1-0e64-4ae8-8d77-98757b85df0b" providerId="ADAL" clId="{DDA6BCD5-DC0D-434C-93A0-51E2BCD25B34}" dt="2026-01-13T14:21:14.646" v="3" actId="20577"/>
          <ac:spMkLst>
            <pc:docMk/>
            <pc:sldMk cId="3849175128" sldId="381"/>
            <ac:spMk id="26" creationId="{00000000-0000-0000-0000-000000000000}"/>
          </ac:spMkLst>
        </pc:spChg>
      </pc:sldChg>
      <pc:sldChg chg="add">
        <pc:chgData name="Caitlin Coleman" userId="96f87ca1-0e64-4ae8-8d77-98757b85df0b" providerId="ADAL" clId="{DDA6BCD5-DC0D-434C-93A0-51E2BCD25B34}" dt="2026-01-13T14:20:24.351" v="0"/>
        <pc:sldMkLst>
          <pc:docMk/>
          <pc:sldMk cId="2137743185" sldId="382"/>
        </pc:sldMkLst>
      </pc:sldChg>
      <pc:sldChg chg="add">
        <pc:chgData name="Caitlin Coleman" userId="96f87ca1-0e64-4ae8-8d77-98757b85df0b" providerId="ADAL" clId="{DDA6BCD5-DC0D-434C-93A0-51E2BCD25B34}" dt="2026-01-13T14:20:24.351" v="0"/>
        <pc:sldMkLst>
          <pc:docMk/>
          <pc:sldMk cId="1382650305" sldId="383"/>
        </pc:sldMkLst>
      </pc:sldChg>
      <pc:sldChg chg="add">
        <pc:chgData name="Caitlin Coleman" userId="96f87ca1-0e64-4ae8-8d77-98757b85df0b" providerId="ADAL" clId="{DDA6BCD5-DC0D-434C-93A0-51E2BCD25B34}" dt="2026-01-13T14:20:24.351" v="0"/>
        <pc:sldMkLst>
          <pc:docMk/>
          <pc:sldMk cId="3122239879" sldId="384"/>
        </pc:sldMkLst>
      </pc:sldChg>
      <pc:sldChg chg="add">
        <pc:chgData name="Caitlin Coleman" userId="96f87ca1-0e64-4ae8-8d77-98757b85df0b" providerId="ADAL" clId="{DDA6BCD5-DC0D-434C-93A0-51E2BCD25B34}" dt="2026-01-13T14:20:24.351" v="0"/>
        <pc:sldMkLst>
          <pc:docMk/>
          <pc:sldMk cId="111530243" sldId="385"/>
        </pc:sldMkLst>
      </pc:sldChg>
      <pc:sldChg chg="add">
        <pc:chgData name="Caitlin Coleman" userId="96f87ca1-0e64-4ae8-8d77-98757b85df0b" providerId="ADAL" clId="{DDA6BCD5-DC0D-434C-93A0-51E2BCD25B34}" dt="2026-01-13T14:20:24.351" v="0"/>
        <pc:sldMkLst>
          <pc:docMk/>
          <pc:sldMk cId="3813972540" sldId="386"/>
        </pc:sldMkLst>
      </pc:sldChg>
      <pc:sldChg chg="add">
        <pc:chgData name="Caitlin Coleman" userId="96f87ca1-0e64-4ae8-8d77-98757b85df0b" providerId="ADAL" clId="{DDA6BCD5-DC0D-434C-93A0-51E2BCD25B34}" dt="2026-01-13T14:20:24.351" v="0"/>
        <pc:sldMkLst>
          <pc:docMk/>
          <pc:sldMk cId="2143650002" sldId="387"/>
        </pc:sldMkLst>
      </pc:sldChg>
      <pc:sldChg chg="add">
        <pc:chgData name="Caitlin Coleman" userId="96f87ca1-0e64-4ae8-8d77-98757b85df0b" providerId="ADAL" clId="{DDA6BCD5-DC0D-434C-93A0-51E2BCD25B34}" dt="2026-01-13T14:20:24.351" v="0"/>
        <pc:sldMkLst>
          <pc:docMk/>
          <pc:sldMk cId="48598561" sldId="388"/>
        </pc:sldMkLst>
      </pc:sldChg>
      <pc:sldChg chg="add">
        <pc:chgData name="Caitlin Coleman" userId="96f87ca1-0e64-4ae8-8d77-98757b85df0b" providerId="ADAL" clId="{DDA6BCD5-DC0D-434C-93A0-51E2BCD25B34}" dt="2026-01-13T14:20:24.351" v="0"/>
        <pc:sldMkLst>
          <pc:docMk/>
          <pc:sldMk cId="1000969259" sldId="389"/>
        </pc:sldMkLst>
      </pc:sldChg>
      <pc:sldChg chg="add">
        <pc:chgData name="Caitlin Coleman" userId="96f87ca1-0e64-4ae8-8d77-98757b85df0b" providerId="ADAL" clId="{DDA6BCD5-DC0D-434C-93A0-51E2BCD25B34}" dt="2026-01-13T14:20:24.351" v="0"/>
        <pc:sldMkLst>
          <pc:docMk/>
          <pc:sldMk cId="2707170580" sldId="390"/>
        </pc:sldMkLst>
      </pc:sldChg>
      <pc:sldChg chg="add">
        <pc:chgData name="Caitlin Coleman" userId="96f87ca1-0e64-4ae8-8d77-98757b85df0b" providerId="ADAL" clId="{DDA6BCD5-DC0D-434C-93A0-51E2BCD25B34}" dt="2026-01-13T14:20:24.351" v="0"/>
        <pc:sldMkLst>
          <pc:docMk/>
          <pc:sldMk cId="3448721824" sldId="391"/>
        </pc:sldMkLst>
      </pc:sldChg>
      <pc:sldChg chg="add">
        <pc:chgData name="Caitlin Coleman" userId="96f87ca1-0e64-4ae8-8d77-98757b85df0b" providerId="ADAL" clId="{DDA6BCD5-DC0D-434C-93A0-51E2BCD25B34}" dt="2026-01-13T14:20:24.351" v="0"/>
        <pc:sldMkLst>
          <pc:docMk/>
          <pc:sldMk cId="1517008778" sldId="392"/>
        </pc:sldMkLst>
      </pc:sldChg>
      <pc:sldChg chg="add">
        <pc:chgData name="Caitlin Coleman" userId="96f87ca1-0e64-4ae8-8d77-98757b85df0b" providerId="ADAL" clId="{DDA6BCD5-DC0D-434C-93A0-51E2BCD25B34}" dt="2026-01-13T14:20:24.351" v="0"/>
        <pc:sldMkLst>
          <pc:docMk/>
          <pc:sldMk cId="1513443902" sldId="393"/>
        </pc:sldMkLst>
      </pc:sldChg>
      <pc:sldChg chg="add">
        <pc:chgData name="Caitlin Coleman" userId="96f87ca1-0e64-4ae8-8d77-98757b85df0b" providerId="ADAL" clId="{DDA6BCD5-DC0D-434C-93A0-51E2BCD25B34}" dt="2026-01-13T14:20:24.351" v="0"/>
        <pc:sldMkLst>
          <pc:docMk/>
          <pc:sldMk cId="3431981842" sldId="394"/>
        </pc:sldMkLst>
      </pc:sldChg>
      <pc:sldChg chg="add">
        <pc:chgData name="Caitlin Coleman" userId="96f87ca1-0e64-4ae8-8d77-98757b85df0b" providerId="ADAL" clId="{DDA6BCD5-DC0D-434C-93A0-51E2BCD25B34}" dt="2026-01-13T14:20:24.351" v="0"/>
        <pc:sldMkLst>
          <pc:docMk/>
          <pc:sldMk cId="295766726" sldId="395"/>
        </pc:sldMkLst>
      </pc:sldChg>
      <pc:sldChg chg="modSp add mod">
        <pc:chgData name="Caitlin Coleman" userId="96f87ca1-0e64-4ae8-8d77-98757b85df0b" providerId="ADAL" clId="{DDA6BCD5-DC0D-434C-93A0-51E2BCD25B34}" dt="2026-01-13T14:21:30.661" v="4" actId="20577"/>
        <pc:sldMkLst>
          <pc:docMk/>
          <pc:sldMk cId="16221138" sldId="396"/>
        </pc:sldMkLst>
        <pc:spChg chg="mod">
          <ac:chgData name="Caitlin Coleman" userId="96f87ca1-0e64-4ae8-8d77-98757b85df0b" providerId="ADAL" clId="{DDA6BCD5-DC0D-434C-93A0-51E2BCD25B34}" dt="2026-01-13T14:21:30.661" v="4" actId="20577"/>
          <ac:spMkLst>
            <pc:docMk/>
            <pc:sldMk cId="16221138" sldId="396"/>
            <ac:spMk id="26" creationId="{00000000-0000-0000-0000-000000000000}"/>
          </ac:spMkLst>
        </pc:spChg>
      </pc:sldChg>
      <pc:sldChg chg="add">
        <pc:chgData name="Caitlin Coleman" userId="96f87ca1-0e64-4ae8-8d77-98757b85df0b" providerId="ADAL" clId="{DDA6BCD5-DC0D-434C-93A0-51E2BCD25B34}" dt="2026-01-13T14:20:39.603" v="1"/>
        <pc:sldMkLst>
          <pc:docMk/>
          <pc:sldMk cId="1339557755" sldId="39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5582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36736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71919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893969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09288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120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768474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35646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92036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05649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818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673874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54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2.xml"/><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551837"/>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Theory of Labor Markets</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3494678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The value of the marginal product of labor is the marginal product of labor multiplied by the price of the output. So, your VMP</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would be 7 × $10 = $70. The VMP</a:t>
            </a:r>
            <a:r>
              <a:rPr kumimoji="0" lang="en-US" sz="2000" b="0" i="1" u="none" strike="noStrike" kern="1200" cap="none" spc="0" normalizeH="0" baseline="-25000" noProof="0" dirty="0">
                <a:ln>
                  <a:noFill/>
                </a:ln>
                <a:solidFill>
                  <a:prstClr val="white"/>
                </a:solidFill>
                <a:effectLst/>
                <a:uLnTx/>
                <a:uFillTx/>
                <a:latin typeface="Calibri" panose="020F0502020204030204"/>
                <a:ea typeface="+mn-ea"/>
                <a:cs typeface="+mn-cs"/>
              </a:rPr>
              <a:t>L</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 for the next person hired would be 5 × $10 = $50.</a:t>
            </a:r>
          </a:p>
        </p:txBody>
      </p:sp>
    </p:spTree>
    <p:extLst>
      <p:ext uri="{BB962C8B-B14F-4D97-AF65-F5344CB8AC3E}">
        <p14:creationId xmlns:p14="http://schemas.microsoft.com/office/powerpoint/2010/main" val="4859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Labor in 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 perfectly competitive labor market is one where firms can hire all the labor they wish at the going market wage.">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perfectly competitive labor market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one where firms can hire all the labor they wish at the going market wage. </a:t>
              </a:r>
            </a:p>
          </p:txBody>
        </p:sp>
      </p:grpSp>
      <p:grpSp>
        <p:nvGrpSpPr>
          <p:cNvPr id="11" name="Group 10" descr="Graphically, this means that firms face a horizontal supply curve for labor.">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Graphically, this means that firms face a horizontal supply curve for labor.</a:t>
              </a:r>
            </a:p>
          </p:txBody>
        </p:sp>
      </p:grpSp>
      <p:pic>
        <p:nvPicPr>
          <p:cNvPr id="3" name="Picture 2" descr="Given the market wage, profit-maximizing firms hire workers up to the point where: W sub mkt equals VMP sub L.">
            <a:extLst>
              <a:ext uri="{FF2B5EF4-FFF2-40B4-BE49-F238E27FC236}">
                <a16:creationId xmlns:a16="http://schemas.microsoft.com/office/drawing/2014/main" id="{DF2AE719-7957-540A-0139-FABE8203D811}"/>
              </a:ext>
            </a:extLst>
          </p:cNvPr>
          <p:cNvPicPr>
            <a:picLocks noChangeAspect="1"/>
          </p:cNvPicPr>
          <p:nvPr/>
        </p:nvPicPr>
        <p:blipFill>
          <a:blip r:embed="rId3"/>
          <a:stretch>
            <a:fillRect/>
          </a:stretch>
        </p:blipFill>
        <p:spPr>
          <a:xfrm>
            <a:off x="2135749" y="3401900"/>
            <a:ext cx="8058154" cy="836523"/>
          </a:xfrm>
          <a:prstGeom prst="rect">
            <a:avLst/>
          </a:prstGeom>
        </p:spPr>
      </p:pic>
    </p:spTree>
    <p:extLst>
      <p:ext uri="{BB962C8B-B14F-4D97-AF65-F5344CB8AC3E}">
        <p14:creationId xmlns:p14="http://schemas.microsoft.com/office/powerpoint/2010/main" val="1000969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Demand for Labor in 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In a perfectly competitive labor market, firms can hire all the labor they want at the going market wage. Therefore, they hire workers up to the point L1, where the going market wage equals the value of the marginal product of labor.">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perfectly competitive labor market, firms can hire all the labor they want at the going market wage. Therefore, they hire workers up to the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1</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2707170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If the employer does not sell its output in a perfectly competitive industry, it faces a downward-sloping demand curve for output.">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employer does not sell its output in a perfectly competitive industry, it faces a downward-sloping demand curve for output.</a:t>
              </a:r>
            </a:p>
          </p:txBody>
        </p:sp>
      </p:grpSp>
      <p:grpSp>
        <p:nvGrpSpPr>
          <p:cNvPr id="10" name="Group 9" descr="This is true if the firm is a monopoly, but it's also true if the firm is an oligopoly or monopolistically competitive.">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is true if the firm is a monopoly, but it's also true if the firm is an oligopoly or monopolistically competitive.</a:t>
              </a:r>
            </a:p>
          </p:txBody>
        </p:sp>
      </p:grpSp>
      <p:grpSp>
        <p:nvGrpSpPr>
          <p:cNvPr id="13" name="Group 12" descr="In this situation, the value of a worker's marginal product is the marginal revenue, not the price.">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this situation, the value of a worker's marginal product is the marginal revenue, not the price.</a:t>
              </a:r>
            </a:p>
          </p:txBody>
        </p:sp>
      </p:grpSp>
      <p:grpSp>
        <p:nvGrpSpPr>
          <p:cNvPr id="16" name="Group 15" descr="Thus, the demand for labor is the marginal product times the marginal revenue.">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Thus, the demand for labor is the marginal product times the marginal revenue.</a:t>
              </a:r>
            </a:p>
          </p:txBody>
        </p:sp>
      </p:grpSp>
    </p:spTree>
    <p:extLst>
      <p:ext uri="{BB962C8B-B14F-4D97-AF65-F5344CB8AC3E}">
        <p14:creationId xmlns:p14="http://schemas.microsoft.com/office/powerpoint/2010/main" val="3448721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122245"/>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showing the number of workers (L), the MP sub L (marginal product of labor), the marginal revenue, and MRP sub L (marginal revenue product). When L is 1, MP sub L is 4, marginal revenue is $4, and MRP sub L is $16. When L is 2, MP sub L is 3, marginal revenue is $3, and MRP sub L is $9. When L is 3, MP sub L is 2, marginal revenue is $2, and MRP sub L is $4. When L is 4, MP sub L is 1, marginal revenue is $1, and MRP sub L is $1.">
            <a:extLst>
              <a:ext uri="{FF2B5EF4-FFF2-40B4-BE49-F238E27FC236}">
                <a16:creationId xmlns:a16="http://schemas.microsoft.com/office/drawing/2014/main" id="{5A7B5CA7-2392-0644-FAD1-5757BE6BC323}"/>
              </a:ext>
            </a:extLst>
          </p:cNvPr>
          <p:cNvPicPr>
            <a:picLocks noChangeAspect="1"/>
          </p:cNvPicPr>
          <p:nvPr/>
        </p:nvPicPr>
        <p:blipFill>
          <a:blip r:embed="rId3"/>
          <a:stretch>
            <a:fillRect/>
          </a:stretch>
        </p:blipFill>
        <p:spPr>
          <a:xfrm>
            <a:off x="692244" y="2251144"/>
            <a:ext cx="5403756" cy="2969442"/>
          </a:xfrm>
          <a:prstGeom prst="rect">
            <a:avLst/>
          </a:prstGeom>
        </p:spPr>
      </p:pic>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4"/>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17008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5510"/>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 in Imperfectly Competitive Output Markets</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For firms with market power in their output market, they choose the number of workers, L2, where the going market wage equals the firm's marginal revenue product. Employment will be lower in an imperfectly competitive industry than in a perfectly competitive industry.">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firms with market power in their output market, they choose the number of workers,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L</a:t>
              </a:r>
              <a:r>
                <a:rPr kumimoji="0" lang="en-US" sz="2000" b="0" i="0" u="none" strike="noStrike" kern="1200" cap="none" spc="0" normalizeH="0" baseline="-25000" noProof="0" dirty="0">
                  <a:ln>
                    <a:noFill/>
                  </a:ln>
                  <a:solidFill>
                    <a:prstClr val="white"/>
                  </a:solidFill>
                  <a:effectLst/>
                  <a:uLnTx/>
                  <a:uFillTx/>
                  <a:latin typeface="Calibri" panose="020F0502020204030204"/>
                  <a:ea typeface="+mn-ea"/>
                  <a:cs typeface="+mn-cs"/>
                </a:rPr>
                <a:t>2</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513443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Choose the answer that accurately completes the following sentences.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market demand for labor is the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[blank]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of all firms’ demands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vertical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horizontal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supply minus the sum</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none of the above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supply of labor curve is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[blank]</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upward-sloping function of the wage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downward-sloping function of the interest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 upward-sloping function of the interest rate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 downward-sloping function of the wage rate</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9818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Choose the answer that accurately completes the following sentences. The market demand for labor is the [blank] of all firms’ demands for labor. The correct answer is: horizontal sum. The supply of labor curve is [blank]. The correct answer is: an upward-sloping function of the wage rate.">
            <a:extLst>
              <a:ext uri="{FF2B5EF4-FFF2-40B4-BE49-F238E27FC236}">
                <a16:creationId xmlns:a16="http://schemas.microsoft.com/office/drawing/2014/main" id="{F597D896-A5E2-543F-BDE4-8D76B78E089B}"/>
              </a:ext>
            </a:extLst>
          </p:cNvPr>
          <p:cNvPicPr>
            <a:picLocks noChangeAspect="1"/>
          </p:cNvPicPr>
          <p:nvPr/>
        </p:nvPicPr>
        <p:blipFill>
          <a:blip r:embed="rId3"/>
          <a:stretch>
            <a:fillRect/>
          </a:stretch>
        </p:blipFill>
        <p:spPr>
          <a:xfrm>
            <a:off x="1518746" y="1333872"/>
            <a:ext cx="9144000" cy="4983796"/>
          </a:xfrm>
          <a:prstGeom prst="rect">
            <a:avLst/>
          </a:prstGeom>
        </p:spPr>
      </p:pic>
    </p:spTree>
    <p:extLst>
      <p:ext uri="{BB962C8B-B14F-4D97-AF65-F5344CB8AC3E}">
        <p14:creationId xmlns:p14="http://schemas.microsoft.com/office/powerpoint/2010/main" val="2957667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firm demands labor because of the value of the labor's marginal productivity.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a firm operating in a perfectly competitive output market, this will be the value of the marginal product, which we define as the marginal product of labor multiplied by the firm's output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a firm that is not perfectly competitive, the appropriate concept is the marginal revenue product, which we define as the marginal product of labor multiplied by the firm's marginal revenue.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Profit-maximizing firms employ labor up to the point where the market wage is equal to the firm's demand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competitive labor market, we determine market wage through the interaction between the market supply and market demand for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2211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339557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Theory of Labor Markets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In the U.S., income is based on one's value to an employer, which depends in part on education.</a:t>
            </a:r>
          </a:p>
        </p:txBody>
      </p:sp>
    </p:spTree>
    <p:extLst>
      <p:ext uri="{BB962C8B-B14F-4D97-AF65-F5344CB8AC3E}">
        <p14:creationId xmlns:p14="http://schemas.microsoft.com/office/powerpoint/2010/main" val="35145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Introduction</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In a market economy like the United States, income comes from ownership of the means of production: resources or assets.">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a market economy like the United States, income comes from ownership of the means of production: resources or assets.</a:t>
              </a:r>
            </a:p>
          </p:txBody>
        </p:sp>
      </p:grpSp>
      <p:grpSp>
        <p:nvGrpSpPr>
          <p:cNvPr id="13" name="Group 12" descr="Income is a function of the quantity of each resource one owns and the value society places on those resources.">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Income is a function of the quantity of each resource one owns and the value society places on those resources.</a:t>
              </a:r>
            </a:p>
          </p:txBody>
        </p:sp>
      </p:grpSp>
      <p:grpSp>
        <p:nvGrpSpPr>
          <p:cNvPr id="16" name="Group 15" descr="Each factor payment, like wages for labor and interest for financial capital, is determined in their respective factor markets.">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factor payment, like wages for labor and interest for financial capital, is determined in their respective factor markets.</a:t>
              </a:r>
            </a:p>
          </p:txBody>
        </p:sp>
      </p:grpSp>
      <p:grpSp>
        <p:nvGrpSpPr>
          <p:cNvPr id="19" name="Group 18" descr="This lesson will focus on labor markets, but other factor markets operate similarly.">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lesson will focus on labor markets, but other factor markets operate similarly.</a:t>
              </a:r>
            </a:p>
          </p:txBody>
        </p:sp>
      </p:grpSp>
    </p:spTree>
    <p:extLst>
      <p:ext uri="{BB962C8B-B14F-4D97-AF65-F5344CB8AC3E}">
        <p14:creationId xmlns:p14="http://schemas.microsoft.com/office/powerpoint/2010/main" val="3849175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is the Labor Market?</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The labor market is the term that economists use for all the different markets for labor.">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labor market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the term that economists use for all the different markets for labor.</a:t>
              </a:r>
            </a:p>
          </p:txBody>
        </p:sp>
      </p:grpSp>
      <p:grpSp>
        <p:nvGrpSpPr>
          <p:cNvPr id="11" name="Group 10" descr="There is no single labor market; rather, there is a different market for every different type of labor.">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is no single labor market; rather, there is a different market for every different type of labor.</a:t>
              </a:r>
            </a:p>
          </p:txBody>
        </p:sp>
      </p:grpSp>
      <p:grpSp>
        <p:nvGrpSpPr>
          <p:cNvPr id="14" name="Group 13" descr="Labor differs by type of work (e.g., retail vs. research science), skill level (entry or more experienced), and location (local, regional, etc.).">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Labor differs by type of work (e.g., retail vs. research science), skill level (entry or more experienced), and location (local, regional, etc.).</a:t>
              </a:r>
            </a:p>
          </p:txBody>
        </p:sp>
      </p:grpSp>
      <p:grpSp>
        <p:nvGrpSpPr>
          <p:cNvPr id="17" name="Group 16" descr="While each labor market is different, they all tend to operate in similar ways.">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each labor market is different, they all tend to operate in similar ways.</a:t>
              </a:r>
            </a:p>
          </p:txBody>
        </p:sp>
      </p:grpSp>
    </p:spTree>
    <p:extLst>
      <p:ext uri="{BB962C8B-B14F-4D97-AF65-F5344CB8AC3E}">
        <p14:creationId xmlns:p14="http://schemas.microsoft.com/office/powerpoint/2010/main" val="213774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First Rule of Labor Markets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descr="To maximize profit, a firm should never pay more in wages and benefits than the value of the worker’s marginal productivity to the firm.">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To maximize profit, a firm should never pay more in wages and benefits than the value of the worker’s marginal productivity to the firm.</a:t>
              </a:r>
            </a:p>
          </p:txBody>
        </p:sp>
      </p:grpSp>
      <p:pic>
        <p:nvPicPr>
          <p:cNvPr id="3" name="Picture 2" descr="An algebraic expression that reads w (which is cost per hr) is less than P multiplied by M P sub L (which is the value of additional output per hour)">
            <a:extLst>
              <a:ext uri="{FF2B5EF4-FFF2-40B4-BE49-F238E27FC236}">
                <a16:creationId xmlns:a16="http://schemas.microsoft.com/office/drawing/2014/main" id="{3702287D-DD8A-82AB-5D8B-E125D7BA6C3C}"/>
              </a:ext>
            </a:extLst>
          </p:cNvPr>
          <p:cNvPicPr>
            <a:picLocks noChangeAspect="1"/>
          </p:cNvPicPr>
          <p:nvPr/>
        </p:nvPicPr>
        <p:blipFill>
          <a:blip r:embed="rId3"/>
          <a:stretch>
            <a:fillRect/>
          </a:stretch>
        </p:blipFill>
        <p:spPr>
          <a:xfrm>
            <a:off x="3072743" y="3429000"/>
            <a:ext cx="5706271" cy="1971950"/>
          </a:xfrm>
          <a:prstGeom prst="rect">
            <a:avLst/>
          </a:prstGeom>
        </p:spPr>
      </p:pic>
    </p:spTree>
    <p:extLst>
      <p:ext uri="{BB962C8B-B14F-4D97-AF65-F5344CB8AC3E}">
        <p14:creationId xmlns:p14="http://schemas.microsoft.com/office/powerpoint/2010/main" val="13826503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Marginal Product of 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ince employers often hire labor by the hour, marginal product of labor is the additional output the firm produces by adding one more worker hour to the production process.">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Since employers often hire labor by the hour,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marginal product of labor</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is the additional output the firm produces by adding one more worker hour to the production process.</a:t>
              </a:r>
            </a:p>
          </p:txBody>
        </p:sp>
      </p:grpSp>
      <p:pic>
        <p:nvPicPr>
          <p:cNvPr id="3" name="Picture 2" descr="A table showing the number of workers (L) and MP sub L (marginal product of labor). When L is 1, MP sub L is 4. When L is 2, MP sub L is 3. When L is 3, MP sub L is 2. When L is 4, MP sub L is 1.">
            <a:extLst>
              <a:ext uri="{FF2B5EF4-FFF2-40B4-BE49-F238E27FC236}">
                <a16:creationId xmlns:a16="http://schemas.microsoft.com/office/drawing/2014/main" id="{2E539A36-DDC5-B58B-290B-D24559663CE3}"/>
              </a:ext>
            </a:extLst>
          </p:cNvPr>
          <p:cNvPicPr>
            <a:picLocks noChangeAspect="1"/>
          </p:cNvPicPr>
          <p:nvPr/>
        </p:nvPicPr>
        <p:blipFill>
          <a:blip r:embed="rId3"/>
          <a:stretch>
            <a:fillRect/>
          </a:stretch>
        </p:blipFill>
        <p:spPr>
          <a:xfrm>
            <a:off x="509026" y="3789943"/>
            <a:ext cx="5526602" cy="1785517"/>
          </a:xfrm>
          <a:prstGeom prst="rect">
            <a:avLst/>
          </a:prstGeom>
        </p:spPr>
      </p:pic>
      <p:pic>
        <p:nvPicPr>
          <p:cNvPr id="7" name="Picture 6" descr="D sub L equals MP sub L times P">
            <a:extLst>
              <a:ext uri="{FF2B5EF4-FFF2-40B4-BE49-F238E27FC236}">
                <a16:creationId xmlns:a16="http://schemas.microsoft.com/office/drawing/2014/main" id="{8D75D49C-DF3F-D2C1-551F-E5234B4D8DF6}"/>
              </a:ext>
            </a:extLst>
          </p:cNvPr>
          <p:cNvPicPr>
            <a:picLocks noChangeAspect="1"/>
          </p:cNvPicPr>
          <p:nvPr/>
        </p:nvPicPr>
        <p:blipFill>
          <a:blip r:embed="rId4"/>
          <a:stretch>
            <a:fillRect/>
          </a:stretch>
        </p:blipFill>
        <p:spPr>
          <a:xfrm>
            <a:off x="1881188" y="5849749"/>
            <a:ext cx="2774317" cy="708856"/>
          </a:xfrm>
          <a:prstGeom prst="rect">
            <a:avLst/>
          </a:prstGeom>
        </p:spPr>
      </p:pic>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5"/>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3122239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Labor Demand</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On what does the value of each worker's marginal product depend? If we assume that the employer sells its output in a perfectly competitive market, the value of each worker's output will be the market price of the product.">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what does the value of each worker's marginal product depend? If we assume that the employer sells its output in a perfectly competitive market, the value of each worker's output will be the market price of the product.</a:t>
              </a:r>
            </a:p>
          </p:txBody>
        </p:sp>
      </p:grpSp>
      <p:pic>
        <p:nvPicPr>
          <p:cNvPr id="3" name="Picture 2" descr="demand for labor equals MP sub L times P equals value of the marginal product of labor">
            <a:extLst>
              <a:ext uri="{FF2B5EF4-FFF2-40B4-BE49-F238E27FC236}">
                <a16:creationId xmlns:a16="http://schemas.microsoft.com/office/drawing/2014/main" id="{A5B010FC-E4FD-50E9-96E6-A6B439A00379}"/>
              </a:ext>
            </a:extLst>
          </p:cNvPr>
          <p:cNvPicPr>
            <a:picLocks noChangeAspect="1"/>
          </p:cNvPicPr>
          <p:nvPr/>
        </p:nvPicPr>
        <p:blipFill>
          <a:blip r:embed="rId3"/>
          <a:stretch>
            <a:fillRect/>
          </a:stretch>
        </p:blipFill>
        <p:spPr>
          <a:xfrm>
            <a:off x="1403066" y="3338498"/>
            <a:ext cx="9385867" cy="391837"/>
          </a:xfrm>
          <a:prstGeom prst="rect">
            <a:avLst/>
          </a:prstGeom>
        </p:spPr>
      </p:pic>
    </p:spTree>
    <p:extLst>
      <p:ext uri="{BB962C8B-B14F-4D97-AF65-F5344CB8AC3E}">
        <p14:creationId xmlns:p14="http://schemas.microsoft.com/office/powerpoint/2010/main" val="111530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0" y="477930"/>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Value of the Marginal Product of Labor</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table showing the number of workers (L), the MP sub L (marginal product of labor), the price of output, and VMP sub L (value of the marginal product of labor). When L is 1, MP sub L is 4, price of output is $4, and VMP sub L is $16. When L is 2, MP sub L is 3, price of output is $4, and VMP sub L is $12. When L is 3, MP sub L is 2, price of output is $4, and VMP sub L is $8. When L is 4, MP sub L is 1, price of output is $4, and VMP sub L is $4.">
            <a:extLst>
              <a:ext uri="{FF2B5EF4-FFF2-40B4-BE49-F238E27FC236}">
                <a16:creationId xmlns:a16="http://schemas.microsoft.com/office/drawing/2014/main" id="{C01B0C6E-7957-1E9A-F881-F0B597D329D3}"/>
              </a:ext>
            </a:extLst>
          </p:cNvPr>
          <p:cNvPicPr>
            <a:picLocks noChangeAspect="1"/>
          </p:cNvPicPr>
          <p:nvPr/>
        </p:nvPicPr>
        <p:blipFill>
          <a:blip r:embed="rId3"/>
          <a:stretch>
            <a:fillRect/>
          </a:stretch>
        </p:blipFill>
        <p:spPr>
          <a:xfrm>
            <a:off x="660434" y="2116241"/>
            <a:ext cx="5645564" cy="3125609"/>
          </a:xfrm>
          <a:prstGeom prst="rect">
            <a:avLst/>
          </a:prstGeom>
        </p:spPr>
      </p:pic>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4"/>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3813972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Real-World Example</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36500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40B791D-20F3-471B-9E78-B3175EF44C7B}">
  <ds:schemaRefs>
    <ds:schemaRef ds:uri="fdab59f7-c3a7-48e5-acd8-618ce834776e"/>
    <ds:schemaRef ds:uri="http://schemas.microsoft.com/office/2006/documentManagement/types"/>
    <ds:schemaRef ds:uri="http://purl.org/dc/dcmitype/"/>
    <ds:schemaRef ds:uri="06d9c582-05c2-476b-83d2-72ab8b1380b2"/>
    <ds:schemaRef ds:uri="http://purl.org/dc/terms/"/>
    <ds:schemaRef ds:uri="http://schemas.openxmlformats.org/package/2006/metadata/core-properties"/>
    <ds:schemaRef ds:uri="http://schemas.microsoft.com/office/infopath/2007/PartnerControls"/>
    <ds:schemaRef ds:uri="http://schemas.microsoft.com/office/2006/metadata/properties"/>
    <ds:schemaRef ds:uri="http://www.w3.org/XML/1998/namespace"/>
    <ds:schemaRef ds:uri="http://purl.org/dc/elements/1.1/"/>
  </ds:schemaRefs>
</ds:datastoreItem>
</file>

<file path=customXml/itemProps2.xml><?xml version="1.0" encoding="utf-8"?>
<ds:datastoreItem xmlns:ds="http://schemas.openxmlformats.org/officeDocument/2006/customXml" ds:itemID="{DC9B7FF5-C4EC-4A00-8F57-9610DD27F1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046CCA-DFE4-405F-97A5-851338E36E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671</TotalTime>
  <Words>1998</Words>
  <Application>Microsoft Office PowerPoint</Application>
  <PresentationFormat>Widescreen</PresentationFormat>
  <Paragraphs>126</Paragraphs>
  <Slides>19</Slides>
  <Notes>18</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19</vt:i4>
      </vt:variant>
    </vt:vector>
  </HeadingPairs>
  <TitlesOfParts>
    <vt:vector size="27" baseType="lpstr">
      <vt:lpstr>Arial</vt:lpstr>
      <vt:lpstr>Calibri</vt:lpstr>
      <vt:lpstr>Calibri Light</vt:lpstr>
      <vt:lpstr>Cambria Math</vt:lpstr>
      <vt:lpstr>Century Gothic</vt:lpstr>
      <vt:lpstr>Symbol</vt:lpstr>
      <vt:lpstr>Office Theme</vt:lpstr>
      <vt:lpstr>1_Office Theme</vt:lpstr>
      <vt:lpstr>The Theory of Labor Markets</vt:lpstr>
      <vt:lpstr>The Theory of Labor Markets1</vt:lpstr>
      <vt:lpstr>Introduction</vt:lpstr>
      <vt:lpstr>What is the Labor Market?</vt:lpstr>
      <vt:lpstr>First Rule of Labor Markets</vt:lpstr>
      <vt:lpstr>Marginal Product of Labor</vt:lpstr>
      <vt:lpstr>Labor Demand</vt:lpstr>
      <vt:lpstr>Value of the Marginal Product of Labor</vt:lpstr>
      <vt:lpstr>Real-World Example1</vt:lpstr>
      <vt:lpstr>Real-World Example2</vt:lpstr>
      <vt:lpstr>Demand for Labor in Perfectly Competitive Output Markets1</vt:lpstr>
      <vt:lpstr>Demand for Labor in Perfectly Competitive Output Markets2</vt:lpstr>
      <vt:lpstr>Labor Demand in Imperfectly Competitive Output Markets1</vt:lpstr>
      <vt:lpstr>Labor Demand in Imperfectly Competitive Output Markets2</vt:lpstr>
      <vt:lpstr>Labor Demand in Imperfectly Competitive Output Markets3</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50</cp:revision>
  <dcterms:created xsi:type="dcterms:W3CDTF">2017-06-16T13:06:21Z</dcterms:created>
  <dcterms:modified xsi:type="dcterms:W3CDTF">2026-02-03T16:15:44Z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