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FF9F9F"/>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C5BD4-D6AB-447A-8E4B-1A58395A0B38}" v="3" dt="2026-02-03T16:12:17.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9T17:44:02.047" v="5" actId="6549"/>
      <pc:docMkLst>
        <pc:docMk/>
      </pc:docMkLst>
      <pc:sldChg chg="add">
        <pc:chgData name="Caitlin Coleman" userId="96f87ca1-0e64-4ae8-8d77-98757b85df0b" providerId="ADAL" clId="{DDA6BCD5-DC0D-434C-93A0-51E2BCD25B34}" dt="2026-01-09T17:43:08.366" v="0"/>
        <pc:sldMkLst>
          <pc:docMk/>
          <pc:sldMk cId="2622988894" sldId="375"/>
        </pc:sldMkLst>
      </pc:sldChg>
      <pc:sldChg chg="add">
        <pc:chgData name="Caitlin Coleman" userId="96f87ca1-0e64-4ae8-8d77-98757b85df0b" providerId="ADAL" clId="{DDA6BCD5-DC0D-434C-93A0-51E2BCD25B34}" dt="2026-01-09T17:43:30.889" v="1"/>
        <pc:sldMkLst>
          <pc:docMk/>
          <pc:sldMk cId="2814578032" sldId="376"/>
        </pc:sldMkLst>
      </pc:sldChg>
      <pc:sldChg chg="modSp add mod">
        <pc:chgData name="Caitlin Coleman" userId="96f87ca1-0e64-4ae8-8d77-98757b85df0b" providerId="ADAL" clId="{DDA6BCD5-DC0D-434C-93A0-51E2BCD25B34}" dt="2026-01-09T17:43:43.714" v="3" actId="6549"/>
        <pc:sldMkLst>
          <pc:docMk/>
          <pc:sldMk cId="1043229108" sldId="377"/>
        </pc:sldMkLst>
        <pc:spChg chg="mod">
          <ac:chgData name="Caitlin Coleman" userId="96f87ca1-0e64-4ae8-8d77-98757b85df0b" providerId="ADAL" clId="{DDA6BCD5-DC0D-434C-93A0-51E2BCD25B34}" dt="2026-01-09T17:43:43.714" v="3" actId="6549"/>
          <ac:spMkLst>
            <pc:docMk/>
            <pc:sldMk cId="1043229108" sldId="377"/>
            <ac:spMk id="26" creationId="{00000000-0000-0000-0000-000000000000}"/>
          </ac:spMkLst>
        </pc:spChg>
      </pc:sldChg>
      <pc:sldChg chg="add">
        <pc:chgData name="Caitlin Coleman" userId="96f87ca1-0e64-4ae8-8d77-98757b85df0b" providerId="ADAL" clId="{DDA6BCD5-DC0D-434C-93A0-51E2BCD25B34}" dt="2026-01-09T17:43:30.889" v="1"/>
        <pc:sldMkLst>
          <pc:docMk/>
          <pc:sldMk cId="267983305" sldId="378"/>
        </pc:sldMkLst>
      </pc:sldChg>
      <pc:sldChg chg="add">
        <pc:chgData name="Caitlin Coleman" userId="96f87ca1-0e64-4ae8-8d77-98757b85df0b" providerId="ADAL" clId="{DDA6BCD5-DC0D-434C-93A0-51E2BCD25B34}" dt="2026-01-09T17:43:30.889" v="1"/>
        <pc:sldMkLst>
          <pc:docMk/>
          <pc:sldMk cId="1128312814" sldId="379"/>
        </pc:sldMkLst>
      </pc:sldChg>
      <pc:sldChg chg="add">
        <pc:chgData name="Caitlin Coleman" userId="96f87ca1-0e64-4ae8-8d77-98757b85df0b" providerId="ADAL" clId="{DDA6BCD5-DC0D-434C-93A0-51E2BCD25B34}" dt="2026-01-09T17:43:30.889" v="1"/>
        <pc:sldMkLst>
          <pc:docMk/>
          <pc:sldMk cId="1277479232" sldId="380"/>
        </pc:sldMkLst>
      </pc:sldChg>
      <pc:sldChg chg="add">
        <pc:chgData name="Caitlin Coleman" userId="96f87ca1-0e64-4ae8-8d77-98757b85df0b" providerId="ADAL" clId="{DDA6BCD5-DC0D-434C-93A0-51E2BCD25B34}" dt="2026-01-09T17:43:30.889" v="1"/>
        <pc:sldMkLst>
          <pc:docMk/>
          <pc:sldMk cId="1233049263" sldId="381"/>
        </pc:sldMkLst>
      </pc:sldChg>
      <pc:sldChg chg="add">
        <pc:chgData name="Caitlin Coleman" userId="96f87ca1-0e64-4ae8-8d77-98757b85df0b" providerId="ADAL" clId="{DDA6BCD5-DC0D-434C-93A0-51E2BCD25B34}" dt="2026-01-09T17:43:30.889" v="1"/>
        <pc:sldMkLst>
          <pc:docMk/>
          <pc:sldMk cId="850678664" sldId="382"/>
        </pc:sldMkLst>
      </pc:sldChg>
      <pc:sldChg chg="add">
        <pc:chgData name="Caitlin Coleman" userId="96f87ca1-0e64-4ae8-8d77-98757b85df0b" providerId="ADAL" clId="{DDA6BCD5-DC0D-434C-93A0-51E2BCD25B34}" dt="2026-01-09T17:43:30.889" v="1"/>
        <pc:sldMkLst>
          <pc:docMk/>
          <pc:sldMk cId="3822475209" sldId="383"/>
        </pc:sldMkLst>
      </pc:sldChg>
      <pc:sldChg chg="add">
        <pc:chgData name="Caitlin Coleman" userId="96f87ca1-0e64-4ae8-8d77-98757b85df0b" providerId="ADAL" clId="{DDA6BCD5-DC0D-434C-93A0-51E2BCD25B34}" dt="2026-01-09T17:43:30.889" v="1"/>
        <pc:sldMkLst>
          <pc:docMk/>
          <pc:sldMk cId="2250392990" sldId="384"/>
        </pc:sldMkLst>
      </pc:sldChg>
      <pc:sldChg chg="add">
        <pc:chgData name="Caitlin Coleman" userId="96f87ca1-0e64-4ae8-8d77-98757b85df0b" providerId="ADAL" clId="{DDA6BCD5-DC0D-434C-93A0-51E2BCD25B34}" dt="2026-01-09T17:43:30.889" v="1"/>
        <pc:sldMkLst>
          <pc:docMk/>
          <pc:sldMk cId="1420599481" sldId="385"/>
        </pc:sldMkLst>
      </pc:sldChg>
      <pc:sldChg chg="add">
        <pc:chgData name="Caitlin Coleman" userId="96f87ca1-0e64-4ae8-8d77-98757b85df0b" providerId="ADAL" clId="{DDA6BCD5-DC0D-434C-93A0-51E2BCD25B34}" dt="2026-01-09T17:43:30.889" v="1"/>
        <pc:sldMkLst>
          <pc:docMk/>
          <pc:sldMk cId="1131001061" sldId="386"/>
        </pc:sldMkLst>
      </pc:sldChg>
      <pc:sldChg chg="add">
        <pc:chgData name="Caitlin Coleman" userId="96f87ca1-0e64-4ae8-8d77-98757b85df0b" providerId="ADAL" clId="{DDA6BCD5-DC0D-434C-93A0-51E2BCD25B34}" dt="2026-01-09T17:43:30.889" v="1"/>
        <pc:sldMkLst>
          <pc:docMk/>
          <pc:sldMk cId="3586993470" sldId="387"/>
        </pc:sldMkLst>
      </pc:sldChg>
      <pc:sldChg chg="add">
        <pc:chgData name="Caitlin Coleman" userId="96f87ca1-0e64-4ae8-8d77-98757b85df0b" providerId="ADAL" clId="{DDA6BCD5-DC0D-434C-93A0-51E2BCD25B34}" dt="2026-01-09T17:43:30.889" v="1"/>
        <pc:sldMkLst>
          <pc:docMk/>
          <pc:sldMk cId="4041778830" sldId="388"/>
        </pc:sldMkLst>
      </pc:sldChg>
      <pc:sldChg chg="add">
        <pc:chgData name="Caitlin Coleman" userId="96f87ca1-0e64-4ae8-8d77-98757b85df0b" providerId="ADAL" clId="{DDA6BCD5-DC0D-434C-93A0-51E2BCD25B34}" dt="2026-01-09T17:43:30.889" v="1"/>
        <pc:sldMkLst>
          <pc:docMk/>
          <pc:sldMk cId="3433454457" sldId="389"/>
        </pc:sldMkLst>
      </pc:sldChg>
      <pc:sldChg chg="modSp add mod">
        <pc:chgData name="Caitlin Coleman" userId="96f87ca1-0e64-4ae8-8d77-98757b85df0b" providerId="ADAL" clId="{DDA6BCD5-DC0D-434C-93A0-51E2BCD25B34}" dt="2026-01-09T17:43:58.450" v="4" actId="6549"/>
        <pc:sldMkLst>
          <pc:docMk/>
          <pc:sldMk cId="1173946316" sldId="390"/>
        </pc:sldMkLst>
        <pc:spChg chg="mod">
          <ac:chgData name="Caitlin Coleman" userId="96f87ca1-0e64-4ae8-8d77-98757b85df0b" providerId="ADAL" clId="{DDA6BCD5-DC0D-434C-93A0-51E2BCD25B34}" dt="2026-01-09T17:43:58.450" v="4" actId="6549"/>
          <ac:spMkLst>
            <pc:docMk/>
            <pc:sldMk cId="1173946316" sldId="390"/>
            <ac:spMk id="26" creationId="{00000000-0000-0000-0000-000000000000}"/>
          </ac:spMkLst>
        </pc:spChg>
      </pc:sldChg>
      <pc:sldChg chg="modSp add mod">
        <pc:chgData name="Caitlin Coleman" userId="96f87ca1-0e64-4ae8-8d77-98757b85df0b" providerId="ADAL" clId="{DDA6BCD5-DC0D-434C-93A0-51E2BCD25B34}" dt="2026-01-09T17:44:02.047" v="5" actId="6549"/>
        <pc:sldMkLst>
          <pc:docMk/>
          <pc:sldMk cId="3658248516" sldId="391"/>
        </pc:sldMkLst>
        <pc:spChg chg="mod">
          <ac:chgData name="Caitlin Coleman" userId="96f87ca1-0e64-4ae8-8d77-98757b85df0b" providerId="ADAL" clId="{DDA6BCD5-DC0D-434C-93A0-51E2BCD25B34}" dt="2026-01-09T17:44:02.047" v="5" actId="6549"/>
          <ac:spMkLst>
            <pc:docMk/>
            <pc:sldMk cId="3658248516" sldId="391"/>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950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the drug company only receives the private benefits, it would under-invest. If the drug company received the social benefits, it would invest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446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investment in anything, such as a new power plant, usually requires a certain upfront cost with an uncertain future benefit. The investment in education, or human capital, is no different. </a:t>
            </a:r>
            <a:r>
              <a:rPr lang="en-US" sz="1200">
                <a:solidFill>
                  <a:schemeClr val="bg1"/>
                </a:solidFill>
              </a:rPr>
              <a:t>The idea is that higher levels of educational attainment will eventually  increase the student's future productivity and subsequent ability to earn. </a:t>
            </a:r>
            <a:r>
              <a:rPr lang="en-US" sz="1200" kern="1200">
                <a:solidFill>
                  <a:schemeClr val="tx1"/>
                </a:solidFill>
                <a:effectLst/>
                <a:latin typeface="+mn-lt"/>
                <a:ea typeface="+mn-ea"/>
                <a:cs typeface="+mn-cs"/>
              </a:rPr>
              <a:t>Once the student crunches the numbers, does this investment pay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Almost universally, economists have found that education does indeed pay off as an investment. The estimated returns to education go primarily to the individual worker, so these returns are private rates of return to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are also social returns to education, which justify government support for education. The social returns are the positive externality from education. These external benefits from education include better health outcomes, lower levels of crime, a cleaner environment and a more stable, democratic government.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focus of this chapter was on innovation, but there are other examples of positive externalities that tend to be under-delivered by private markets. These include getting vaccinated, washing your hands and planting a garden.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52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t>Innovation in technology creates a positive externality of beneficial spillovers to third parties. Think about a new technology or an improved technology. What are some of the positive externalities of this technology change? Who is affected by it? What other innovations came as a result? How did this affect you in your everyday life?</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50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Launched by NASA on September 5, 1977, Voyager I's primary mission was to provide detailed images of Jupiter, Saturn, and their moons. It took this photograph of Jupiter on its journey. In August of 2012, Voyager I entered interstellar space (the first human-made object to do so), and it is expected to send data and images back to earth until 2025. Such a technological feat entails many economic principles.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When we speak of innovation, we really are referring to new technologies. Technological breakthroughs have revolutionized consumer products. Some examples of this include GPS tracking devices, hybrid cars, the internet and search engines and social networking, like Facebook and Twitter. Technological investments include invention of new products, new ways of producing goods and services, and new ways to manage a company more efficiently.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Market competition can provide an incentive for discovering new technology. A firm earns higher profits by finding a way to produce products more cheaply or to create products with characteristics consumers want. In certain cases, however, competition can discourage new technology, especially when other firms can quickly copy a new idea. Many inventors over the years have discovered that their inventions brought them less profit than they might have reasonably expected.</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90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Eli Whitney (1765–1825) invented the cotton gin, but then Southern cotton planters built their own seed-separating devices with a few minor changes in Whitney's design. When Whitney sued, he found that the courts in Southern states would not uphold his patent rights.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82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An externality is the external benefit or harm from an action not experienced by the firm or person taking the action. An example of a positive externality is innovation. An example of a negative externality is pollution.</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If a firm builds a factory or buys a piece of equipment, the firm receives all the economic benefits that result from the investments. When a firm invests in new technology, the private benefits, or profits, the firm receives are only a portion of overall social benefits. The social benefits of an innovation account for the value of all the positive externalities of the new idea or product. The positive externalities are beneficial spillovers to a third party or parties.</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465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invention of new technology does not only benefit the individual company but others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5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Assume a drug company faces a cost of borrowing of 8%. If the firm receives only the private benefits of investing in R&amp;D, its demand curve for financial capital is shown by Dprivate. If the firm could keep the social benefits of its investment for itself, its demand curve is shown by Dsocial.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3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5" y="224448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402012"/>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ea typeface="+mn-ea"/>
                <a:cs typeface="+mn-cs"/>
              </a:rPr>
              <a:t>Why the Private Sector Underinvests in Innovation</a:t>
            </a:r>
            <a:endParaRPr kumimoji="0" lang="en-US" sz="5400" b="0" i="0" u="none" strike="noStrike" kern="1200" cap="none" spc="0" normalizeH="0" baseline="0" noProof="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281457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Underinvestment in Innovation: Drug Company</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7" y="10617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of Big Drug's social and private demand curves. The supply curve is a horizontal line at 8%. There are two downward-sloping demand curves. The one labeled Dprivate intersects the supply curve at a quantity of financial capital of $30. The one labeled Dsocial is to the right of Dprivate and intersects the supply curve at a quantity of financial capital of $52.">
            <a:extLst>
              <a:ext uri="{FF2B5EF4-FFF2-40B4-BE49-F238E27FC236}">
                <a16:creationId xmlns:a16="http://schemas.microsoft.com/office/drawing/2014/main" id="{44C67EF5-6F9C-4E12-857D-94A2238C7A1A}"/>
              </a:ext>
            </a:extLst>
          </p:cNvPr>
          <p:cNvPicPr>
            <a:picLocks noChangeAspect="1"/>
          </p:cNvPicPr>
          <p:nvPr/>
        </p:nvPicPr>
        <p:blipFill>
          <a:blip r:embed="rId3"/>
          <a:stretch>
            <a:fillRect/>
          </a:stretch>
        </p:blipFill>
        <p:spPr>
          <a:xfrm>
            <a:off x="2787111" y="1230974"/>
            <a:ext cx="6625526" cy="4323157"/>
          </a:xfrm>
          <a:prstGeom prst="rect">
            <a:avLst/>
          </a:prstGeom>
        </p:spPr>
      </p:pic>
      <p:sp>
        <p:nvSpPr>
          <p:cNvPr id="15" name="TextBox 14">
            <a:extLst>
              <a:ext uri="{FF2B5EF4-FFF2-40B4-BE49-F238E27FC236}">
                <a16:creationId xmlns:a16="http://schemas.microsoft.com/office/drawing/2014/main" id="{1EF0DE40-3B9A-4DC8-99F0-FB86589DD9B1}"/>
              </a:ext>
            </a:extLst>
          </p:cNvPr>
          <p:cNvSpPr txBox="1"/>
          <p:nvPr/>
        </p:nvSpPr>
        <p:spPr>
          <a:xfrm>
            <a:off x="359179" y="5014886"/>
            <a:ext cx="2427932" cy="132343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the drug company only receives the private benefits, it will under-invest.</a:t>
            </a:r>
          </a:p>
        </p:txBody>
      </p:sp>
      <p:sp>
        <p:nvSpPr>
          <p:cNvPr id="23" name="TextBox 22">
            <a:extLst>
              <a:ext uri="{FF2B5EF4-FFF2-40B4-BE49-F238E27FC236}">
                <a16:creationId xmlns:a16="http://schemas.microsoft.com/office/drawing/2014/main" id="{B0C8B2A5-552A-46F3-9E7F-1AAA8F0A7B2E}"/>
              </a:ext>
            </a:extLst>
          </p:cNvPr>
          <p:cNvSpPr txBox="1"/>
          <p:nvPr/>
        </p:nvSpPr>
        <p:spPr>
          <a:xfrm>
            <a:off x="9581323" y="5025935"/>
            <a:ext cx="2510727" cy="131239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the drug company receives the social benefits, it will invest more.</a:t>
            </a:r>
          </a:p>
        </p:txBody>
      </p:sp>
      <p:cxnSp>
        <p:nvCxnSpPr>
          <p:cNvPr id="24" name="Straight Arrow Connector 23">
            <a:extLst>
              <a:ext uri="{FF2B5EF4-FFF2-40B4-BE49-F238E27FC236}">
                <a16:creationId xmlns:a16="http://schemas.microsoft.com/office/drawing/2014/main" id="{D24B20D6-1222-4AFB-BA02-BAE442DE23F4}"/>
              </a:ext>
              <a:ext uri="{C183D7F6-B498-43B3-948B-1728B52AA6E4}">
                <adec:decorative xmlns:adec="http://schemas.microsoft.com/office/drawing/2017/decorative" val="1"/>
              </a:ext>
            </a:extLst>
          </p:cNvPr>
          <p:cNvCxnSpPr>
            <a:cxnSpLocks/>
            <a:stCxn id="15" idx="3"/>
          </p:cNvCxnSpPr>
          <p:nvPr/>
        </p:nvCxnSpPr>
        <p:spPr>
          <a:xfrm flipV="1">
            <a:off x="2787111" y="4850568"/>
            <a:ext cx="2632073" cy="826038"/>
          </a:xfrm>
          <a:prstGeom prst="straightConnector1">
            <a:avLst/>
          </a:prstGeom>
          <a:ln w="76200">
            <a:solidFill>
              <a:srgbClr val="62798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E9AF35EE-0883-426B-A0E0-5F593D6EA15F}"/>
              </a:ext>
              <a:ext uri="{C183D7F6-B498-43B3-948B-1728B52AA6E4}">
                <adec:decorative xmlns:adec="http://schemas.microsoft.com/office/drawing/2017/decorative" val="1"/>
              </a:ext>
            </a:extLst>
          </p:cNvPr>
          <p:cNvCxnSpPr>
            <a:cxnSpLocks/>
            <a:stCxn id="23" idx="1"/>
          </p:cNvCxnSpPr>
          <p:nvPr/>
        </p:nvCxnSpPr>
        <p:spPr>
          <a:xfrm flipH="1" flipV="1">
            <a:off x="6877879" y="4850568"/>
            <a:ext cx="2703444" cy="831562"/>
          </a:xfrm>
          <a:prstGeom prst="straightConnector1">
            <a:avLst/>
          </a:prstGeom>
          <a:ln w="76200">
            <a:solidFill>
              <a:srgbClr val="62798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059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Why Invest in Human Capital?</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The investment in anything, such as a new power plant, usually requires a certain upfront cost with an uncertain future benefit.">
            <a:extLst>
              <a:ext uri="{FF2B5EF4-FFF2-40B4-BE49-F238E27FC236}">
                <a16:creationId xmlns:a16="http://schemas.microsoft.com/office/drawing/2014/main" id="{966FE6D9-C00E-4058-A2AA-75EA5CAAA691}"/>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50741D9B-B817-41BF-BCE4-66FDFD34A6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CB38AAB-54E1-436C-8C6B-74CA84BAAE4F}"/>
                </a:ext>
              </a:extLst>
            </p:cNvPr>
            <p:cNvSpPr txBox="1"/>
            <p:nvPr/>
          </p:nvSpPr>
          <p:spPr>
            <a:xfrm>
              <a:off x="599387"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investment in anything, such as a new power plant, usually requires a certain upfront cost with an uncertain future benefit.</a:t>
              </a:r>
            </a:p>
          </p:txBody>
        </p:sp>
      </p:grpSp>
      <p:grpSp>
        <p:nvGrpSpPr>
          <p:cNvPr id="11" name="Group 10" descr="The investment in education, or human capital, is no different.">
            <a:extLst>
              <a:ext uri="{FF2B5EF4-FFF2-40B4-BE49-F238E27FC236}">
                <a16:creationId xmlns:a16="http://schemas.microsoft.com/office/drawing/2014/main" id="{D9E961F6-EA53-42AC-B718-4BB4837E2640}"/>
              </a:ext>
            </a:extLst>
          </p:cNvPr>
          <p:cNvGrpSpPr/>
          <p:nvPr/>
        </p:nvGrpSpPr>
        <p:grpSpPr>
          <a:xfrm>
            <a:off x="2135749" y="252585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CA396341-894B-4D8A-960C-7F109445C28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B95E59D-DC56-4968-954D-251C9AC3CA99}"/>
                </a:ext>
              </a:extLst>
            </p:cNvPr>
            <p:cNvSpPr txBox="1"/>
            <p:nvPr/>
          </p:nvSpPr>
          <p:spPr>
            <a:xfrm>
              <a:off x="599386"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investment in education, or human capital, is no different.</a:t>
              </a:r>
            </a:p>
          </p:txBody>
        </p:sp>
      </p:grpSp>
      <p:grpSp>
        <p:nvGrpSpPr>
          <p:cNvPr id="14" name="Group 13" descr="The idea is that higher levels of educational attainment will eventually  increase the student's future productivity and subsequent ability to earn.">
            <a:extLst>
              <a:ext uri="{FF2B5EF4-FFF2-40B4-BE49-F238E27FC236}">
                <a16:creationId xmlns:a16="http://schemas.microsoft.com/office/drawing/2014/main" id="{F2141488-8BD5-4BEF-B231-B51F78786302}"/>
              </a:ext>
            </a:extLst>
          </p:cNvPr>
          <p:cNvGrpSpPr/>
          <p:nvPr/>
        </p:nvGrpSpPr>
        <p:grpSpPr>
          <a:xfrm>
            <a:off x="2135749" y="3420572"/>
            <a:ext cx="8058154" cy="1080953"/>
            <a:chOff x="542923" y="1736761"/>
            <a:chExt cx="8058154" cy="1080953"/>
          </a:xfrm>
          <a:solidFill>
            <a:srgbClr val="627981"/>
          </a:solidFill>
        </p:grpSpPr>
        <p:sp>
          <p:nvSpPr>
            <p:cNvPr id="15" name="Rectangle 14">
              <a:extLst>
                <a:ext uri="{FF2B5EF4-FFF2-40B4-BE49-F238E27FC236}">
                  <a16:creationId xmlns:a16="http://schemas.microsoft.com/office/drawing/2014/main" id="{442011E0-E5BF-42E3-A88C-917E5D954D0E}"/>
                </a:ext>
              </a:extLst>
            </p:cNvPr>
            <p:cNvSpPr/>
            <p:nvPr/>
          </p:nvSpPr>
          <p:spPr>
            <a:xfrm>
              <a:off x="542923" y="1736761"/>
              <a:ext cx="8058154" cy="10809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F8988A9-33C8-4EC3-BB63-7180075E4468}"/>
                </a:ext>
              </a:extLst>
            </p:cNvPr>
            <p:cNvSpPr txBox="1"/>
            <p:nvPr/>
          </p:nvSpPr>
          <p:spPr>
            <a:xfrm>
              <a:off x="599388" y="1802051"/>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idea is that higher levels of educational attainment will eventually  increase the student's future productivity and subsequent ability to earn.</a:t>
              </a:r>
            </a:p>
          </p:txBody>
        </p:sp>
      </p:grpSp>
      <p:grpSp>
        <p:nvGrpSpPr>
          <p:cNvPr id="17" name="Group 16" descr="Once the student crunches the numbers, does this investment pay off?">
            <a:extLst>
              <a:ext uri="{FF2B5EF4-FFF2-40B4-BE49-F238E27FC236}">
                <a16:creationId xmlns:a16="http://schemas.microsoft.com/office/drawing/2014/main" id="{E18CA31A-7038-4811-957E-8B25F101A09A}"/>
              </a:ext>
            </a:extLst>
          </p:cNvPr>
          <p:cNvGrpSpPr/>
          <p:nvPr/>
        </p:nvGrpSpPr>
        <p:grpSpPr>
          <a:xfrm>
            <a:off x="2135749" y="4589308"/>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C9BAF89F-65BA-4A61-8D08-DFA547BCA7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7A6659A-9B92-4B5D-87F3-82B76FE7CC46}"/>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Once the student crunches the numbers, does this investment pay off?</a:t>
              </a:r>
            </a:p>
          </p:txBody>
        </p:sp>
      </p:grpSp>
    </p:spTree>
    <p:extLst>
      <p:ext uri="{BB962C8B-B14F-4D97-AF65-F5344CB8AC3E}">
        <p14:creationId xmlns:p14="http://schemas.microsoft.com/office/powerpoint/2010/main" val="113100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Private Rates of Return to Education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7B16C5C-1D64-4C22-9428-E64144A523F8}"/>
              </a:ext>
            </a:extLst>
          </p:cNvPr>
          <p:cNvSpPr txBox="1"/>
          <p:nvPr/>
        </p:nvSpPr>
        <p:spPr>
          <a:xfrm>
            <a:off x="1922911" y="1392467"/>
            <a:ext cx="834617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Usual Weekly Earnings of Wage and Salary Workers, 2021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(Source: Bureau of Labor Statistics [hawkes.biz/</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wkearnings</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pic>
        <p:nvPicPr>
          <p:cNvPr id="5" name="Picture 4" descr="Median weekly earnings for full-time works over the age of 25 with less than a high school degree is $626, with a high school degree but no college is $809, and with a bachelor's degree and higher is $1,685.">
            <a:extLst>
              <a:ext uri="{FF2B5EF4-FFF2-40B4-BE49-F238E27FC236}">
                <a16:creationId xmlns:a16="http://schemas.microsoft.com/office/drawing/2014/main" id="{ADB0C85B-208C-076B-7174-3A27E77925FB}"/>
              </a:ext>
            </a:extLst>
          </p:cNvPr>
          <p:cNvPicPr>
            <a:picLocks noChangeAspect="1"/>
          </p:cNvPicPr>
          <p:nvPr/>
        </p:nvPicPr>
        <p:blipFill>
          <a:blip r:embed="rId3"/>
          <a:stretch>
            <a:fillRect/>
          </a:stretch>
        </p:blipFill>
        <p:spPr>
          <a:xfrm>
            <a:off x="1274636" y="2239064"/>
            <a:ext cx="9642728" cy="1402579"/>
          </a:xfrm>
          <a:prstGeom prst="rect">
            <a:avLst/>
          </a:prstGeom>
        </p:spPr>
      </p:pic>
      <p:grpSp>
        <p:nvGrpSpPr>
          <p:cNvPr id="8" name="Group 7" descr="Almost universally, economists have found that education does indeed pay off as an investment.">
            <a:extLst>
              <a:ext uri="{FF2B5EF4-FFF2-40B4-BE49-F238E27FC236}">
                <a16:creationId xmlns:a16="http://schemas.microsoft.com/office/drawing/2014/main" id="{F7466BDA-1E8E-45A7-A7F0-B1C58F6B2C32}"/>
              </a:ext>
            </a:extLst>
          </p:cNvPr>
          <p:cNvGrpSpPr/>
          <p:nvPr/>
        </p:nvGrpSpPr>
        <p:grpSpPr>
          <a:xfrm>
            <a:off x="2066923" y="3888926"/>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007CB1CE-9EA5-4203-9DA4-5E35FC56E0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32D0AAC-EC5A-40F2-9FBD-152A4F550F45}"/>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Almost universally, economists have found that education does indeed pay off as an investment.</a:t>
              </a:r>
            </a:p>
          </p:txBody>
        </p:sp>
      </p:grpSp>
      <p:grpSp>
        <p:nvGrpSpPr>
          <p:cNvPr id="11" name="Group 10" descr="The estimated returns to education go primarily to the individual worker, so these returns are private rates of return to education.">
            <a:extLst>
              <a:ext uri="{FF2B5EF4-FFF2-40B4-BE49-F238E27FC236}">
                <a16:creationId xmlns:a16="http://schemas.microsoft.com/office/drawing/2014/main" id="{55DA4BAD-E6B9-49DE-B8F2-78DB82DFD045}"/>
              </a:ext>
            </a:extLst>
          </p:cNvPr>
          <p:cNvGrpSpPr/>
          <p:nvPr/>
        </p:nvGrpSpPr>
        <p:grpSpPr>
          <a:xfrm>
            <a:off x="2066923" y="478364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CCCE9E9E-B58B-48DB-BDAC-C9D2EE5420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C763493-AE2F-42B7-A364-457F5D3D5775}"/>
                </a:ext>
              </a:extLst>
            </p:cNvPr>
            <p:cNvSpPr txBox="1"/>
            <p:nvPr/>
          </p:nvSpPr>
          <p:spPr>
            <a:xfrm>
              <a:off x="599388" y="180205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estimated returns to education go primarily to the individual worker, so these returns are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private rates of return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to education.</a:t>
              </a:r>
            </a:p>
          </p:txBody>
        </p:sp>
      </p:grpSp>
    </p:spTree>
    <p:extLst>
      <p:ext uri="{BB962C8B-B14F-4D97-AF65-F5344CB8AC3E}">
        <p14:creationId xmlns:p14="http://schemas.microsoft.com/office/powerpoint/2010/main" val="358699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Private vs. Social Returns to Education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There are also social returns to education, which justify government support for education.">
            <a:extLst>
              <a:ext uri="{FF2B5EF4-FFF2-40B4-BE49-F238E27FC236}">
                <a16:creationId xmlns:a16="http://schemas.microsoft.com/office/drawing/2014/main" id="{5A466E8E-DE62-41AF-8820-96E54F4EAB92}"/>
              </a:ext>
            </a:extLst>
          </p:cNvPr>
          <p:cNvGrpSpPr/>
          <p:nvPr/>
        </p:nvGrpSpPr>
        <p:grpSpPr>
          <a:xfrm>
            <a:off x="2135749" y="162024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7FB82E6F-9EF0-4756-9363-82F0212694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94AC307-F721-4A69-86A7-4432EECE7DBE}"/>
                </a:ext>
              </a:extLst>
            </p:cNvPr>
            <p:cNvSpPr txBox="1"/>
            <p:nvPr/>
          </p:nvSpPr>
          <p:spPr>
            <a:xfrm>
              <a:off x="599387"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There are also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social returns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to education, which justify government support for education.</a:t>
              </a:r>
            </a:p>
          </p:txBody>
        </p:sp>
      </p:grpSp>
      <p:grpSp>
        <p:nvGrpSpPr>
          <p:cNvPr id="14" name="Group 13" descr="The social returns are the positive externalities from education:&#10;Better health outcomes&#10;Lower levels of crime&#10;Cleaner environment&#10;More stable, democratic government">
            <a:extLst>
              <a:ext uri="{FF2B5EF4-FFF2-40B4-BE49-F238E27FC236}">
                <a16:creationId xmlns:a16="http://schemas.microsoft.com/office/drawing/2014/main" id="{76652A55-B3B0-4B6C-8E1E-408DCC31E08E}"/>
              </a:ext>
            </a:extLst>
          </p:cNvPr>
          <p:cNvGrpSpPr/>
          <p:nvPr/>
        </p:nvGrpSpPr>
        <p:grpSpPr>
          <a:xfrm>
            <a:off x="2135749" y="2525854"/>
            <a:ext cx="8058154" cy="2129490"/>
            <a:chOff x="542923" y="1736761"/>
            <a:chExt cx="8058154" cy="2273850"/>
          </a:xfrm>
          <a:solidFill>
            <a:srgbClr val="627981"/>
          </a:solidFill>
        </p:grpSpPr>
        <p:sp>
          <p:nvSpPr>
            <p:cNvPr id="15" name="Rectangle 14">
              <a:extLst>
                <a:ext uri="{FF2B5EF4-FFF2-40B4-BE49-F238E27FC236}">
                  <a16:creationId xmlns:a16="http://schemas.microsoft.com/office/drawing/2014/main" id="{2C915F86-58A1-483C-AF55-17F0D59EE9D3}"/>
                </a:ext>
              </a:extLst>
            </p:cNvPr>
            <p:cNvSpPr/>
            <p:nvPr/>
          </p:nvSpPr>
          <p:spPr>
            <a:xfrm>
              <a:off x="542923" y="1736761"/>
              <a:ext cx="8058154" cy="2273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EE5A214-3ABB-48C8-9DDF-75FED2C52C42}"/>
                </a:ext>
              </a:extLst>
            </p:cNvPr>
            <p:cNvSpPr txBox="1"/>
            <p:nvPr/>
          </p:nvSpPr>
          <p:spPr>
            <a:xfrm>
              <a:off x="599386" y="1940173"/>
              <a:ext cx="7807571" cy="207043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social returns are the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positive externalities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from education:</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Better health outcomes</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Lower levels of crime</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Cleaner environment</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More stable, democratic government</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4177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Other Positive Externalities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9E477B0-49D7-4360-89C7-FDCA2CC1C6F8}"/>
              </a:ext>
            </a:extLst>
          </p:cNvPr>
          <p:cNvSpPr/>
          <p:nvPr/>
        </p:nvSpPr>
        <p:spPr>
          <a:xfrm>
            <a:off x="4463993" y="1581221"/>
            <a:ext cx="2893248" cy="71323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Getting vaccinated</a:t>
            </a:r>
          </a:p>
        </p:txBody>
      </p:sp>
      <p:sp>
        <p:nvSpPr>
          <p:cNvPr id="5" name="Rectangle 4">
            <a:extLst>
              <a:ext uri="{FF2B5EF4-FFF2-40B4-BE49-F238E27FC236}">
                <a16:creationId xmlns:a16="http://schemas.microsoft.com/office/drawing/2014/main" id="{1F775BBC-4C29-4F38-B789-877390B81418}"/>
              </a:ext>
            </a:extLst>
          </p:cNvPr>
          <p:cNvSpPr/>
          <p:nvPr/>
        </p:nvSpPr>
        <p:spPr>
          <a:xfrm>
            <a:off x="4463993" y="2567273"/>
            <a:ext cx="2893248" cy="7132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Washing your hands</a:t>
            </a:r>
          </a:p>
        </p:txBody>
      </p:sp>
      <p:sp>
        <p:nvSpPr>
          <p:cNvPr id="6" name="Rectangle 5">
            <a:extLst>
              <a:ext uri="{FF2B5EF4-FFF2-40B4-BE49-F238E27FC236}">
                <a16:creationId xmlns:a16="http://schemas.microsoft.com/office/drawing/2014/main" id="{F4BAD342-8657-4151-B660-FE4486A5FD32}"/>
              </a:ext>
            </a:extLst>
          </p:cNvPr>
          <p:cNvSpPr/>
          <p:nvPr/>
        </p:nvSpPr>
        <p:spPr>
          <a:xfrm>
            <a:off x="4463993" y="3553325"/>
            <a:ext cx="2893248" cy="7132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Planting a garden</a:t>
            </a:r>
          </a:p>
        </p:txBody>
      </p:sp>
      <p:pic>
        <p:nvPicPr>
          <p:cNvPr id="7" name="Graphic 6">
            <a:extLst>
              <a:ext uri="{FF2B5EF4-FFF2-40B4-BE49-F238E27FC236}">
                <a16:creationId xmlns:a16="http://schemas.microsoft.com/office/drawing/2014/main" id="{0B0A393E-19E6-4EA2-B502-18B59847F3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6412" y="4704555"/>
            <a:ext cx="1499176" cy="1499176"/>
          </a:xfrm>
          <a:prstGeom prst="rect">
            <a:avLst/>
          </a:prstGeom>
        </p:spPr>
      </p:pic>
    </p:spTree>
    <p:extLst>
      <p:ext uri="{BB962C8B-B14F-4D97-AF65-F5344CB8AC3E}">
        <p14:creationId xmlns:p14="http://schemas.microsoft.com/office/powerpoint/2010/main" val="343345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Real-World Example</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Innovation in technology creates a positive externality of beneficial spillovers to third parties. Think about a new technology or an improved technology. What are some of the positive externalities of this technology change? Who is affected by it? What other innovations came as a result? How did this affect you in your everyday life?</a:t>
            </a:r>
          </a:p>
        </p:txBody>
      </p:sp>
    </p:spTree>
    <p:extLst>
      <p:ext uri="{BB962C8B-B14F-4D97-AF65-F5344CB8AC3E}">
        <p14:creationId xmlns:p14="http://schemas.microsoft.com/office/powerpoint/2010/main" val="117394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Competition creates pressure to innovate.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one can easily copy new inventions, the original inventor loses the incentive to invest further in research and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New technology often has positive externalities; that is, there are often spillovers from the invention of new technology that benefit firms other than the innovator.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social benefit of an invention, once the firm accounts for these spillovers, typically exceeds the private benefit to the inventor.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inventors could receive a greater share of the broader social benefits for their work, they would have a greater incentive to seek out new inventions.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24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262298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This image is a photograph of Jupiter taken from Voyager 1.">
            <a:extLst>
              <a:ext uri="{FF2B5EF4-FFF2-40B4-BE49-F238E27FC236}">
                <a16:creationId xmlns:a16="http://schemas.microsoft.com/office/drawing/2014/main" id="{472B0937-C896-4B29-9450-54D92A591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296" y="1321882"/>
            <a:ext cx="6001408" cy="28778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descr="Launched by NASA on September 5, 1977, Voyager I's primary mission was to provide detailed images of Jupiter, Saturn, and their moons. It took this photograph of Jupiter on its journey. In August of 2012, Voyager I entered interstellar space (the first human-made object to do so), and it is expected to send data and images back to earth until 2025. Such a technological feat entails many economic principles.">
            <a:extLst>
              <a:ext uri="{FF2B5EF4-FFF2-40B4-BE49-F238E27FC236}">
                <a16:creationId xmlns:a16="http://schemas.microsoft.com/office/drawing/2014/main" id="{635484E1-69B7-45C0-93D1-3E34A99FCB56}"/>
              </a:ext>
            </a:extLst>
          </p:cNvPr>
          <p:cNvGrpSpPr/>
          <p:nvPr/>
        </p:nvGrpSpPr>
        <p:grpSpPr>
          <a:xfrm>
            <a:off x="1881187" y="4383655"/>
            <a:ext cx="8429625" cy="2135899"/>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692332"/>
              <a:ext cx="8058152" cy="153021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Launched by NASA on September 5, 1977, Voyager I's primary mission was to provide detailed images of Jupiter, Saturn, and their moons. It took this photograph of Jupiter on its journey. In August of 2012, Voyager I entered interstellar space (the first human-made object to do so), and it is expected to send data and images back to Earth until 2025. Such a technological feat entails many economic principles.</a:t>
              </a:r>
            </a:p>
          </p:txBody>
        </p:sp>
      </p:grpSp>
    </p:spTree>
    <p:extLst>
      <p:ext uri="{BB962C8B-B14F-4D97-AF65-F5344CB8AC3E}">
        <p14:creationId xmlns:p14="http://schemas.microsoft.com/office/powerpoint/2010/main" val="104322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Technology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Technological breakthroughs have revolutionized consumer products.">
            <a:extLst>
              <a:ext uri="{FF2B5EF4-FFF2-40B4-BE49-F238E27FC236}">
                <a16:creationId xmlns:a16="http://schemas.microsoft.com/office/drawing/2014/main" id="{205A15C8-CF47-4F7A-8EA3-65D71C04086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D2B9DAA0-FC0D-4112-8ABE-1D22556FA91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3A39A06-83E2-430F-B5AA-08DAF77F727A}"/>
                </a:ext>
              </a:extLst>
            </p:cNvPr>
            <p:cNvSpPr txBox="1"/>
            <p:nvPr/>
          </p:nvSpPr>
          <p:spPr>
            <a:xfrm>
              <a:off x="677329" y="1912666"/>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Technological breakthroughs have revolutionized consumer products.</a:t>
              </a:r>
            </a:p>
          </p:txBody>
        </p:sp>
      </p:grpSp>
      <p:sp>
        <p:nvSpPr>
          <p:cNvPr id="2" name="TextBox 1">
            <a:extLst>
              <a:ext uri="{FF2B5EF4-FFF2-40B4-BE49-F238E27FC236}">
                <a16:creationId xmlns:a16="http://schemas.microsoft.com/office/drawing/2014/main" id="{39985CFE-F06C-4CE8-9530-0DB876195E42}"/>
              </a:ext>
            </a:extLst>
          </p:cNvPr>
          <p:cNvSpPr txBox="1"/>
          <p:nvPr/>
        </p:nvSpPr>
        <p:spPr>
          <a:xfrm>
            <a:off x="2135749" y="2791976"/>
            <a:ext cx="3713258" cy="2011680"/>
          </a:xfrm>
          <a:prstGeom prst="rect">
            <a:avLst/>
          </a:prstGeom>
          <a:solidFill>
            <a:srgbClr val="62798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Examples: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GPS Tracking Devices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Hybrid Cars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Internet and Search Engines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Social Networking - Facebook</a:t>
            </a:r>
          </a:p>
        </p:txBody>
      </p:sp>
      <p:pic>
        <p:nvPicPr>
          <p:cNvPr id="5" name="Picture 4" descr="Technological advancements are invention of new products, new ways of producing goods and services, and new ways to manage a company more efficiently.">
            <a:extLst>
              <a:ext uri="{FF2B5EF4-FFF2-40B4-BE49-F238E27FC236}">
                <a16:creationId xmlns:a16="http://schemas.microsoft.com/office/drawing/2014/main" id="{976C6048-F477-8019-DE8A-6274AEAEEFAE}"/>
              </a:ext>
            </a:extLst>
          </p:cNvPr>
          <p:cNvPicPr>
            <a:picLocks noChangeAspect="1"/>
          </p:cNvPicPr>
          <p:nvPr/>
        </p:nvPicPr>
        <p:blipFill>
          <a:blip r:embed="rId3"/>
          <a:stretch>
            <a:fillRect/>
          </a:stretch>
        </p:blipFill>
        <p:spPr>
          <a:xfrm>
            <a:off x="7136124" y="2791976"/>
            <a:ext cx="2920127" cy="3810167"/>
          </a:xfrm>
          <a:prstGeom prst="rect">
            <a:avLst/>
          </a:prstGeom>
        </p:spPr>
      </p:pic>
      <p:pic>
        <p:nvPicPr>
          <p:cNvPr id="25" name="Graphic 24">
            <a:extLst>
              <a:ext uri="{FF2B5EF4-FFF2-40B4-BE49-F238E27FC236}">
                <a16:creationId xmlns:a16="http://schemas.microsoft.com/office/drawing/2014/main" id="{38063706-49C5-408B-918D-0D0DB86DC7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77978" y="4868997"/>
            <a:ext cx="1783057" cy="1783057"/>
          </a:xfrm>
          <a:prstGeom prst="rect">
            <a:avLst/>
          </a:prstGeom>
        </p:spPr>
      </p:pic>
    </p:spTree>
    <p:extLst>
      <p:ext uri="{BB962C8B-B14F-4D97-AF65-F5344CB8AC3E}">
        <p14:creationId xmlns:p14="http://schemas.microsoft.com/office/powerpoint/2010/main" val="26798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121509"/>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Why the Private Sector Underinvests in Innovation</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Market competition can provide an incentive for discovering new technology.">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Market competition can provide an incentive for discovering new technology.</a:t>
              </a:r>
            </a:p>
          </p:txBody>
        </p:sp>
      </p:grpSp>
      <p:grpSp>
        <p:nvGrpSpPr>
          <p:cNvPr id="15" name="Group 14" descr="A firm earns higher profits by finding a way to produce products more cheaply or create products with characteristics consumers want.">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 firm earns higher profits by finding a way to produce products more cheaply or create products with characteristics consumers want.</a:t>
              </a:r>
            </a:p>
          </p:txBody>
        </p:sp>
      </p:grpSp>
      <p:grpSp>
        <p:nvGrpSpPr>
          <p:cNvPr id="18" name="Group 17" descr="In certain cases, however, competition discourages new technology, especially when other firms can quickly copy a new idea.">
            <a:extLst>
              <a:ext uri="{FF2B5EF4-FFF2-40B4-BE49-F238E27FC236}">
                <a16:creationId xmlns:a16="http://schemas.microsoft.com/office/drawing/2014/main" id="{DC7C8A2F-F65A-4A21-A747-FD8BABAE19D9}"/>
              </a:ext>
            </a:extLst>
          </p:cNvPr>
          <p:cNvGrpSpPr/>
          <p:nvPr/>
        </p:nvGrpSpPr>
        <p:grpSpPr>
          <a:xfrm>
            <a:off x="2135749" y="342057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AE8E329-6BD5-493D-BC26-A52EA479B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112B7D4-BECD-4BA8-AE08-71ED88377F57}"/>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 certain cases, however, competition discourages new technology, especially when other firms can quickly copy a new idea.</a:t>
              </a:r>
            </a:p>
          </p:txBody>
        </p:sp>
      </p:grpSp>
      <p:grpSp>
        <p:nvGrpSpPr>
          <p:cNvPr id="21" name="Group 20" descr="Many inventors over the years have discovered that their inventions brought them less profit than they might have reasonably expected.">
            <a:extLst>
              <a:ext uri="{FF2B5EF4-FFF2-40B4-BE49-F238E27FC236}">
                <a16:creationId xmlns:a16="http://schemas.microsoft.com/office/drawing/2014/main" id="{37DE7DA5-C556-41C2-8599-E1E29D8E86D6}"/>
              </a:ext>
            </a:extLst>
          </p:cNvPr>
          <p:cNvGrpSpPr/>
          <p:nvPr/>
        </p:nvGrpSpPr>
        <p:grpSpPr>
          <a:xfrm>
            <a:off x="2135749" y="431529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469201A-97C4-4CFD-B05E-40A8AF194DF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4CA690A-BAB0-4A7F-93E8-7DE661D9B3E4}"/>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Many inventors over the years have discovered that their inventions brought them less profit than they might have reasonably expected.</a:t>
              </a:r>
            </a:p>
          </p:txBody>
        </p:sp>
      </p:grpSp>
    </p:spTree>
    <p:extLst>
      <p:ext uri="{BB962C8B-B14F-4D97-AF65-F5344CB8AC3E}">
        <p14:creationId xmlns:p14="http://schemas.microsoft.com/office/powerpoint/2010/main" val="112831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Example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Eli Whitney (1765–1825) invented the cotton gin, but then Southern cotton planters built their own seed-separating devices with a few minor changes in Whitney's design. When Whitney sued, he found that the courts in Southern states would not uphold his patent rights.">
            <a:extLst>
              <a:ext uri="{FF2B5EF4-FFF2-40B4-BE49-F238E27FC236}">
                <a16:creationId xmlns:a16="http://schemas.microsoft.com/office/drawing/2014/main" id="{635484E1-69B7-45C0-93D1-3E34A99FCB56}"/>
              </a:ext>
            </a:extLst>
          </p:cNvPr>
          <p:cNvGrpSpPr/>
          <p:nvPr/>
        </p:nvGrpSpPr>
        <p:grpSpPr>
          <a:xfrm>
            <a:off x="1881188" y="1492434"/>
            <a:ext cx="8429625" cy="1439952"/>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692332"/>
              <a:ext cx="8058152" cy="10433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Eli Whitney (1765–1825) invented the cotton gin, but then Southern cotton planters built their own seed-separating devices with a few minor changes in Whitney's design. When Whitney sued, he found that the courts in Southern states would not uphold his patent rights.</a:t>
              </a:r>
            </a:p>
          </p:txBody>
        </p:sp>
      </p:grpSp>
      <p:pic>
        <p:nvPicPr>
          <p:cNvPr id="3" name="Picture 2" descr="An image of a cotton plant">
            <a:extLst>
              <a:ext uri="{FF2B5EF4-FFF2-40B4-BE49-F238E27FC236}">
                <a16:creationId xmlns:a16="http://schemas.microsoft.com/office/drawing/2014/main" id="{40425349-0A5C-4C65-9552-A8F8CD174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041" y="3286911"/>
            <a:ext cx="6011918" cy="3089165"/>
          </a:xfrm>
          <a:prstGeom prst="rect">
            <a:avLst/>
          </a:prstGeom>
        </p:spPr>
      </p:pic>
    </p:spTree>
    <p:extLst>
      <p:ext uri="{BB962C8B-B14F-4D97-AF65-F5344CB8AC3E}">
        <p14:creationId xmlns:p14="http://schemas.microsoft.com/office/powerpoint/2010/main" val="127747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Externalities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An externality is the external benefit or harm from an action not experienced by the firm or person taking the action.">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An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externality</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is the external benefit or harm from an action not experienced by the firm or person taking the action.</a:t>
              </a:r>
            </a:p>
          </p:txBody>
        </p:sp>
      </p:grpSp>
      <p:grpSp>
        <p:nvGrpSpPr>
          <p:cNvPr id="15" name="Group 14" descr="An example of a positive externality is innovation.">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655854" y="1940174"/>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An example of a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positive externality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is innovation.</a:t>
              </a:r>
            </a:p>
          </p:txBody>
        </p:sp>
      </p:grpSp>
      <p:grpSp>
        <p:nvGrpSpPr>
          <p:cNvPr id="18" name="Group 17" descr="An example of a negative externality is pollution.">
            <a:extLst>
              <a:ext uri="{FF2B5EF4-FFF2-40B4-BE49-F238E27FC236}">
                <a16:creationId xmlns:a16="http://schemas.microsoft.com/office/drawing/2014/main" id="{DC7C8A2F-F65A-4A21-A747-FD8BABAE19D9}"/>
              </a:ext>
            </a:extLst>
          </p:cNvPr>
          <p:cNvGrpSpPr/>
          <p:nvPr/>
        </p:nvGrpSpPr>
        <p:grpSpPr>
          <a:xfrm>
            <a:off x="2135749" y="342057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AE8E329-6BD5-493D-BC26-A52EA479B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112B7D4-BECD-4BA8-AE08-71ED88377F57}"/>
                </a:ext>
              </a:extLst>
            </p:cNvPr>
            <p:cNvSpPr txBox="1"/>
            <p:nvPr/>
          </p:nvSpPr>
          <p:spPr>
            <a:xfrm>
              <a:off x="65585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An example of a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negative externality</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is pollution.</a:t>
              </a:r>
            </a:p>
          </p:txBody>
        </p:sp>
      </p:grpSp>
      <p:pic>
        <p:nvPicPr>
          <p:cNvPr id="8" name="Graphic 7">
            <a:extLst>
              <a:ext uri="{FF2B5EF4-FFF2-40B4-BE49-F238E27FC236}">
                <a16:creationId xmlns:a16="http://schemas.microsoft.com/office/drawing/2014/main" id="{E2CD4976-BFE2-4C10-9EAC-57E244DC292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3476" y="4277032"/>
            <a:ext cx="2580968" cy="2580968"/>
          </a:xfrm>
          <a:prstGeom prst="rect">
            <a:avLst/>
          </a:prstGeom>
        </p:spPr>
      </p:pic>
      <p:pic>
        <p:nvPicPr>
          <p:cNvPr id="12" name="Graphic 11">
            <a:extLst>
              <a:ext uri="{FF2B5EF4-FFF2-40B4-BE49-F238E27FC236}">
                <a16:creationId xmlns:a16="http://schemas.microsoft.com/office/drawing/2014/main" id="{3B977EEC-BBFE-47A6-8378-9002DDB0916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2819" y="4444180"/>
            <a:ext cx="1409528" cy="1409528"/>
          </a:xfrm>
          <a:prstGeom prst="rect">
            <a:avLst/>
          </a:prstGeom>
        </p:spPr>
      </p:pic>
      <p:sp>
        <p:nvSpPr>
          <p:cNvPr id="14" name="Rectangle 13">
            <a:extLst>
              <a:ext uri="{FF2B5EF4-FFF2-40B4-BE49-F238E27FC236}">
                <a16:creationId xmlns:a16="http://schemas.microsoft.com/office/drawing/2014/main" id="{63595F65-C6D9-432E-BE85-E1F74F162028}"/>
              </a:ext>
              <a:ext uri="{C183D7F6-B498-43B3-948B-1728B52AA6E4}">
                <adec:decorative xmlns:adec="http://schemas.microsoft.com/office/drawing/2017/decorative" val="1"/>
              </a:ext>
            </a:extLst>
          </p:cNvPr>
          <p:cNvSpPr/>
          <p:nvPr/>
        </p:nvSpPr>
        <p:spPr>
          <a:xfrm>
            <a:off x="4609526" y="5739839"/>
            <a:ext cx="609600" cy="66084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04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Private vs. Social Benefits of Innovation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If a firm builds a factory or buys a piece of equipment, the firm receives all the economic benefits that result from the investments.">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a firm builds a factory or buys a piece of equipment, the firm receives all the economic benefits that result from the investments.</a:t>
              </a:r>
            </a:p>
          </p:txBody>
        </p:sp>
      </p:grpSp>
      <p:grpSp>
        <p:nvGrpSpPr>
          <p:cNvPr id="15" name="Group 14" descr="When a firm invests in new technology, the private benefits, or profits, the firm receives are only a portion of the overall social benefits.">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655853" y="1786285"/>
              <a:ext cx="794522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When a firm invests in new technology, the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private benefits</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or profits, the firm receives are only a portion of the overall social benefits</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20" descr="The social benefits of an innovation account for the value of all the positive externalities of the new idea or product.">
            <a:extLst>
              <a:ext uri="{FF2B5EF4-FFF2-40B4-BE49-F238E27FC236}">
                <a16:creationId xmlns:a16="http://schemas.microsoft.com/office/drawing/2014/main" id="{27A35828-F917-4AC6-81B2-0571D9721EAE}"/>
              </a:ext>
            </a:extLst>
          </p:cNvPr>
          <p:cNvGrpSpPr/>
          <p:nvPr/>
        </p:nvGrpSpPr>
        <p:grpSpPr>
          <a:xfrm>
            <a:off x="2135749" y="342900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B82F6D7-B1B8-4C4B-8A80-F12288FA5A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F798E0B-8DC5-49F0-A1EF-B72EC6727F50}"/>
                </a:ext>
              </a:extLst>
            </p:cNvPr>
            <p:cNvSpPr txBox="1"/>
            <p:nvPr/>
          </p:nvSpPr>
          <p:spPr>
            <a:xfrm>
              <a:off x="65585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social benefits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of an innovation account for the value of all the positive externalities of the new idea or product.</a:t>
              </a:r>
            </a:p>
          </p:txBody>
        </p:sp>
      </p:grpSp>
      <p:grpSp>
        <p:nvGrpSpPr>
          <p:cNvPr id="24" name="Group 23" descr="The positive externalities are beneficial spillovers to a third party or parties.">
            <a:extLst>
              <a:ext uri="{FF2B5EF4-FFF2-40B4-BE49-F238E27FC236}">
                <a16:creationId xmlns:a16="http://schemas.microsoft.com/office/drawing/2014/main" id="{F87B74DD-1BD1-4D14-80DC-2E54B373A535}"/>
              </a:ext>
            </a:extLst>
          </p:cNvPr>
          <p:cNvGrpSpPr/>
          <p:nvPr/>
        </p:nvGrpSpPr>
        <p:grpSpPr>
          <a:xfrm>
            <a:off x="2135749" y="4332146"/>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1F1DEB5-C0A2-4A84-8229-5E131141C0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87BACDC-1F8E-4E46-80C0-A64CAFC570C9}"/>
                </a:ext>
              </a:extLst>
            </p:cNvPr>
            <p:cNvSpPr txBox="1"/>
            <p:nvPr/>
          </p:nvSpPr>
          <p:spPr>
            <a:xfrm>
              <a:off x="65585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positive externalities are beneficial spillovers to a third party or parties.</a:t>
              </a:r>
            </a:p>
          </p:txBody>
        </p:sp>
      </p:grpSp>
    </p:spTree>
    <p:extLst>
      <p:ext uri="{BB962C8B-B14F-4D97-AF65-F5344CB8AC3E}">
        <p14:creationId xmlns:p14="http://schemas.microsoft.com/office/powerpoint/2010/main" val="85067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Positive Externality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The invention of new technology does not only benefit the individual company but others as well.">
            <a:extLst>
              <a:ext uri="{FF2B5EF4-FFF2-40B4-BE49-F238E27FC236}">
                <a16:creationId xmlns:a16="http://schemas.microsoft.com/office/drawing/2014/main" id="{635484E1-69B7-45C0-93D1-3E34A99FCB56}"/>
              </a:ext>
            </a:extLst>
          </p:cNvPr>
          <p:cNvGrpSpPr/>
          <p:nvPr/>
        </p:nvGrpSpPr>
        <p:grpSpPr>
          <a:xfrm>
            <a:off x="1881188" y="1492434"/>
            <a:ext cx="8429625" cy="822960"/>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757294"/>
              <a:ext cx="8058152" cy="82537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The invention of new technology does not only benefit the individual company but others as well.</a:t>
              </a:r>
            </a:p>
          </p:txBody>
        </p:sp>
      </p:grpSp>
      <p:pic>
        <p:nvPicPr>
          <p:cNvPr id="2050" name="Picture 2" descr="A photograph of someone working on a laptop with various symbols of interface superimposed on top of it">
            <a:extLst>
              <a:ext uri="{FF2B5EF4-FFF2-40B4-BE49-F238E27FC236}">
                <a16:creationId xmlns:a16="http://schemas.microsoft.com/office/drawing/2014/main" id="{68E7B44F-F4CA-4DF4-9E04-0BD51435F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669919"/>
            <a:ext cx="5715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47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Underinvestment in Innovation: Drug Company</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7" y="10617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Assume a drug company faces a cost of borrowing of 8%.">
            <a:extLst>
              <a:ext uri="{FF2B5EF4-FFF2-40B4-BE49-F238E27FC236}">
                <a16:creationId xmlns:a16="http://schemas.microsoft.com/office/drawing/2014/main" id="{1930D234-C25C-481B-AC8D-FF76911C7A4F}"/>
              </a:ext>
            </a:extLst>
          </p:cNvPr>
          <p:cNvGrpSpPr/>
          <p:nvPr/>
        </p:nvGrpSpPr>
        <p:grpSpPr>
          <a:xfrm>
            <a:off x="1175510" y="1468952"/>
            <a:ext cx="3873227" cy="902233"/>
            <a:chOff x="542923" y="1736761"/>
            <a:chExt cx="8058154" cy="806935"/>
          </a:xfrm>
          <a:solidFill>
            <a:srgbClr val="627981"/>
          </a:solidFill>
        </p:grpSpPr>
        <p:sp>
          <p:nvSpPr>
            <p:cNvPr id="14" name="Rectangle 13">
              <a:extLst>
                <a:ext uri="{FF2B5EF4-FFF2-40B4-BE49-F238E27FC236}">
                  <a16:creationId xmlns:a16="http://schemas.microsoft.com/office/drawing/2014/main" id="{9065986C-6317-46D9-BED5-66296AFD099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1FCA094-8731-482A-B0D9-01F84AB1252B}"/>
                </a:ext>
              </a:extLst>
            </p:cNvPr>
            <p:cNvSpPr txBox="1"/>
            <p:nvPr/>
          </p:nvSpPr>
          <p:spPr>
            <a:xfrm>
              <a:off x="542923" y="1824421"/>
              <a:ext cx="7807571" cy="31580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Assume a drug company faces a cost of borrowing of 8%.</a:t>
              </a:r>
            </a:p>
          </p:txBody>
        </p:sp>
      </p:grpSp>
      <p:grpSp>
        <p:nvGrpSpPr>
          <p:cNvPr id="17" name="Group 16" descr="If the firm receives only the private benefits of investing in R&amp;D, its demand curve for financial capital is shown by D Private.">
            <a:extLst>
              <a:ext uri="{FF2B5EF4-FFF2-40B4-BE49-F238E27FC236}">
                <a16:creationId xmlns:a16="http://schemas.microsoft.com/office/drawing/2014/main" id="{54857644-C96A-4305-9499-28D3EC324C5F}"/>
              </a:ext>
            </a:extLst>
          </p:cNvPr>
          <p:cNvGrpSpPr/>
          <p:nvPr/>
        </p:nvGrpSpPr>
        <p:grpSpPr>
          <a:xfrm>
            <a:off x="1175509" y="2478605"/>
            <a:ext cx="3873227" cy="1705621"/>
            <a:chOff x="542923" y="1736761"/>
            <a:chExt cx="8058154" cy="1525465"/>
          </a:xfrm>
          <a:solidFill>
            <a:srgbClr val="627981"/>
          </a:solidFill>
        </p:grpSpPr>
        <p:sp>
          <p:nvSpPr>
            <p:cNvPr id="18" name="Rectangle 17">
              <a:extLst>
                <a:ext uri="{FF2B5EF4-FFF2-40B4-BE49-F238E27FC236}">
                  <a16:creationId xmlns:a16="http://schemas.microsoft.com/office/drawing/2014/main" id="{00637F02-F16A-4E62-A538-B303740169C1}"/>
                </a:ext>
              </a:extLst>
            </p:cNvPr>
            <p:cNvSpPr/>
            <p:nvPr/>
          </p:nvSpPr>
          <p:spPr>
            <a:xfrm>
              <a:off x="542923" y="1736761"/>
              <a:ext cx="8058154" cy="15254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628E02D-7FD9-4887-AA9D-EB09F76610E6}"/>
                </a:ext>
              </a:extLst>
            </p:cNvPr>
            <p:cNvSpPr txBox="1"/>
            <p:nvPr/>
          </p:nvSpPr>
          <p:spPr>
            <a:xfrm>
              <a:off x="542923" y="1782119"/>
              <a:ext cx="7807571" cy="1458919"/>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the firm receives only the private benefits of investing in R&amp;D, its demand curve for financial capital is shown by    </a:t>
              </a:r>
              <a:r>
                <a:rPr kumimoji="0" lang="en-US" sz="2000" b="0" i="1" u="none" strike="noStrike" kern="1200" cap="none" spc="0" normalizeH="0" baseline="0" noProof="0">
                  <a:ln>
                    <a:noFill/>
                  </a:ln>
                  <a:solidFill>
                    <a:prstClr val="white"/>
                  </a:solidFill>
                  <a:effectLst/>
                  <a:uLnTx/>
                  <a:uFillTx/>
                  <a:latin typeface="Calibri" panose="020F0502020204030204"/>
                  <a:ea typeface="+mn-ea"/>
                  <a:cs typeface="+mn-cs"/>
                </a:rPr>
                <a:t>D </a:t>
              </a:r>
              <a:r>
                <a:rPr kumimoji="0" lang="en-US" sz="2000" b="0" i="0" u="none" strike="noStrike" kern="1200" cap="none" spc="0" normalizeH="0" baseline="-25000" noProof="0">
                  <a:ln>
                    <a:noFill/>
                  </a:ln>
                  <a:solidFill>
                    <a:prstClr val="white"/>
                  </a:solidFill>
                  <a:effectLst/>
                  <a:uLnTx/>
                  <a:uFillTx/>
                  <a:latin typeface="Calibri" panose="020F0502020204030204"/>
                  <a:ea typeface="+mn-ea"/>
                  <a:cs typeface="+mn-cs"/>
                </a:rPr>
                <a:t>Private</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t>
              </a:r>
            </a:p>
          </p:txBody>
        </p:sp>
      </p:grpSp>
      <p:grpSp>
        <p:nvGrpSpPr>
          <p:cNvPr id="20" name="Group 19" descr="If the firm could keep the social benefits of its investment for itself, its demand curve is shown by D Social.">
            <a:extLst>
              <a:ext uri="{FF2B5EF4-FFF2-40B4-BE49-F238E27FC236}">
                <a16:creationId xmlns:a16="http://schemas.microsoft.com/office/drawing/2014/main" id="{E1135888-959E-4043-88F5-1290D252D583}"/>
              </a:ext>
            </a:extLst>
          </p:cNvPr>
          <p:cNvGrpSpPr/>
          <p:nvPr/>
        </p:nvGrpSpPr>
        <p:grpSpPr>
          <a:xfrm>
            <a:off x="1175509" y="4291647"/>
            <a:ext cx="3873227" cy="1705621"/>
            <a:chOff x="542923" y="1736761"/>
            <a:chExt cx="8058154" cy="2054812"/>
          </a:xfrm>
          <a:solidFill>
            <a:srgbClr val="627981"/>
          </a:solidFill>
        </p:grpSpPr>
        <p:sp>
          <p:nvSpPr>
            <p:cNvPr id="21" name="Rectangle 20">
              <a:extLst>
                <a:ext uri="{FF2B5EF4-FFF2-40B4-BE49-F238E27FC236}">
                  <a16:creationId xmlns:a16="http://schemas.microsoft.com/office/drawing/2014/main" id="{A85011EB-AAA7-475F-9B10-CCA813CBEB6E}"/>
                </a:ext>
              </a:extLst>
            </p:cNvPr>
            <p:cNvSpPr/>
            <p:nvPr/>
          </p:nvSpPr>
          <p:spPr>
            <a:xfrm>
              <a:off x="542923" y="1736761"/>
              <a:ext cx="8058154" cy="20548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DBEF414-2CC4-44AC-A09D-D4E2C14D60D1}"/>
                </a:ext>
              </a:extLst>
            </p:cNvPr>
            <p:cNvSpPr txBox="1"/>
            <p:nvPr/>
          </p:nvSpPr>
          <p:spPr>
            <a:xfrm>
              <a:off x="542923" y="1782119"/>
              <a:ext cx="7807571" cy="196517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the firm could keep the social benefits of its investment for itself, its demand curve is shown by      </a:t>
              </a:r>
              <a:r>
                <a:rPr kumimoji="0" lang="en-US" sz="2000" b="0" i="1" u="none" strike="noStrike" kern="1200" cap="none" spc="0" normalizeH="0" baseline="0" noProof="0">
                  <a:ln>
                    <a:noFill/>
                  </a:ln>
                  <a:solidFill>
                    <a:prstClr val="white"/>
                  </a:solidFill>
                  <a:effectLst/>
                  <a:uLnTx/>
                  <a:uFillTx/>
                  <a:latin typeface="Calibri" panose="020F0502020204030204"/>
                  <a:ea typeface="+mn-ea"/>
                  <a:cs typeface="+mn-cs"/>
                </a:rPr>
                <a:t>D </a:t>
              </a:r>
              <a:r>
                <a:rPr kumimoji="0" lang="en-US" sz="2000" b="0" i="0" u="none" strike="noStrike" kern="1200" cap="none" spc="0" normalizeH="0" baseline="-25000" noProof="0">
                  <a:ln>
                    <a:noFill/>
                  </a:ln>
                  <a:solidFill>
                    <a:prstClr val="white"/>
                  </a:solidFill>
                  <a:effectLst/>
                  <a:uLnTx/>
                  <a:uFillTx/>
                  <a:latin typeface="Calibri" panose="020F0502020204030204"/>
                  <a:ea typeface="+mn-ea"/>
                  <a:cs typeface="+mn-cs"/>
                </a:rPr>
                <a:t>Social</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t>
              </a:r>
            </a:p>
          </p:txBody>
        </p:sp>
      </p:grpSp>
      <p:pic>
        <p:nvPicPr>
          <p:cNvPr id="15" name="Picture 14" descr="A graph of Big Drug's social and private demand curves. The supply curve is a horizontal line at 8%. There are two downward-sloping demand curves. The one labeled Dprivate intersects the supply curve at a quantity of financial capital of $30. The one labeled Dsocial is to the right of Dprivate and intersects the supply curve at a quantity of financial capital of $52.">
            <a:extLst>
              <a:ext uri="{FF2B5EF4-FFF2-40B4-BE49-F238E27FC236}">
                <a16:creationId xmlns:a16="http://schemas.microsoft.com/office/drawing/2014/main" id="{AB9A3F92-87F6-4026-9DB2-4869B978059F}"/>
              </a:ext>
            </a:extLst>
          </p:cNvPr>
          <p:cNvPicPr>
            <a:picLocks noChangeAspect="1"/>
          </p:cNvPicPr>
          <p:nvPr/>
        </p:nvPicPr>
        <p:blipFill>
          <a:blip r:embed="rId3"/>
          <a:stretch>
            <a:fillRect/>
          </a:stretch>
        </p:blipFill>
        <p:spPr>
          <a:xfrm>
            <a:off x="5529469" y="1890579"/>
            <a:ext cx="5943600" cy="3878200"/>
          </a:xfrm>
          <a:prstGeom prst="rect">
            <a:avLst/>
          </a:prstGeom>
        </p:spPr>
      </p:pic>
    </p:spTree>
    <p:extLst>
      <p:ext uri="{BB962C8B-B14F-4D97-AF65-F5344CB8AC3E}">
        <p14:creationId xmlns:p14="http://schemas.microsoft.com/office/powerpoint/2010/main" val="2250392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2126E5-0946-4392-AA9C-B3C056454664}">
  <ds:schemaRefs>
    <ds:schemaRef ds:uri="http://www.w3.org/XML/1998/namespace"/>
    <ds:schemaRef ds:uri="http://purl.org/dc/elements/1.1/"/>
    <ds:schemaRef ds:uri="06d9c582-05c2-476b-83d2-72ab8b1380b2"/>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fdab59f7-c3a7-48e5-acd8-618ce834776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D49D9F4-F797-4A11-BE3D-E381481C545D}">
  <ds:schemaRefs>
    <ds:schemaRef ds:uri="http://schemas.microsoft.com/sharepoint/v3/contenttype/forms"/>
  </ds:schemaRefs>
</ds:datastoreItem>
</file>

<file path=customXml/itemProps3.xml><?xml version="1.0" encoding="utf-8"?>
<ds:datastoreItem xmlns:ds="http://schemas.openxmlformats.org/officeDocument/2006/customXml" ds:itemID="{BC17571B-8A82-412E-8821-A9876D179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457</TotalTime>
  <Words>1668</Words>
  <Application>Microsoft Office PowerPoint</Application>
  <PresentationFormat>Widescreen</PresentationFormat>
  <Paragraphs>116</Paragraphs>
  <Slides>17</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Courier New</vt:lpstr>
      <vt:lpstr>Office Theme</vt:lpstr>
      <vt:lpstr>1_Office Theme</vt:lpstr>
      <vt:lpstr>Why the Private Sector Underinvests in Innovation</vt:lpstr>
      <vt:lpstr>Introduction</vt:lpstr>
      <vt:lpstr>Technology</vt:lpstr>
      <vt:lpstr>Why the Private Sector Underinvests in Innovation1</vt:lpstr>
      <vt:lpstr>Example</vt:lpstr>
      <vt:lpstr>Externalities</vt:lpstr>
      <vt:lpstr>Private vs. Social Benefits of Innovation</vt:lpstr>
      <vt:lpstr>Positive Externality</vt:lpstr>
      <vt:lpstr>Underinvestment in Innovation: Drug Company1</vt:lpstr>
      <vt:lpstr>Underinvestment in Innovation: Drug Company2</vt:lpstr>
      <vt:lpstr>Why Invest in Human Capital?</vt:lpstr>
      <vt:lpstr>Private Rates of Return to Education</vt:lpstr>
      <vt:lpstr>Private vs. Social Returns to Education</vt:lpstr>
      <vt:lpstr>Other Positive Externalities</vt:lpstr>
      <vt:lpstr>Real-World Example</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46</cp:revision>
  <dcterms:created xsi:type="dcterms:W3CDTF">2017-06-16T13:06:21Z</dcterms:created>
  <dcterms:modified xsi:type="dcterms:W3CDTF">2026-02-03T16:12:20Z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