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4"/>
  </p:notesMasterIdLst>
  <p:sldIdLst>
    <p:sldId id="398" r:id="rId6"/>
    <p:sldId id="399" r:id="rId7"/>
    <p:sldId id="400" r:id="rId8"/>
    <p:sldId id="401" r:id="rId9"/>
    <p:sldId id="402" r:id="rId10"/>
    <p:sldId id="403" r:id="rId11"/>
    <p:sldId id="404" r:id="rId12"/>
    <p:sldId id="40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CDFE90-F113-4064-B60E-0D39A09C0DA7}" v="3" dt="2026-02-03T15:24:34.4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9T14:46:41.018" v="2" actId="6549"/>
      <pc:docMkLst>
        <pc:docMk/>
      </pc:docMkLst>
      <pc:sldChg chg="add">
        <pc:chgData name="Caitlin Coleman" userId="96f87ca1-0e64-4ae8-8d77-98757b85df0b" providerId="ADAL" clId="{DDA6BCD5-DC0D-434C-93A0-51E2BCD25B34}" dt="2026-01-09T14:46:25.103" v="0"/>
        <pc:sldMkLst>
          <pc:docMk/>
          <pc:sldMk cId="2600638664" sldId="398"/>
        </pc:sldMkLst>
      </pc:sldChg>
      <pc:sldChg chg="add">
        <pc:chgData name="Caitlin Coleman" userId="96f87ca1-0e64-4ae8-8d77-98757b85df0b" providerId="ADAL" clId="{DDA6BCD5-DC0D-434C-93A0-51E2BCD25B34}" dt="2026-01-09T14:46:25.103" v="0"/>
        <pc:sldMkLst>
          <pc:docMk/>
          <pc:sldMk cId="2483972568" sldId="399"/>
        </pc:sldMkLst>
      </pc:sldChg>
      <pc:sldChg chg="add">
        <pc:chgData name="Caitlin Coleman" userId="96f87ca1-0e64-4ae8-8d77-98757b85df0b" providerId="ADAL" clId="{DDA6BCD5-DC0D-434C-93A0-51E2BCD25B34}" dt="2026-01-09T14:46:25.103" v="0"/>
        <pc:sldMkLst>
          <pc:docMk/>
          <pc:sldMk cId="2364789945" sldId="400"/>
        </pc:sldMkLst>
      </pc:sldChg>
      <pc:sldChg chg="add">
        <pc:chgData name="Caitlin Coleman" userId="96f87ca1-0e64-4ae8-8d77-98757b85df0b" providerId="ADAL" clId="{DDA6BCD5-DC0D-434C-93A0-51E2BCD25B34}" dt="2026-01-09T14:46:25.103" v="0"/>
        <pc:sldMkLst>
          <pc:docMk/>
          <pc:sldMk cId="1917055942" sldId="401"/>
        </pc:sldMkLst>
      </pc:sldChg>
      <pc:sldChg chg="add">
        <pc:chgData name="Caitlin Coleman" userId="96f87ca1-0e64-4ae8-8d77-98757b85df0b" providerId="ADAL" clId="{DDA6BCD5-DC0D-434C-93A0-51E2BCD25B34}" dt="2026-01-09T14:46:25.103" v="0"/>
        <pc:sldMkLst>
          <pc:docMk/>
          <pc:sldMk cId="280820260" sldId="402"/>
        </pc:sldMkLst>
      </pc:sldChg>
      <pc:sldChg chg="add">
        <pc:chgData name="Caitlin Coleman" userId="96f87ca1-0e64-4ae8-8d77-98757b85df0b" providerId="ADAL" clId="{DDA6BCD5-DC0D-434C-93A0-51E2BCD25B34}" dt="2026-01-09T14:46:25.103" v="0"/>
        <pc:sldMkLst>
          <pc:docMk/>
          <pc:sldMk cId="394509838" sldId="403"/>
        </pc:sldMkLst>
      </pc:sldChg>
      <pc:sldChg chg="modSp add mod">
        <pc:chgData name="Caitlin Coleman" userId="96f87ca1-0e64-4ae8-8d77-98757b85df0b" providerId="ADAL" clId="{DDA6BCD5-DC0D-434C-93A0-51E2BCD25B34}" dt="2026-01-09T14:46:41.018" v="2" actId="6549"/>
        <pc:sldMkLst>
          <pc:docMk/>
          <pc:sldMk cId="728709418" sldId="404"/>
        </pc:sldMkLst>
        <pc:spChg chg="mod">
          <ac:chgData name="Caitlin Coleman" userId="96f87ca1-0e64-4ae8-8d77-98757b85df0b" providerId="ADAL" clId="{DDA6BCD5-DC0D-434C-93A0-51E2BCD25B34}" dt="2026-01-09T14:46:41.018" v="2" actId="6549"/>
          <ac:spMkLst>
            <pc:docMk/>
            <pc:sldMk cId="728709418" sldId="404"/>
            <ac:spMk id="26" creationId="{00000000-0000-0000-0000-000000000000}"/>
          </ac:spMkLst>
        </pc:spChg>
      </pc:sldChg>
      <pc:sldChg chg="add">
        <pc:chgData name="Caitlin Coleman" userId="96f87ca1-0e64-4ae8-8d77-98757b85df0b" providerId="ADAL" clId="{DDA6BCD5-DC0D-434C-93A0-51E2BCD25B34}" dt="2026-01-09T14:46:25.103" v="0"/>
        <pc:sldMkLst>
          <pc:docMk/>
          <pc:sldMk cId="3181861101" sldId="4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“The Tradeoff Between Economic Output and Environmental Protection,” we’ll look at how decisions involving the two are analyzed.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510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environmental protection involves an opportunity cost of less economic output. No matter what their preferences, all societies should wish to avoid choices not on the PPF, which are productively inefficient. Efficiency requires that the choice be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society has to use its own values to decide where they want to fall on the PPF. At one extreme, a country with a low per capita GDP may value economic output higher in order to produce nutrition, health and shelter for their people. Others may fall on the other extreme, placing importance on environmental protection rather than economic output. For economists, it doesn’t matter where a country falls on the PPF. However, falling below the PPF is inefficient and undesirable. Falling outside the PPF is unattainable.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with low per capita gross domestic product (GDP), place a greater emphasis on economic output. Placing emphasis on GDP helps to produce nutrition, shelter, health, education, and desirable consumer goods. </a:t>
            </a:r>
            <a:r>
              <a:rPr lang="en-US" sz="1200" dirty="0">
                <a:solidFill>
                  <a:schemeClr val="bg1"/>
                </a:solidFill>
              </a:rPr>
              <a:t>Countries with higher income levels may be willing to place a relatively greater emphasis on environmental protection since a greater share of people have access to the basic necessities of life.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2048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goal should be productive efficiency, where your country falls on the PPF, instead of below it. However, each country will have to decide their own allocative efficiency, or the choice of where they will fall on the PPF between economic output and environmental protection.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know that choices inside a PPF are inefficient, yet some countries looking at the tradeoff between economic output and environmental protection might operate at such a point. What types of countries are more likely to operate inside the PPF?</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7501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1795043"/>
            <a:ext cx="9265024"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Tradeoff between Economic Output and Environmental Protection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600638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Possibility Frontier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n increase in environmental protection involves an opportunity cost of less economic output.">
            <a:extLst>
              <a:ext uri="{FF2B5EF4-FFF2-40B4-BE49-F238E27FC236}">
                <a16:creationId xmlns:a16="http://schemas.microsoft.com/office/drawing/2014/main" id="{112F7D8D-10B5-43F5-95B9-B37D72D36AE2}"/>
              </a:ext>
            </a:extLst>
          </p:cNvPr>
          <p:cNvGrpSpPr/>
          <p:nvPr/>
        </p:nvGrpSpPr>
        <p:grpSpPr>
          <a:xfrm>
            <a:off x="1524001" y="1623853"/>
            <a:ext cx="4029079" cy="1371724"/>
            <a:chOff x="542922" y="1736761"/>
            <a:chExt cx="8058155" cy="1041764"/>
          </a:xfrm>
          <a:solidFill>
            <a:srgbClr val="627981"/>
          </a:solidFill>
        </p:grpSpPr>
        <p:sp>
          <p:nvSpPr>
            <p:cNvPr id="8" name="Rectangle 7">
              <a:extLst>
                <a:ext uri="{FF2B5EF4-FFF2-40B4-BE49-F238E27FC236}">
                  <a16:creationId xmlns:a16="http://schemas.microsoft.com/office/drawing/2014/main" id="{6763180B-A266-4936-94F1-C2AEAAF83E32}"/>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DE0267E-8219-406A-B88B-DC26D836FD95}"/>
                </a:ext>
              </a:extLst>
            </p:cNvPr>
            <p:cNvSpPr txBox="1"/>
            <p:nvPr/>
          </p:nvSpPr>
          <p:spPr>
            <a:xfrm>
              <a:off x="542922" y="1745949"/>
              <a:ext cx="7807571" cy="100509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 in environmental protection involves an opportunity cost of less economic output.</a:t>
              </a:r>
            </a:p>
          </p:txBody>
        </p:sp>
      </p:grpSp>
      <p:grpSp>
        <p:nvGrpSpPr>
          <p:cNvPr id="10" name="Group 9" descr="No matter what their preferences, all societies should wish to avoid choices not on the PPF, which are productively inefficient.">
            <a:extLst>
              <a:ext uri="{FF2B5EF4-FFF2-40B4-BE49-F238E27FC236}">
                <a16:creationId xmlns:a16="http://schemas.microsoft.com/office/drawing/2014/main" id="{67565E6E-9B05-4AC4-8B9F-FE19248F07AE}"/>
              </a:ext>
            </a:extLst>
          </p:cNvPr>
          <p:cNvGrpSpPr/>
          <p:nvPr/>
        </p:nvGrpSpPr>
        <p:grpSpPr>
          <a:xfrm>
            <a:off x="1524001" y="3094534"/>
            <a:ext cx="4029079" cy="1643314"/>
            <a:chOff x="542922" y="1736761"/>
            <a:chExt cx="8058155" cy="1248025"/>
          </a:xfrm>
          <a:solidFill>
            <a:srgbClr val="627981"/>
          </a:solidFill>
        </p:grpSpPr>
        <p:sp>
          <p:nvSpPr>
            <p:cNvPr id="11" name="Rectangle 10">
              <a:extLst>
                <a:ext uri="{FF2B5EF4-FFF2-40B4-BE49-F238E27FC236}">
                  <a16:creationId xmlns:a16="http://schemas.microsoft.com/office/drawing/2014/main" id="{D423605B-BCDC-4AE6-8206-AA9B04A1C05C}"/>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84355403-A974-4536-AEFA-3B24B2AD7255}"/>
                </a:ext>
              </a:extLst>
            </p:cNvPr>
            <p:cNvSpPr txBox="1"/>
            <p:nvPr/>
          </p:nvSpPr>
          <p:spPr>
            <a:xfrm>
              <a:off x="542922" y="1745949"/>
              <a:ext cx="7807571" cy="1238837"/>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 matter what their preferences, all societies should wish to avoid choices not on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PPF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are productively inefficient.</a:t>
              </a:r>
            </a:p>
          </p:txBody>
        </p:sp>
      </p:grpSp>
      <p:grpSp>
        <p:nvGrpSpPr>
          <p:cNvPr id="13" name="Group 12" descr="Efficiency requires that the choice be on the production possibility frontier.">
            <a:extLst>
              <a:ext uri="{FF2B5EF4-FFF2-40B4-BE49-F238E27FC236}">
                <a16:creationId xmlns:a16="http://schemas.microsoft.com/office/drawing/2014/main" id="{0D486D82-6C61-4E0B-A1A8-AF7A2526ECF9}"/>
              </a:ext>
            </a:extLst>
          </p:cNvPr>
          <p:cNvGrpSpPr/>
          <p:nvPr/>
        </p:nvGrpSpPr>
        <p:grpSpPr>
          <a:xfrm>
            <a:off x="1524001" y="4843254"/>
            <a:ext cx="4029079" cy="1066153"/>
            <a:chOff x="542922" y="1736761"/>
            <a:chExt cx="8058155" cy="1248025"/>
          </a:xfrm>
          <a:solidFill>
            <a:srgbClr val="627981"/>
          </a:solidFill>
        </p:grpSpPr>
        <p:sp>
          <p:nvSpPr>
            <p:cNvPr id="14" name="Rectangle 13">
              <a:extLst>
                <a:ext uri="{FF2B5EF4-FFF2-40B4-BE49-F238E27FC236}">
                  <a16:creationId xmlns:a16="http://schemas.microsoft.com/office/drawing/2014/main" id="{FAA12B4E-2AFF-45DC-8237-F03D16411AA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E144557-5675-403E-91E1-1A05A57F1013}"/>
                </a:ext>
              </a:extLst>
            </p:cNvPr>
            <p:cNvSpPr txBox="1"/>
            <p:nvPr/>
          </p:nvSpPr>
          <p:spPr>
            <a:xfrm>
              <a:off x="542922" y="1745949"/>
              <a:ext cx="7807571" cy="77135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Efficiency requires that the choice be on the production possibility frontier.</a:t>
              </a:r>
            </a:p>
          </p:txBody>
        </p:sp>
      </p:grpSp>
      <p:pic>
        <p:nvPicPr>
          <p:cNvPr id="1026" name="Picture 2" descr="A downward-sloping production possibility frontier that shows a trade-off between economic output and environmental protection.">
            <a:extLst>
              <a:ext uri="{FF2B5EF4-FFF2-40B4-BE49-F238E27FC236}">
                <a16:creationId xmlns:a16="http://schemas.microsoft.com/office/drawing/2014/main" id="{08714FB3-5D6B-4922-9AE2-CB3AE4302B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5280" y="1623853"/>
            <a:ext cx="5490507" cy="48957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3972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Spectrum of the PPF</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downward sloping production possibility frontier that shows a trade-off between economic output and environmental protection. An arrow indicates the top of the curve, which shows a country with high economic output and low environmental protection. An arrow pointing outside the curve indicates the unattainable. An arrow inside the curve indicates the inefficient. An arrow on the bottom of the curve indicates a country with low economic output and high environmental protection.">
            <a:extLst>
              <a:ext uri="{FF2B5EF4-FFF2-40B4-BE49-F238E27FC236}">
                <a16:creationId xmlns:a16="http://schemas.microsoft.com/office/drawing/2014/main" id="{C9F1BE18-1784-9EBC-35DA-74719E29BE42}"/>
              </a:ext>
            </a:extLst>
          </p:cNvPr>
          <p:cNvPicPr>
            <a:picLocks noChangeAspect="1"/>
          </p:cNvPicPr>
          <p:nvPr/>
        </p:nvPicPr>
        <p:blipFill>
          <a:blip r:embed="rId3"/>
          <a:stretch>
            <a:fillRect/>
          </a:stretch>
        </p:blipFill>
        <p:spPr>
          <a:xfrm>
            <a:off x="2743436" y="1306847"/>
            <a:ext cx="8429625" cy="5165874"/>
          </a:xfrm>
          <a:prstGeom prst="rect">
            <a:avLst/>
          </a:prstGeom>
        </p:spPr>
      </p:pic>
    </p:spTree>
    <p:extLst>
      <p:ext uri="{BB962C8B-B14F-4D97-AF65-F5344CB8AC3E}">
        <p14:creationId xmlns:p14="http://schemas.microsoft.com/office/powerpoint/2010/main" val="2364789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GDP vs. Environmental Protection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Countries with low per capita gross domestic product (GDP), place a greater emphasis on economic output.">
            <a:extLst>
              <a:ext uri="{FF2B5EF4-FFF2-40B4-BE49-F238E27FC236}">
                <a16:creationId xmlns:a16="http://schemas.microsoft.com/office/drawing/2014/main" id="{B8ADE048-7035-44B5-A284-22C195FE9D18}"/>
              </a:ext>
            </a:extLst>
          </p:cNvPr>
          <p:cNvGrpSpPr/>
          <p:nvPr/>
        </p:nvGrpSpPr>
        <p:grpSpPr>
          <a:xfrm>
            <a:off x="2066921" y="158091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2" y="179756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Countries with low per capita gross domestic product (GDP), place a greater emphasis on economic output.</a:t>
              </a:r>
            </a:p>
          </p:txBody>
        </p:sp>
      </p:grpSp>
      <p:grpSp>
        <p:nvGrpSpPr>
          <p:cNvPr id="27" name="Group 26" descr="Placing emphasis on GDP helps to produce nutrition, shelter, health, education, and desirable consumer goods.">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Placing emphasis on GDP helps to produce nutrition, shelter, health, education, and desirable consumer goods.</a:t>
              </a:r>
            </a:p>
          </p:txBody>
        </p:sp>
      </p:grpSp>
      <p:grpSp>
        <p:nvGrpSpPr>
          <p:cNvPr id="30" name="Group 29" descr="Countries with higher income levels may be willing to place a relatively greater emphasis on environmental protection since a greater share of people have access to the basic necessities of life.">
            <a:extLst>
              <a:ext uri="{FF2B5EF4-FFF2-40B4-BE49-F238E27FC236}">
                <a16:creationId xmlns:a16="http://schemas.microsoft.com/office/drawing/2014/main" id="{7C4CFA4E-37D2-495A-8D5D-2FC5EBD814E8}"/>
              </a:ext>
            </a:extLst>
          </p:cNvPr>
          <p:cNvGrpSpPr/>
          <p:nvPr/>
        </p:nvGrpSpPr>
        <p:grpSpPr>
          <a:xfrm>
            <a:off x="2066922" y="3429000"/>
            <a:ext cx="8058154" cy="1061491"/>
            <a:chOff x="542923" y="1736761"/>
            <a:chExt cx="8058154" cy="1061491"/>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10614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Countries with higher income levels may be willing to place a relatively greater emphasis on environmental protection since a greater share of people have access to the basic necessities of life.</a:t>
              </a:r>
            </a:p>
          </p:txBody>
        </p:sp>
      </p:grpSp>
    </p:spTree>
    <p:extLst>
      <p:ext uri="{BB962C8B-B14F-4D97-AF65-F5344CB8AC3E}">
        <p14:creationId xmlns:p14="http://schemas.microsoft.com/office/powerpoint/2010/main" val="1917055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The goal should be productive efficiency, where your country falls on the PPF, instead of below it. However, each country will have to decide their own allocative efficiency, or the choice of where they will fall on the PPF between economic output and environmental protection.">
            <a:extLst>
              <a:ext uri="{FF2B5EF4-FFF2-40B4-BE49-F238E27FC236}">
                <a16:creationId xmlns:a16="http://schemas.microsoft.com/office/drawing/2014/main" id="{DA7B9B81-4574-497A-8772-697E49CF36CD}"/>
              </a:ext>
            </a:extLst>
          </p:cNvPr>
          <p:cNvGrpSpPr/>
          <p:nvPr/>
        </p:nvGrpSpPr>
        <p:grpSpPr>
          <a:xfrm>
            <a:off x="2066923" y="1383374"/>
            <a:ext cx="8058154" cy="1546514"/>
            <a:chOff x="542923" y="1736761"/>
            <a:chExt cx="8058154" cy="1546514"/>
          </a:xfrm>
          <a:solidFill>
            <a:srgbClr val="627981"/>
          </a:solidFill>
        </p:grpSpPr>
        <p:sp>
          <p:nvSpPr>
            <p:cNvPr id="24" name="Rectangle 23">
              <a:extLst>
                <a:ext uri="{FF2B5EF4-FFF2-40B4-BE49-F238E27FC236}">
                  <a16:creationId xmlns:a16="http://schemas.microsoft.com/office/drawing/2014/main" id="{CB7CCA1E-99F4-4C10-B01C-9964D77682DE}"/>
                </a:ext>
              </a:extLst>
            </p:cNvPr>
            <p:cNvSpPr/>
            <p:nvPr/>
          </p:nvSpPr>
          <p:spPr>
            <a:xfrm>
              <a:off x="542923" y="1736761"/>
              <a:ext cx="8058154" cy="154651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4F24CA6A-9784-4673-8893-471012589C19}"/>
                </a:ext>
              </a:extLst>
            </p:cNvPr>
            <p:cNvSpPr txBox="1"/>
            <p:nvPr/>
          </p:nvSpPr>
          <p:spPr>
            <a:xfrm>
              <a:off x="542923" y="1833012"/>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goal should be productive efficiency, where your country falls on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PPF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instead of below it. However, each country will have to decide their own allocative efficiency, or the choice of where they will fall on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PPF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between economic output and environmental protection.</a:t>
              </a:r>
            </a:p>
          </p:txBody>
        </p:sp>
      </p:grpSp>
      <p:pic>
        <p:nvPicPr>
          <p:cNvPr id="3" name="Picture 2" descr="Productive efficiency is a choice that's on a PPF rather than below it.">
            <a:extLst>
              <a:ext uri="{FF2B5EF4-FFF2-40B4-BE49-F238E27FC236}">
                <a16:creationId xmlns:a16="http://schemas.microsoft.com/office/drawing/2014/main" id="{4399665C-0152-6440-1C70-3C76549BB57C}"/>
              </a:ext>
            </a:extLst>
          </p:cNvPr>
          <p:cNvPicPr>
            <a:picLocks noChangeAspect="1"/>
          </p:cNvPicPr>
          <p:nvPr/>
        </p:nvPicPr>
        <p:blipFill>
          <a:blip r:embed="rId3"/>
          <a:stretch>
            <a:fillRect/>
          </a:stretch>
        </p:blipFill>
        <p:spPr>
          <a:xfrm>
            <a:off x="1022569" y="3175353"/>
            <a:ext cx="4620270" cy="2857899"/>
          </a:xfrm>
          <a:prstGeom prst="rect">
            <a:avLst/>
          </a:prstGeom>
        </p:spPr>
      </p:pic>
      <p:pic>
        <p:nvPicPr>
          <p:cNvPr id="11" name="Picture 10" descr="Allocative efficiency is the specific choice on the PPF that is socially optimal.">
            <a:extLst>
              <a:ext uri="{FF2B5EF4-FFF2-40B4-BE49-F238E27FC236}">
                <a16:creationId xmlns:a16="http://schemas.microsoft.com/office/drawing/2014/main" id="{125D017C-8D97-2F0D-EAD7-798C7EE4D42E}"/>
              </a:ext>
            </a:extLst>
          </p:cNvPr>
          <p:cNvPicPr>
            <a:picLocks noChangeAspect="1"/>
          </p:cNvPicPr>
          <p:nvPr/>
        </p:nvPicPr>
        <p:blipFill>
          <a:blip r:embed="rId4"/>
          <a:stretch>
            <a:fillRect/>
          </a:stretch>
        </p:blipFill>
        <p:spPr>
          <a:xfrm>
            <a:off x="6634898" y="3175353"/>
            <a:ext cx="4534533" cy="2734057"/>
          </a:xfrm>
          <a:prstGeom prst="rect">
            <a:avLst/>
          </a:prstGeom>
        </p:spPr>
      </p:pic>
    </p:spTree>
    <p:extLst>
      <p:ext uri="{BB962C8B-B14F-4D97-AF65-F5344CB8AC3E}">
        <p14:creationId xmlns:p14="http://schemas.microsoft.com/office/powerpoint/2010/main" val="280820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a:spLocks/>
          </p:cNvSpPr>
          <p:nvPr/>
        </p:nvSpPr>
        <p:spPr>
          <a:xfrm>
            <a:off x="1524000" y="1665993"/>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white"/>
                </a:solidFill>
                <a:effectLst/>
                <a:uLnTx/>
                <a:uFillTx/>
                <a:latin typeface="Calibri" panose="020F0502020204030204"/>
                <a:ea typeface="+mn-ea"/>
                <a:cs typeface="+mn-cs"/>
              </a:rPr>
              <a:t>Economists know that choices inside a </a:t>
            </a:r>
            <a:r>
              <a:rPr kumimoji="0" lang="en-US" sz="2000" b="0" i="1" u="none" strike="noStrike" kern="1200" cap="none" spc="0" normalizeH="0" baseline="0" noProof="0">
                <a:ln>
                  <a:noFill/>
                </a:ln>
                <a:solidFill>
                  <a:prstClr val="white"/>
                </a:solidFill>
                <a:effectLst/>
                <a:uLnTx/>
                <a:uFillTx/>
                <a:latin typeface="Calibri" panose="020F0502020204030204"/>
                <a:ea typeface="+mn-ea"/>
                <a:cs typeface="+mn-cs"/>
              </a:rPr>
              <a:t>PPF</a:t>
            </a:r>
            <a:r>
              <a:rPr kumimoji="0" lang="en-US" sz="2000" b="0" i="0" u="none" strike="noStrike" kern="1200" cap="none" spc="0" normalizeH="0" baseline="0" noProof="0">
                <a:ln>
                  <a:noFill/>
                </a:ln>
                <a:solidFill>
                  <a:prstClr val="white"/>
                </a:solidFill>
                <a:effectLst/>
                <a:uLnTx/>
                <a:uFillTx/>
                <a:latin typeface="Calibri" panose="020F0502020204030204"/>
                <a:ea typeface="+mn-ea"/>
                <a:cs typeface="+mn-cs"/>
              </a:rPr>
              <a:t> are inefficient, yet some countries looking at the tradeoff between economic output and environmental protection might operate at such a point. What types of countries are more likely to operate inside the </a:t>
            </a:r>
            <a:r>
              <a:rPr kumimoji="0" lang="en-US" sz="2000" b="0" i="1" u="none" strike="noStrike" kern="1200" cap="none" spc="0" normalizeH="0" baseline="0" noProof="0">
                <a:ln>
                  <a:noFill/>
                </a:ln>
                <a:solidFill>
                  <a:prstClr val="white"/>
                </a:solidFill>
                <a:effectLst/>
                <a:uLnTx/>
                <a:uFillTx/>
                <a:latin typeface="Calibri" panose="020F0502020204030204"/>
                <a:ea typeface="+mn-ea"/>
                <a:cs typeface="+mn-cs"/>
              </a:rPr>
              <a:t>PPF</a:t>
            </a:r>
            <a:r>
              <a:rPr kumimoji="0" lang="en-US" sz="2000" b="0" i="0" u="none" strike="noStrike" kern="1200" cap="none" spc="0" normalizeH="0" baseline="0" noProof="0">
                <a:ln>
                  <a:noFill/>
                </a:ln>
                <a:solidFill>
                  <a:prstClr val="white"/>
                </a:solidFill>
                <a:effectLst/>
                <a:uLnTx/>
                <a:uFillTx/>
                <a:latin typeface="Calibri" panose="020F0502020204030204"/>
                <a:ea typeface="+mn-ea"/>
                <a:cs typeface="+mn-cs"/>
              </a:rPr>
              <a:t>?</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509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09384"/>
            <a:ext cx="9273061" cy="2862322"/>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Depending on their different income levels and political preferences, countries are likely to make different choices about allocative efficiency: the choice between economic output and environmental protection along the production possibility frontier that is socially optimal.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countries should prefer to make a choice that shows productive efficiency: the choice somewhere on the production possibility frontier rather than inside it.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8709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1818611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6742E7-8385-4D84-8A85-77062564818F}">
  <ds:schemaRefs>
    <ds:schemaRef ds:uri="http://www.w3.org/XML/1998/namespace"/>
    <ds:schemaRef ds:uri="06d9c582-05c2-476b-83d2-72ab8b1380b2"/>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fdab59f7-c3a7-48e5-acd8-618ce834776e"/>
    <ds:schemaRef ds:uri="http://purl.org/dc/terms/"/>
  </ds:schemaRefs>
</ds:datastoreItem>
</file>

<file path=customXml/itemProps2.xml><?xml version="1.0" encoding="utf-8"?>
<ds:datastoreItem xmlns:ds="http://schemas.openxmlformats.org/officeDocument/2006/customXml" ds:itemID="{695346A9-D322-45C9-90CA-E257AC7445C7}">
  <ds:schemaRefs>
    <ds:schemaRef ds:uri="http://schemas.microsoft.com/sharepoint/v3/contenttype/forms"/>
  </ds:schemaRefs>
</ds:datastoreItem>
</file>

<file path=customXml/itemProps3.xml><?xml version="1.0" encoding="utf-8"?>
<ds:datastoreItem xmlns:ds="http://schemas.openxmlformats.org/officeDocument/2006/customXml" ds:itemID="{8C7488E3-2A0F-49FC-AC5D-1C3958819E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399</TotalTime>
  <Words>651</Words>
  <Application>Microsoft Office PowerPoint</Application>
  <PresentationFormat>Widescreen</PresentationFormat>
  <Paragraphs>39</Paragraphs>
  <Slides>8</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The Tradeoff between Economic Output and Environmental Protection</vt:lpstr>
      <vt:lpstr>Production Possibility Frontier</vt:lpstr>
      <vt:lpstr>Spectrum of the PPF</vt:lpstr>
      <vt:lpstr>GDP vs. Environmental Protection</vt:lpstr>
      <vt:lpstr>Efficiency</vt:lpstr>
      <vt:lpstr>Real-World Example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28</cp:revision>
  <dcterms:created xsi:type="dcterms:W3CDTF">2017-06-16T13:06:21Z</dcterms:created>
  <dcterms:modified xsi:type="dcterms:W3CDTF">2026-02-03T15:24:37Z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