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90" r:id="rId6"/>
    <p:sldId id="391" r:id="rId7"/>
    <p:sldId id="392" r:id="rId8"/>
    <p:sldId id="393" r:id="rId9"/>
    <p:sldId id="394" r:id="rId10"/>
    <p:sldId id="395" r:id="rId11"/>
    <p:sldId id="396" r:id="rId12"/>
    <p:sldId id="397" r:id="rId13"/>
    <p:sldId id="398" r:id="rId14"/>
    <p:sldId id="3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E3C03-005F-49F7-ACD0-6C2A5F15A7C2}" v="3" dt="2026-02-03T15:23:18.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4:45:46.557" v="4" actId="20577"/>
      <pc:docMkLst>
        <pc:docMk/>
      </pc:docMkLst>
      <pc:sldChg chg="add">
        <pc:chgData name="Caitlin Coleman" userId="96f87ca1-0e64-4ae8-8d77-98757b85df0b" providerId="ADAL" clId="{DDA6BCD5-DC0D-434C-93A0-51E2BCD25B34}" dt="2026-01-09T14:45:15.543" v="0"/>
        <pc:sldMkLst>
          <pc:docMk/>
          <pc:sldMk cId="498111480" sldId="372"/>
        </pc:sldMkLst>
      </pc:sldChg>
      <pc:sldChg chg="add">
        <pc:chgData name="Caitlin Coleman" userId="96f87ca1-0e64-4ae8-8d77-98757b85df0b" providerId="ADAL" clId="{DDA6BCD5-DC0D-434C-93A0-51E2BCD25B34}" dt="2026-01-09T14:45:26.514" v="1"/>
        <pc:sldMkLst>
          <pc:docMk/>
          <pc:sldMk cId="462455347" sldId="390"/>
        </pc:sldMkLst>
      </pc:sldChg>
      <pc:sldChg chg="add">
        <pc:chgData name="Caitlin Coleman" userId="96f87ca1-0e64-4ae8-8d77-98757b85df0b" providerId="ADAL" clId="{DDA6BCD5-DC0D-434C-93A0-51E2BCD25B34}" dt="2026-01-09T14:45:26.514" v="1"/>
        <pc:sldMkLst>
          <pc:docMk/>
          <pc:sldMk cId="2479185989" sldId="391"/>
        </pc:sldMkLst>
      </pc:sldChg>
      <pc:sldChg chg="add">
        <pc:chgData name="Caitlin Coleman" userId="96f87ca1-0e64-4ae8-8d77-98757b85df0b" providerId="ADAL" clId="{DDA6BCD5-DC0D-434C-93A0-51E2BCD25B34}" dt="2026-01-09T14:45:26.514" v="1"/>
        <pc:sldMkLst>
          <pc:docMk/>
          <pc:sldMk cId="333421934" sldId="392"/>
        </pc:sldMkLst>
      </pc:sldChg>
      <pc:sldChg chg="add">
        <pc:chgData name="Caitlin Coleman" userId="96f87ca1-0e64-4ae8-8d77-98757b85df0b" providerId="ADAL" clId="{DDA6BCD5-DC0D-434C-93A0-51E2BCD25B34}" dt="2026-01-09T14:45:26.514" v="1"/>
        <pc:sldMkLst>
          <pc:docMk/>
          <pc:sldMk cId="2658896125" sldId="393"/>
        </pc:sldMkLst>
      </pc:sldChg>
      <pc:sldChg chg="add">
        <pc:chgData name="Caitlin Coleman" userId="96f87ca1-0e64-4ae8-8d77-98757b85df0b" providerId="ADAL" clId="{DDA6BCD5-DC0D-434C-93A0-51E2BCD25B34}" dt="2026-01-09T14:45:26.514" v="1"/>
        <pc:sldMkLst>
          <pc:docMk/>
          <pc:sldMk cId="844800109" sldId="394"/>
        </pc:sldMkLst>
      </pc:sldChg>
      <pc:sldChg chg="add">
        <pc:chgData name="Caitlin Coleman" userId="96f87ca1-0e64-4ae8-8d77-98757b85df0b" providerId="ADAL" clId="{DDA6BCD5-DC0D-434C-93A0-51E2BCD25B34}" dt="2026-01-09T14:45:26.514" v="1"/>
        <pc:sldMkLst>
          <pc:docMk/>
          <pc:sldMk cId="585602381" sldId="395"/>
        </pc:sldMkLst>
      </pc:sldChg>
      <pc:sldChg chg="add">
        <pc:chgData name="Caitlin Coleman" userId="96f87ca1-0e64-4ae8-8d77-98757b85df0b" providerId="ADAL" clId="{DDA6BCD5-DC0D-434C-93A0-51E2BCD25B34}" dt="2026-01-09T14:45:26.514" v="1"/>
        <pc:sldMkLst>
          <pc:docMk/>
          <pc:sldMk cId="568563355" sldId="396"/>
        </pc:sldMkLst>
      </pc:sldChg>
      <pc:sldChg chg="modSp add mod">
        <pc:chgData name="Caitlin Coleman" userId="96f87ca1-0e64-4ae8-8d77-98757b85df0b" providerId="ADAL" clId="{DDA6BCD5-DC0D-434C-93A0-51E2BCD25B34}" dt="2026-01-09T14:45:42.289" v="3" actId="20577"/>
        <pc:sldMkLst>
          <pc:docMk/>
          <pc:sldMk cId="2017528964" sldId="397"/>
        </pc:sldMkLst>
        <pc:spChg chg="mod">
          <ac:chgData name="Caitlin Coleman" userId="96f87ca1-0e64-4ae8-8d77-98757b85df0b" providerId="ADAL" clId="{DDA6BCD5-DC0D-434C-93A0-51E2BCD25B34}" dt="2026-01-09T14:45:42.289" v="3" actId="20577"/>
          <ac:spMkLst>
            <pc:docMk/>
            <pc:sldMk cId="2017528964" sldId="397"/>
            <ac:spMk id="26" creationId="{00000000-0000-0000-0000-000000000000}"/>
          </ac:spMkLst>
        </pc:spChg>
      </pc:sldChg>
      <pc:sldChg chg="modSp add mod">
        <pc:chgData name="Caitlin Coleman" userId="96f87ca1-0e64-4ae8-8d77-98757b85df0b" providerId="ADAL" clId="{DDA6BCD5-DC0D-434C-93A0-51E2BCD25B34}" dt="2026-01-09T14:45:46.557" v="4" actId="20577"/>
        <pc:sldMkLst>
          <pc:docMk/>
          <pc:sldMk cId="707528408" sldId="398"/>
        </pc:sldMkLst>
        <pc:spChg chg="mod">
          <ac:chgData name="Caitlin Coleman" userId="96f87ca1-0e64-4ae8-8d77-98757b85df0b" providerId="ADAL" clId="{DDA6BCD5-DC0D-434C-93A0-51E2BCD25B34}" dt="2026-01-09T14:45:46.557" v="4" actId="20577"/>
          <ac:spMkLst>
            <pc:docMk/>
            <pc:sldMk cId="707528408" sldId="39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matter how many environmental regulations a country has, some issues spill over borders. In this lesson, titled “International Environmental Issues,” we’ll explore those and how countries must work together on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prominent example of an international externality is global warming. No one country can reduce their carbon dioxide emissions enough to solve the problem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Biodiversity includes the full spectrum of animal and plant genetic material. Although a nation can protect biodiversity within its own borders, no nation acting alone can protect biodiversity everywhere.</a:t>
            </a:r>
          </a:p>
          <a:p>
            <a:pPr mar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Bringing the nations of the world together to address environmental issues requires a difficult set of negotiations between countries. Low-income countries point out that high-income countries do not have much moral standing to lecture them on the environment. It is hard to tell people in a low-income country that they should sacrifice an improved quality of life for a cleaner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Durban climate conference in launched negotiations to develop a new international climate change agreement. The outcome of these negotiations was the Paris Climate Agreement, passed in 2016. The Paris Agreement committed participating countries to significant limits on CO2 emissions. Nearly 200 nations have signed on, including the two biggest emitters of greenhouse gases: China and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5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high-income countries want low-income countries to reduce their emissions, the high-income countries may need to pay the costs. Perhaps some of these payments will happen through private markets, like high amounts of ecotourism. It is unlikely that some form of world government will impose a detailed system of environmental regulation around the world. 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5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Switzerland and Somalia want to reduce their greenhouse gas emission. Switzerland is generally considered a higher-income country. What are some ways that Switzerland can help solve the international externality?</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9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International Environmental Issues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46245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9811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International Environmental Issues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Even if most nations took steps to address their environmental issues, no nation acting alone can solve worldwide environment issues.">
            <a:extLst>
              <a:ext uri="{FF2B5EF4-FFF2-40B4-BE49-F238E27FC236}">
                <a16:creationId xmlns:a16="http://schemas.microsoft.com/office/drawing/2014/main" id="{0B0A6548-50DF-4094-8033-1E46286EDEBE}"/>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36A0D87-9499-4785-AF9F-5EF9181F47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C9E6692-208B-46A5-A414-70EDA43C70F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if most nations took steps to address their environmental issues, no nation acting alone can solve worldwide environment issues.</a:t>
              </a:r>
            </a:p>
          </p:txBody>
        </p:sp>
      </p:grpSp>
      <p:grpSp>
        <p:nvGrpSpPr>
          <p:cNvPr id="15" name="Group 14" descr="Countries often have an issue with preserving biodiversity, which includes the full spectrum of animal and plant genetic material.">
            <a:extLst>
              <a:ext uri="{FF2B5EF4-FFF2-40B4-BE49-F238E27FC236}">
                <a16:creationId xmlns:a16="http://schemas.microsoft.com/office/drawing/2014/main" id="{A4A37280-E4A1-4B78-A057-40D68A970AD1}"/>
              </a:ext>
            </a:extLst>
          </p:cNvPr>
          <p:cNvGrpSpPr/>
          <p:nvPr/>
        </p:nvGrpSpPr>
        <p:grpSpPr>
          <a:xfrm>
            <a:off x="2135749" y="25057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31C2D72-D79B-4548-B5E0-71EC95677C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DC53CB7-61AD-4F36-80BC-03E627B4D3B7}"/>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Countries often have an issue with preserving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biodiversity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includes the full spectrum of animal and plant genetic material. </a:t>
              </a:r>
            </a:p>
          </p:txBody>
        </p:sp>
      </p:grpSp>
      <p:grpSp>
        <p:nvGrpSpPr>
          <p:cNvPr id="12" name="Group 11" descr="Global warming and biodiversity are examples of international externalities.">
            <a:extLst>
              <a:ext uri="{FF2B5EF4-FFF2-40B4-BE49-F238E27FC236}">
                <a16:creationId xmlns:a16="http://schemas.microsoft.com/office/drawing/2014/main" id="{1E7A81E6-2446-4960-86B7-4E6BB4E54019}"/>
              </a:ext>
            </a:extLst>
          </p:cNvPr>
          <p:cNvGrpSpPr/>
          <p:nvPr/>
        </p:nvGrpSpPr>
        <p:grpSpPr>
          <a:xfrm>
            <a:off x="2135749" y="340049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7ED20A0-7349-4BB5-9741-C59FC3C06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E11BD1E-FD67-4D93-922D-6BBDCCDD56A1}"/>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Global warming and biodiversity are examples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international externalities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1" name="Group 20" descr="High-income countries have historically been the primary contributors to greenhouse warming by burning fossil fuels—and still are today.">
            <a:extLst>
              <a:ext uri="{FF2B5EF4-FFF2-40B4-BE49-F238E27FC236}">
                <a16:creationId xmlns:a16="http://schemas.microsoft.com/office/drawing/2014/main" id="{80AF8A5F-B303-4D88-92CF-2DB258ED9DAE}"/>
              </a:ext>
            </a:extLst>
          </p:cNvPr>
          <p:cNvGrpSpPr/>
          <p:nvPr/>
        </p:nvGrpSpPr>
        <p:grpSpPr>
          <a:xfrm>
            <a:off x="2135749" y="429523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5C5223F3-8F8E-43D4-8C88-7CB4FD6DC4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DF2C380-48F1-4ADE-823D-969F1388C854}"/>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High-income countries have historically been the primary contributors to greenhouse warming by burning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fossil fuels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—and still are today.</a:t>
              </a:r>
            </a:p>
          </p:txBody>
        </p:sp>
      </p:grpSp>
    </p:spTree>
    <p:extLst>
      <p:ext uri="{BB962C8B-B14F-4D97-AF65-F5344CB8AC3E}">
        <p14:creationId xmlns:p14="http://schemas.microsoft.com/office/powerpoint/2010/main" val="247918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Global Warming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One prominent example of an international externality is global warming.">
            <a:extLst>
              <a:ext uri="{FF2B5EF4-FFF2-40B4-BE49-F238E27FC236}">
                <a16:creationId xmlns:a16="http://schemas.microsoft.com/office/drawing/2014/main" id="{25D288D2-EA8C-48BB-A995-164BA211200C}"/>
              </a:ext>
            </a:extLst>
          </p:cNvPr>
          <p:cNvGrpSpPr/>
          <p:nvPr/>
        </p:nvGrpSpPr>
        <p:grpSpPr>
          <a:xfrm>
            <a:off x="2135749" y="1620241"/>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398DCCDB-C7BA-4067-98B1-58596618BC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85DB62-E2E3-4373-AA2B-E289AE93F51F}"/>
                </a:ext>
              </a:extLst>
            </p:cNvPr>
            <p:cNvSpPr txBox="1"/>
            <p:nvPr/>
          </p:nvSpPr>
          <p:spPr>
            <a:xfrm>
              <a:off x="66821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prominent example of an international externality is global warming.</a:t>
              </a:r>
            </a:p>
          </p:txBody>
        </p:sp>
      </p:grpSp>
      <p:grpSp>
        <p:nvGrpSpPr>
          <p:cNvPr id="9" name="Group 8" descr="No one country can reduce their carbon dioxide emissions enough to solve the problem by themselves.">
            <a:extLst>
              <a:ext uri="{FF2B5EF4-FFF2-40B4-BE49-F238E27FC236}">
                <a16:creationId xmlns:a16="http://schemas.microsoft.com/office/drawing/2014/main" id="{F37432B5-C92C-4973-B966-7FCC80A4232C}"/>
              </a:ext>
            </a:extLst>
          </p:cNvPr>
          <p:cNvGrpSpPr/>
          <p:nvPr/>
        </p:nvGrpSpPr>
        <p:grpSpPr>
          <a:xfrm>
            <a:off x="2135749" y="250576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1282CB54-6129-4ACC-9320-60F1C5586CF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5E74788-2904-448D-98E9-E17F8863D06D}"/>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 one country can reduce their carbon dioxide emissions enough to solve the problem by themselves.</a:t>
              </a:r>
            </a:p>
          </p:txBody>
        </p:sp>
      </p:grpSp>
      <p:pic>
        <p:nvPicPr>
          <p:cNvPr id="5" name="Picture 4" descr="A picture of smokestacks at a factory emitting pollutants into the air">
            <a:extLst>
              <a:ext uri="{FF2B5EF4-FFF2-40B4-BE49-F238E27FC236}">
                <a16:creationId xmlns:a16="http://schemas.microsoft.com/office/drawing/2014/main" id="{7484653A-73A4-4B4C-AEE7-04720E017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197" y="3545302"/>
            <a:ext cx="4747605" cy="3153260"/>
          </a:xfrm>
          <a:prstGeom prst="rect">
            <a:avLst/>
          </a:prstGeom>
        </p:spPr>
      </p:pic>
    </p:spTree>
    <p:extLst>
      <p:ext uri="{BB962C8B-B14F-4D97-AF65-F5344CB8AC3E}">
        <p14:creationId xmlns:p14="http://schemas.microsoft.com/office/powerpoint/2010/main" val="33342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Biodiversity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Biodiversity includes the full spectrum of animal and plant genetic material.">
            <a:extLst>
              <a:ext uri="{FF2B5EF4-FFF2-40B4-BE49-F238E27FC236}">
                <a16:creationId xmlns:a16="http://schemas.microsoft.com/office/drawing/2014/main" id="{5DA667F9-F4F1-42F2-A875-F10045E1E3D6}"/>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73CB952-CE9A-443F-8BCE-A6FAA6B47C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04DFCB2-72D8-4EEF-AB9B-6D5118D4ECE0}"/>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Biodiversity includes the full spectrum of animal and plant genetic material.</a:t>
              </a:r>
            </a:p>
          </p:txBody>
        </p:sp>
      </p:grpSp>
      <p:grpSp>
        <p:nvGrpSpPr>
          <p:cNvPr id="13" name="Group 12" descr="Although a nation can protect biodiversity within its own borders, no nation acting alone can protect biodiversity everywhere.">
            <a:extLst>
              <a:ext uri="{FF2B5EF4-FFF2-40B4-BE49-F238E27FC236}">
                <a16:creationId xmlns:a16="http://schemas.microsoft.com/office/drawing/2014/main" id="{2F4A487A-7F67-4CEF-83A1-D8FF89194BC5}"/>
              </a:ext>
            </a:extLst>
          </p:cNvPr>
          <p:cNvGrpSpPr/>
          <p:nvPr/>
        </p:nvGrpSpPr>
        <p:grpSpPr>
          <a:xfrm>
            <a:off x="2135749" y="250576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A971C85-A858-49D2-94E6-E80619FFD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D5B4EC8-6BFD-48FB-957C-C61386AB126C}"/>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Although a nation can protect biodiversity within its own borders, no nation acting alone can protect biodiversity everywhere.</a:t>
              </a:r>
            </a:p>
          </p:txBody>
        </p:sp>
      </p:grpSp>
      <p:pic>
        <p:nvPicPr>
          <p:cNvPr id="5" name="Picture 4" descr="African elephant in long grass">
            <a:extLst>
              <a:ext uri="{FF2B5EF4-FFF2-40B4-BE49-F238E27FC236}">
                <a16:creationId xmlns:a16="http://schemas.microsoft.com/office/drawing/2014/main" id="{DBC98671-A784-4F01-8957-BACB2BB5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73" y="3737293"/>
            <a:ext cx="3856654" cy="2566708"/>
          </a:xfrm>
          <a:prstGeom prst="rect">
            <a:avLst/>
          </a:prstGeom>
        </p:spPr>
      </p:pic>
    </p:spTree>
    <p:extLst>
      <p:ext uri="{BB962C8B-B14F-4D97-AF65-F5344CB8AC3E}">
        <p14:creationId xmlns:p14="http://schemas.microsoft.com/office/powerpoint/2010/main" val="265889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Difficulty in Negotiation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Bringing the nations of the world together to address environmental issues requires a difficult set of negotiations between countries.">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Bringing the nations of the world together to address environmental issues requires a difficult set of negotiations between countries.</a:t>
              </a:r>
            </a:p>
          </p:txBody>
        </p:sp>
      </p:grpSp>
      <p:grpSp>
        <p:nvGrpSpPr>
          <p:cNvPr id="18" name="Group 17" descr="Low-income countries point out that high-income countries do not have much moral standing to lecture them on the environment.">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Low-income countries point out that high-income countries do not have much moral standing to lecture them on the environment.</a:t>
              </a:r>
            </a:p>
          </p:txBody>
        </p:sp>
      </p:grpSp>
      <p:grpSp>
        <p:nvGrpSpPr>
          <p:cNvPr id="15" name="Group 14" descr="It is hard to tell people in a low-income country that they should sacrifice an improved quality of life for a cleaner environment.">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hard to tell people in a low-income country that they should sacrifice an improved quality of life for a cleaner environment.</a:t>
              </a:r>
            </a:p>
          </p:txBody>
        </p:sp>
      </p:grpSp>
    </p:spTree>
    <p:extLst>
      <p:ext uri="{BB962C8B-B14F-4D97-AF65-F5344CB8AC3E}">
        <p14:creationId xmlns:p14="http://schemas.microsoft.com/office/powerpoint/2010/main" val="84480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Durban Climate Conference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The Durban climate conference in 2011 launched negotiations to develop a new international climate change agreement.">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Durban climate conference in 2011 launched negotiations to develop a new international climate change agreement.</a:t>
              </a:r>
            </a:p>
          </p:txBody>
        </p:sp>
      </p:grpSp>
      <p:grpSp>
        <p:nvGrpSpPr>
          <p:cNvPr id="18" name="Group 17" descr="The outcome of these negotiations was the Paris Climate Agreement, passed in 2016.">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outcome of these negotiations was the Paris Climate Agreement, passed in 2016.</a:t>
              </a:r>
            </a:p>
          </p:txBody>
        </p:sp>
      </p:grpSp>
      <p:grpSp>
        <p:nvGrpSpPr>
          <p:cNvPr id="15" name="Group 14" descr="The Paris Agreement committed participating countries to significant limits on CO2 emissions.">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Paris Agreement committed participating countries to significant limits on CO</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emissions.</a:t>
              </a:r>
            </a:p>
          </p:txBody>
        </p:sp>
      </p:grpSp>
      <p:grpSp>
        <p:nvGrpSpPr>
          <p:cNvPr id="21" name="Group 20" descr="Nearly 200 nations have signed on, including the two biggest emitters of greenhouse gases: China and the United States.">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Nearly 200 nations have signed on, including the two biggest emitters of greenhouse gases: China and the United States.</a:t>
              </a:r>
            </a:p>
          </p:txBody>
        </p:sp>
      </p:grpSp>
    </p:spTree>
    <p:extLst>
      <p:ext uri="{BB962C8B-B14F-4D97-AF65-F5344CB8AC3E}">
        <p14:creationId xmlns:p14="http://schemas.microsoft.com/office/powerpoint/2010/main" val="58560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Solution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If high-income countries want low-income countries to reduce their emissions, the high-income countries may need to pay the costs.">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high-income countries want low-income countries to reduce their emissions, the high-income countries may need to pay the costs.</a:t>
              </a:r>
            </a:p>
          </p:txBody>
        </p:sp>
      </p:grpSp>
      <p:grpSp>
        <p:nvGrpSpPr>
          <p:cNvPr id="18" name="Group 17" descr="Perhaps some of these payments will happen through private markets, like high amounts of ecotourism.">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Perhaps some of these payments will happen through private markets, like high amounts of ecotourism.</a:t>
              </a:r>
            </a:p>
          </p:txBody>
        </p:sp>
      </p:grpSp>
      <p:grpSp>
        <p:nvGrpSpPr>
          <p:cNvPr id="15" name="Group 14" descr="It is unlikely that some form of world government will impose a detailed system of environmental regulation around the world.">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unlikely that some form of world government will impose a detailed system of environmental regulation around the world.</a:t>
              </a:r>
            </a:p>
          </p:txBody>
        </p:sp>
      </p:grpSp>
      <p:grpSp>
        <p:nvGrpSpPr>
          <p:cNvPr id="21" name="Group 20" descr="A decentralized and market-oriented approach may be the only way to address international issues such as global warming and biodiversity.">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decentralized and market-oriented approach may be the only way to address international issues such as global warming and biodiversity.</a:t>
              </a:r>
            </a:p>
          </p:txBody>
        </p:sp>
      </p:grpSp>
    </p:spTree>
    <p:extLst>
      <p:ext uri="{BB962C8B-B14F-4D97-AF65-F5344CB8AC3E}">
        <p14:creationId xmlns:p14="http://schemas.microsoft.com/office/powerpoint/2010/main" val="56856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Switzerland and Somalia want to reduce their greenhouse gas emissions. Switzerland is generally considered a higher-income country. What are some ways that Switzerland can help solve the international externality?</a:t>
            </a:r>
          </a:p>
        </p:txBody>
      </p:sp>
    </p:spTree>
    <p:extLst>
      <p:ext uri="{BB962C8B-B14F-4D97-AF65-F5344CB8AC3E}">
        <p14:creationId xmlns:p14="http://schemas.microsoft.com/office/powerpoint/2010/main" val="201752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99480"/>
            <a:ext cx="9273061" cy="255454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Certain global environmental issues, such as global warming and biodiversity, spill over national borders and require addressing with some form of international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528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A92C19-0195-487A-B093-C9B52448BC69}">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fdab59f7-c3a7-48e5-acd8-618ce834776e"/>
    <ds:schemaRef ds:uri="06d9c582-05c2-476b-83d2-72ab8b1380b2"/>
    <ds:schemaRef ds:uri="http://purl.org/dc/elements/1.1/"/>
  </ds:schemaRefs>
</ds:datastoreItem>
</file>

<file path=customXml/itemProps2.xml><?xml version="1.0" encoding="utf-8"?>
<ds:datastoreItem xmlns:ds="http://schemas.openxmlformats.org/officeDocument/2006/customXml" ds:itemID="{E0F5915D-6373-4296-B8D2-001798254841}">
  <ds:schemaRefs>
    <ds:schemaRef ds:uri="http://schemas.microsoft.com/sharepoint/v3/contenttype/forms"/>
  </ds:schemaRefs>
</ds:datastoreItem>
</file>

<file path=customXml/itemProps3.xml><?xml version="1.0" encoding="utf-8"?>
<ds:datastoreItem xmlns:ds="http://schemas.openxmlformats.org/officeDocument/2006/customXml" ds:itemID="{C7EAB3E4-17D7-4D8B-B651-9C48942487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TotalTime>
  <Words>796</Words>
  <Application>Microsoft Office PowerPoint</Application>
  <PresentationFormat>Widescreen</PresentationFormat>
  <Paragraphs>72</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International Environmental Issues</vt:lpstr>
      <vt:lpstr>International Environmental Issues1</vt:lpstr>
      <vt:lpstr>Global Warming</vt:lpstr>
      <vt:lpstr>Biodiversity</vt:lpstr>
      <vt:lpstr>Difficulty in Negotiation</vt:lpstr>
      <vt:lpstr>Durban Climate Conference</vt:lpstr>
      <vt:lpstr>Solution</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28</cp:revision>
  <dcterms:created xsi:type="dcterms:W3CDTF">2017-06-16T13:06:21Z</dcterms:created>
  <dcterms:modified xsi:type="dcterms:W3CDTF">2026-02-03T15:23:27Z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