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82" r:id="rId6"/>
    <p:sldId id="383" r:id="rId7"/>
    <p:sldId id="384" r:id="rId8"/>
    <p:sldId id="385" r:id="rId9"/>
    <p:sldId id="386" r:id="rId10"/>
    <p:sldId id="387" r:id="rId11"/>
    <p:sldId id="388" r:id="rId12"/>
    <p:sldId id="389" r:id="rId13"/>
    <p:sldId id="390" r:id="rId14"/>
    <p:sldId id="406" r:id="rId15"/>
    <p:sldId id="407" r:id="rId16"/>
    <p:sldId id="40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5529D8-A89D-487C-BD83-08A3D019F13B}" v="3" dt="2026-02-03T15:20:10.3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9T14:44:44.610" v="4" actId="6549"/>
      <pc:docMkLst>
        <pc:docMk/>
      </pc:docMkLst>
      <pc:sldChg chg="add">
        <pc:chgData name="Caitlin Coleman" userId="96f87ca1-0e64-4ae8-8d77-98757b85df0b" providerId="ADAL" clId="{DDA6BCD5-DC0D-434C-93A0-51E2BCD25B34}" dt="2026-01-09T14:43:57.812" v="0"/>
        <pc:sldMkLst>
          <pc:docMk/>
          <pc:sldMk cId="4174427551" sldId="382"/>
        </pc:sldMkLst>
      </pc:sldChg>
      <pc:sldChg chg="add">
        <pc:chgData name="Caitlin Coleman" userId="96f87ca1-0e64-4ae8-8d77-98757b85df0b" providerId="ADAL" clId="{DDA6BCD5-DC0D-434C-93A0-51E2BCD25B34}" dt="2026-01-09T14:43:57.812" v="0"/>
        <pc:sldMkLst>
          <pc:docMk/>
          <pc:sldMk cId="1143062902" sldId="383"/>
        </pc:sldMkLst>
      </pc:sldChg>
      <pc:sldChg chg="add">
        <pc:chgData name="Caitlin Coleman" userId="96f87ca1-0e64-4ae8-8d77-98757b85df0b" providerId="ADAL" clId="{DDA6BCD5-DC0D-434C-93A0-51E2BCD25B34}" dt="2026-01-09T14:43:57.812" v="0"/>
        <pc:sldMkLst>
          <pc:docMk/>
          <pc:sldMk cId="1065680922" sldId="384"/>
        </pc:sldMkLst>
      </pc:sldChg>
      <pc:sldChg chg="add">
        <pc:chgData name="Caitlin Coleman" userId="96f87ca1-0e64-4ae8-8d77-98757b85df0b" providerId="ADAL" clId="{DDA6BCD5-DC0D-434C-93A0-51E2BCD25B34}" dt="2026-01-09T14:43:57.812" v="0"/>
        <pc:sldMkLst>
          <pc:docMk/>
          <pc:sldMk cId="3554018427" sldId="385"/>
        </pc:sldMkLst>
      </pc:sldChg>
      <pc:sldChg chg="add">
        <pc:chgData name="Caitlin Coleman" userId="96f87ca1-0e64-4ae8-8d77-98757b85df0b" providerId="ADAL" clId="{DDA6BCD5-DC0D-434C-93A0-51E2BCD25B34}" dt="2026-01-09T14:43:57.812" v="0"/>
        <pc:sldMkLst>
          <pc:docMk/>
          <pc:sldMk cId="663712490" sldId="386"/>
        </pc:sldMkLst>
      </pc:sldChg>
      <pc:sldChg chg="add">
        <pc:chgData name="Caitlin Coleman" userId="96f87ca1-0e64-4ae8-8d77-98757b85df0b" providerId="ADAL" clId="{DDA6BCD5-DC0D-434C-93A0-51E2BCD25B34}" dt="2026-01-09T14:43:57.812" v="0"/>
        <pc:sldMkLst>
          <pc:docMk/>
          <pc:sldMk cId="3629636489" sldId="387"/>
        </pc:sldMkLst>
      </pc:sldChg>
      <pc:sldChg chg="add">
        <pc:chgData name="Caitlin Coleman" userId="96f87ca1-0e64-4ae8-8d77-98757b85df0b" providerId="ADAL" clId="{DDA6BCD5-DC0D-434C-93A0-51E2BCD25B34}" dt="2026-01-09T14:43:57.812" v="0"/>
        <pc:sldMkLst>
          <pc:docMk/>
          <pc:sldMk cId="147474202" sldId="388"/>
        </pc:sldMkLst>
      </pc:sldChg>
      <pc:sldChg chg="modSp add mod">
        <pc:chgData name="Caitlin Coleman" userId="96f87ca1-0e64-4ae8-8d77-98757b85df0b" providerId="ADAL" clId="{DDA6BCD5-DC0D-434C-93A0-51E2BCD25B34}" dt="2026-01-09T14:44:37.247" v="3" actId="6549"/>
        <pc:sldMkLst>
          <pc:docMk/>
          <pc:sldMk cId="2917662085" sldId="389"/>
        </pc:sldMkLst>
        <pc:spChg chg="mod">
          <ac:chgData name="Caitlin Coleman" userId="96f87ca1-0e64-4ae8-8d77-98757b85df0b" providerId="ADAL" clId="{DDA6BCD5-DC0D-434C-93A0-51E2BCD25B34}" dt="2026-01-09T14:44:37.247" v="3" actId="6549"/>
          <ac:spMkLst>
            <pc:docMk/>
            <pc:sldMk cId="2917662085" sldId="389"/>
            <ac:spMk id="26" creationId="{00000000-0000-0000-0000-000000000000}"/>
          </ac:spMkLst>
        </pc:spChg>
      </pc:sldChg>
      <pc:sldChg chg="add">
        <pc:chgData name="Caitlin Coleman" userId="96f87ca1-0e64-4ae8-8d77-98757b85df0b" providerId="ADAL" clId="{DDA6BCD5-DC0D-434C-93A0-51E2BCD25B34}" dt="2026-01-09T14:43:57.812" v="0"/>
        <pc:sldMkLst>
          <pc:docMk/>
          <pc:sldMk cId="2862091356" sldId="390"/>
        </pc:sldMkLst>
      </pc:sldChg>
      <pc:sldChg chg="add">
        <pc:chgData name="Caitlin Coleman" userId="96f87ca1-0e64-4ae8-8d77-98757b85df0b" providerId="ADAL" clId="{DDA6BCD5-DC0D-434C-93A0-51E2BCD25B34}" dt="2026-01-09T14:43:57.812" v="0"/>
        <pc:sldMkLst>
          <pc:docMk/>
          <pc:sldMk cId="1829845937" sldId="406"/>
        </pc:sldMkLst>
      </pc:sldChg>
      <pc:sldChg chg="modSp add mod">
        <pc:chgData name="Caitlin Coleman" userId="96f87ca1-0e64-4ae8-8d77-98757b85df0b" providerId="ADAL" clId="{DDA6BCD5-DC0D-434C-93A0-51E2BCD25B34}" dt="2026-01-09T14:44:44.610" v="4" actId="6549"/>
        <pc:sldMkLst>
          <pc:docMk/>
          <pc:sldMk cId="4248542731" sldId="407"/>
        </pc:sldMkLst>
        <pc:spChg chg="mod">
          <ac:chgData name="Caitlin Coleman" userId="96f87ca1-0e64-4ae8-8d77-98757b85df0b" providerId="ADAL" clId="{DDA6BCD5-DC0D-434C-93A0-51E2BCD25B34}" dt="2026-01-09T14:44:44.610" v="4" actId="6549"/>
          <ac:spMkLst>
            <pc:docMk/>
            <pc:sldMk cId="4248542731" sldId="407"/>
            <ac:spMk id="26" creationId="{00000000-0000-0000-0000-000000000000}"/>
          </ac:spMkLst>
        </pc:spChg>
      </pc:sldChg>
      <pc:sldChg chg="add">
        <pc:chgData name="Caitlin Coleman" userId="96f87ca1-0e64-4ae8-8d77-98757b85df0b" providerId="ADAL" clId="{DDA6BCD5-DC0D-434C-93A0-51E2BCD25B34}" dt="2026-01-09T14:44:17.450" v="1"/>
        <pc:sldMkLst>
          <pc:docMk/>
          <pc:sldMk cId="3576624568" sldId="40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Today, we are going to discuss the benefits and costs of U.S. environmental laws.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7428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final topic that must be considered when discussing the costs and benefits of environmental regulations is the value of human life. The National Center for Environmental Economics values a statistical human life at $7.4 million ($10.9 million in 2022 U.S. dollars). This estimate is based on tradeoffs that people are willing to make. In particular, people are willing to take jobs that have a higher probability of death in exchange for more money. An example of this would be the wage of a janitor that washes windows on the inside of buildings, compared to the wage of workers washing windows on the outside of buildings, where the risk of falling to one's death is substantially higher. Based on the probability of dying and the higher wage workers must be paid to accept that risk, economists can estimate the value of life. Government regulators use estimates such as these when deciding what proposed regulations are "reasonable," which means deciding which proposals have high enough benefits to justify their cost. For example, when the U.S. Department of Transportation makes decisions about what safety systems should be required in cars or airplanes, it will approve rules only where the estimated cost per life saved is $3 million or less.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438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the benefits of a cleaner environment? There are four main benefits. One, people may stay healthier and live longer. Two, industries that rely on clean air and water may benefit. Three, property values may increase. Four, people may simply enjoy the cleaner environment.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costs and benefits of regulations that serve to clean the environment, like those made by the Environmental Protection Agency, also known as the EPA? Well, one study by the EPA estimated the costs and benefits to the Clean Air Act from 1990 to 2020. The costs totaled 380 billion, but the benefits were 12 trillion, which far outweighed the costs. </a:t>
            </a:r>
            <a:r>
              <a:rPr lang="en-US" sz="1200" dirty="0">
                <a:solidFill>
                  <a:schemeClr val="bg1"/>
                </a:solidFill>
              </a:rPr>
              <a:t>A recent EPA study estimated that the environmental benefits to Americans from the Clean Air Act will exceed their costs by a margin of four to one.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some environmental regulations that generate costs that are greater than benefits, so each new regulation must be considered individually to determine if it will generate a net benefit to society.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is tourism for the purpose of appreciating the ecology of the destination. Many low-income countries have an economic interest in maintaining local ecosystems to promote ecotourism. Ecotourism needs careful management so that eager tourists and local entrepreneurs do not destroy what the visitors are coming to see.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top ecotourist destinations in the world: Costa Rica and Panama in Central America, the Caribbean, Malaysia and other South Pacific destinations, New Zealand, the Serengeti and Tanzania, the Amazon Rainforest, and the Galapagos Islands.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5181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has generated benefits for low-income countries. The value of ecotourism has led residents of low-income countries to preserve wildlife habitats, so ecotourism has also led to environmental benefits. As an example, South Africa, Namibia, and Zimbabwe have all experienced increases in rhinoceros and elephant populations due to the economic interests locals have in protecting them for ecotourism.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5774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dirty="0">
                <a:solidFill>
                  <a:schemeClr val="bg1"/>
                </a:solidFill>
              </a:rPr>
              <a:t>Suppose you are a resident of a low-income country that has magnificent wildlife. In what ways does ecotourism change your incentives to protect the wildlife?</a:t>
            </a:r>
          </a:p>
          <a:p>
            <a:pPr algn="l"/>
            <a:endParaRPr lang="en-US" sz="18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1295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Reducing pollution is costly; one must sacrifice resources. The marginal costs of reducing pollution are generally increasing because one can make the least expensive and easiest reductions and leave the more expensive methods for later. The marginal benefits of reducing pollution are generally declining because one can take the steps that provide the greatest benefit first, and steps that provide less benefit can wait until later.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9732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Benefits and Costs of U.S. Environmental Laws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4174427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Clear It Up: What’s a life worth?</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915060F0-DA9C-4959-9B14-0EE37D0C00B6}"/>
              </a:ext>
              <a:ext uri="{C183D7F6-B498-43B3-948B-1728B52AA6E4}">
                <adec:decorative xmlns:adec="http://schemas.microsoft.com/office/drawing/2017/decorative" val="1"/>
              </a:ext>
            </a:extLst>
          </p:cNvPr>
          <p:cNvSpPr/>
          <p:nvPr/>
        </p:nvSpPr>
        <p:spPr>
          <a:xfrm>
            <a:off x="1881187" y="1383374"/>
            <a:ext cx="8429624" cy="53035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ABD6B986-6ADB-4A63-B8C7-9B59EF0C2B60}"/>
              </a:ext>
            </a:extLst>
          </p:cNvPr>
          <p:cNvSpPr/>
          <p:nvPr/>
        </p:nvSpPr>
        <p:spPr>
          <a:xfrm>
            <a:off x="1881187" y="1462942"/>
            <a:ext cx="8429625" cy="1200329"/>
          </a:xfrm>
          <a:prstGeom prst="rect">
            <a:avLst/>
          </a:prstGeom>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National Center for Environmental Economics (NCEE) values a statistical human life at $7.4 million ($10.9 million in 2022 U.S. dollars).</a:t>
            </a:r>
          </a:p>
        </p:txBody>
      </p:sp>
      <p:sp>
        <p:nvSpPr>
          <p:cNvPr id="3" name="Rectangle 2">
            <a:extLst>
              <a:ext uri="{FF2B5EF4-FFF2-40B4-BE49-F238E27FC236}">
                <a16:creationId xmlns:a16="http://schemas.microsoft.com/office/drawing/2014/main" id="{30C0960C-726E-43C4-9519-2F37905D1172}"/>
              </a:ext>
            </a:extLst>
          </p:cNvPr>
          <p:cNvSpPr/>
          <p:nvPr/>
        </p:nvSpPr>
        <p:spPr>
          <a:xfrm>
            <a:off x="1881187" y="2737831"/>
            <a:ext cx="8429624" cy="830997"/>
          </a:xfrm>
          <a:prstGeom prst="rect">
            <a:avLst/>
          </a:prstGeom>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This estimate is based on studies looking at tradeoffs people are willing to make.</a:t>
            </a:r>
          </a:p>
        </p:txBody>
      </p:sp>
      <p:sp>
        <p:nvSpPr>
          <p:cNvPr id="4" name="Rectangle 3">
            <a:extLst>
              <a:ext uri="{FF2B5EF4-FFF2-40B4-BE49-F238E27FC236}">
                <a16:creationId xmlns:a16="http://schemas.microsoft.com/office/drawing/2014/main" id="{8D9F31C5-2425-44A8-A8FC-A2A906F0689C}"/>
              </a:ext>
            </a:extLst>
          </p:cNvPr>
          <p:cNvSpPr/>
          <p:nvPr/>
        </p:nvSpPr>
        <p:spPr>
          <a:xfrm>
            <a:off x="1881187" y="3908327"/>
            <a:ext cx="8429624" cy="830997"/>
          </a:xfrm>
          <a:prstGeom prst="rect">
            <a:avLst/>
          </a:prstGeom>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People are willing to take jobs that have a higher probability of death in exchange for more money.</a:t>
            </a:r>
          </a:p>
        </p:txBody>
      </p:sp>
      <p:sp>
        <p:nvSpPr>
          <p:cNvPr id="8" name="Rectangle 7">
            <a:extLst>
              <a:ext uri="{FF2B5EF4-FFF2-40B4-BE49-F238E27FC236}">
                <a16:creationId xmlns:a16="http://schemas.microsoft.com/office/drawing/2014/main" id="{AD32819E-1615-4EBD-9EC8-16E9D3DF6A64}"/>
              </a:ext>
            </a:extLst>
          </p:cNvPr>
          <p:cNvSpPr/>
          <p:nvPr/>
        </p:nvSpPr>
        <p:spPr>
          <a:xfrm>
            <a:off x="1881187" y="5081149"/>
            <a:ext cx="8429624" cy="1569660"/>
          </a:xfrm>
          <a:prstGeom prst="rect">
            <a:avLst/>
          </a:prstGeom>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When the U.S. Department of Transportation makes decisions about what safety systems should be required in cars or airplanes, it will approve rules only where the estimated cost per life saved is $3 million or less.</a:t>
            </a:r>
          </a:p>
        </p:txBody>
      </p:sp>
    </p:spTree>
    <p:extLst>
      <p:ext uri="{BB962C8B-B14F-4D97-AF65-F5344CB8AC3E}">
        <p14:creationId xmlns:p14="http://schemas.microsoft.com/office/powerpoint/2010/main" val="1829845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make a strong case, taken as a whole, that the benefits of U.S. environmental regulation have outweighed the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the extent of environment regulation increases, additional expenditures on environmental protection will probably have increasing marginal costs and decreasing marginal benefits.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pattern suggests that the flexibility and cost savings of market-oriented environmental policies will become more important.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8542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576624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Benefits of a Cleaner Environment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People may stay healthier and live longer.">
            <a:extLst>
              <a:ext uri="{FF2B5EF4-FFF2-40B4-BE49-F238E27FC236}">
                <a16:creationId xmlns:a16="http://schemas.microsoft.com/office/drawing/2014/main" id="{7CEE6876-A9A3-43B1-B647-6C8C96D81FFC}"/>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D9EC2266-432A-4A02-8AD9-8019908A658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AC0D9FB-B6A6-4B45-B247-C9637B4EFC1C}"/>
                </a:ext>
              </a:extLst>
            </p:cNvPr>
            <p:cNvSpPr txBox="1"/>
            <p:nvPr/>
          </p:nvSpPr>
          <p:spPr>
            <a:xfrm>
              <a:off x="633045" y="1941631"/>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may stay healthier and live longer.</a:t>
              </a:r>
            </a:p>
          </p:txBody>
        </p:sp>
      </p:grpSp>
      <p:grpSp>
        <p:nvGrpSpPr>
          <p:cNvPr id="8" name="Group 7" descr="Industries that rely on clean air and water may benefit.">
            <a:extLst>
              <a:ext uri="{FF2B5EF4-FFF2-40B4-BE49-F238E27FC236}">
                <a16:creationId xmlns:a16="http://schemas.microsoft.com/office/drawing/2014/main" id="{20D8D821-2014-475C-B9B0-15A2DC0F3A71}"/>
              </a:ext>
            </a:extLst>
          </p:cNvPr>
          <p:cNvGrpSpPr/>
          <p:nvPr/>
        </p:nvGrpSpPr>
        <p:grpSpPr>
          <a:xfrm>
            <a:off x="2135749" y="2511593"/>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A36E8F6-1D54-420E-BFEC-2E6E324C7A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A4D7130E-F14A-4BD4-8D66-7BEB5BE7086B}"/>
                </a:ext>
              </a:extLst>
            </p:cNvPr>
            <p:cNvSpPr txBox="1"/>
            <p:nvPr/>
          </p:nvSpPr>
          <p:spPr>
            <a:xfrm>
              <a:off x="633045" y="190384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Industries that rely on clean air and water may benefit.</a:t>
              </a:r>
            </a:p>
          </p:txBody>
        </p:sp>
      </p:grpSp>
      <p:grpSp>
        <p:nvGrpSpPr>
          <p:cNvPr id="11" name="Group 10" descr="Property values may increase.">
            <a:extLst>
              <a:ext uri="{FF2B5EF4-FFF2-40B4-BE49-F238E27FC236}">
                <a16:creationId xmlns:a16="http://schemas.microsoft.com/office/drawing/2014/main" id="{5B11368C-BB1F-4C4C-851B-A24523BACEC6}"/>
              </a:ext>
            </a:extLst>
          </p:cNvPr>
          <p:cNvGrpSpPr/>
          <p:nvPr/>
        </p:nvGrpSpPr>
        <p:grpSpPr>
          <a:xfrm>
            <a:off x="2135749" y="3400499"/>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2F3A0964-E977-4F0F-BEDC-F8C11ABB10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8B09BFC-13C0-40BB-83D0-F4ACA878C7DF}"/>
                </a:ext>
              </a:extLst>
            </p:cNvPr>
            <p:cNvSpPr txBox="1"/>
            <p:nvPr/>
          </p:nvSpPr>
          <p:spPr>
            <a:xfrm>
              <a:off x="633045" y="1909395"/>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Property values may increase.</a:t>
              </a:r>
            </a:p>
          </p:txBody>
        </p:sp>
      </p:grpSp>
      <p:grpSp>
        <p:nvGrpSpPr>
          <p:cNvPr id="14" name="Group 13" descr="People may simply enjoy the cleaner environment.">
            <a:extLst>
              <a:ext uri="{FF2B5EF4-FFF2-40B4-BE49-F238E27FC236}">
                <a16:creationId xmlns:a16="http://schemas.microsoft.com/office/drawing/2014/main" id="{175A680F-EE7A-4363-9D62-C27A4FF62852}"/>
              </a:ext>
            </a:extLst>
          </p:cNvPr>
          <p:cNvGrpSpPr/>
          <p:nvPr/>
        </p:nvGrpSpPr>
        <p:grpSpPr>
          <a:xfrm>
            <a:off x="2135749" y="4289445"/>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05A1914-CDC9-4CF5-9C2D-EB8665113B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C76AF977-2604-49A5-A1E2-F6D21122D641}"/>
                </a:ext>
              </a:extLst>
            </p:cNvPr>
            <p:cNvSpPr txBox="1"/>
            <p:nvPr/>
          </p:nvSpPr>
          <p:spPr>
            <a:xfrm>
              <a:off x="633045" y="1909395"/>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may simply enjoy the cleaner environment.</a:t>
              </a:r>
            </a:p>
          </p:txBody>
        </p:sp>
      </p:grpSp>
      <p:pic>
        <p:nvPicPr>
          <p:cNvPr id="4" name="Graphic 3">
            <a:extLst>
              <a:ext uri="{FF2B5EF4-FFF2-40B4-BE49-F238E27FC236}">
                <a16:creationId xmlns:a16="http://schemas.microsoft.com/office/drawing/2014/main" id="{B79062CF-69F6-47B0-B94B-BD748D0956B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5020" y="4826586"/>
            <a:ext cx="1787012" cy="1787012"/>
          </a:xfrm>
          <a:prstGeom prst="rect">
            <a:avLst/>
          </a:prstGeom>
        </p:spPr>
      </p:pic>
    </p:spTree>
    <p:extLst>
      <p:ext uri="{BB962C8B-B14F-4D97-AF65-F5344CB8AC3E}">
        <p14:creationId xmlns:p14="http://schemas.microsoft.com/office/powerpoint/2010/main" val="1143062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Regulation Costs and Benefits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B226143-B8BE-46B1-8EAC-0524C065DA09}"/>
              </a:ext>
            </a:extLst>
          </p:cNvPr>
          <p:cNvSpPr/>
          <p:nvPr/>
        </p:nvSpPr>
        <p:spPr>
          <a:xfrm>
            <a:off x="1839302" y="1408659"/>
            <a:ext cx="8471510" cy="954107"/>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One study by the EPA estimated the costs and benefits of the Clean Air Act from 1990 to 2020.</a:t>
            </a:r>
          </a:p>
        </p:txBody>
      </p:sp>
      <p:sp>
        <p:nvSpPr>
          <p:cNvPr id="3" name="Rectangle 2">
            <a:extLst>
              <a:ext uri="{FF2B5EF4-FFF2-40B4-BE49-F238E27FC236}">
                <a16:creationId xmlns:a16="http://schemas.microsoft.com/office/drawing/2014/main" id="{8E9DCCD4-89B6-4D10-9871-3A8B8CEE6FC5}"/>
              </a:ext>
            </a:extLst>
          </p:cNvPr>
          <p:cNvSpPr/>
          <p:nvPr/>
        </p:nvSpPr>
        <p:spPr>
          <a:xfrm>
            <a:off x="1881189" y="2667182"/>
            <a:ext cx="3616222" cy="954107"/>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Total Cost = $380 billion</a:t>
            </a:r>
          </a:p>
        </p:txBody>
      </p:sp>
      <p:sp>
        <p:nvSpPr>
          <p:cNvPr id="4" name="Rectangle 3">
            <a:extLst>
              <a:ext uri="{FF2B5EF4-FFF2-40B4-BE49-F238E27FC236}">
                <a16:creationId xmlns:a16="http://schemas.microsoft.com/office/drawing/2014/main" id="{05744A4B-DD3A-4B95-BD4A-0B06481E385F}"/>
              </a:ext>
            </a:extLst>
          </p:cNvPr>
          <p:cNvSpPr/>
          <p:nvPr/>
        </p:nvSpPr>
        <p:spPr>
          <a:xfrm>
            <a:off x="6694590" y="2667182"/>
            <a:ext cx="3616222" cy="954107"/>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Total Benefits = $12 trillion</a:t>
            </a:r>
          </a:p>
        </p:txBody>
      </p:sp>
      <p:pic>
        <p:nvPicPr>
          <p:cNvPr id="10" name="Graphic 9">
            <a:extLst>
              <a:ext uri="{FF2B5EF4-FFF2-40B4-BE49-F238E27FC236}">
                <a16:creationId xmlns:a16="http://schemas.microsoft.com/office/drawing/2014/main" id="{6E10D266-08A0-4319-97AE-E9A88724674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65739" y="3621289"/>
            <a:ext cx="1598330" cy="1598330"/>
          </a:xfrm>
          <a:prstGeom prst="rect">
            <a:avLst/>
          </a:prstGeom>
        </p:spPr>
      </p:pic>
      <p:pic>
        <p:nvPicPr>
          <p:cNvPr id="6" name="Graphic 5">
            <a:extLst>
              <a:ext uri="{FF2B5EF4-FFF2-40B4-BE49-F238E27FC236}">
                <a16:creationId xmlns:a16="http://schemas.microsoft.com/office/drawing/2014/main" id="{3BA806AF-EE21-4A5D-9A9D-27E1077913BA}"/>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83288" y="3808783"/>
            <a:ext cx="1264311" cy="1264311"/>
          </a:xfrm>
          <a:prstGeom prst="rect">
            <a:avLst/>
          </a:prstGeom>
        </p:spPr>
      </p:pic>
      <p:pic>
        <p:nvPicPr>
          <p:cNvPr id="9" name="Graphic 8">
            <a:extLst>
              <a:ext uri="{FF2B5EF4-FFF2-40B4-BE49-F238E27FC236}">
                <a16:creationId xmlns:a16="http://schemas.microsoft.com/office/drawing/2014/main" id="{94CBE640-E92B-4CFA-B0AD-D91153CCDD12}"/>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79622" y="3800224"/>
            <a:ext cx="1264311" cy="1264311"/>
          </a:xfrm>
          <a:prstGeom prst="rect">
            <a:avLst/>
          </a:prstGeom>
        </p:spPr>
      </p:pic>
      <p:pic>
        <p:nvPicPr>
          <p:cNvPr id="13" name="Graphic 12">
            <a:extLst>
              <a:ext uri="{FF2B5EF4-FFF2-40B4-BE49-F238E27FC236}">
                <a16:creationId xmlns:a16="http://schemas.microsoft.com/office/drawing/2014/main" id="{0998EF27-3901-4E23-8023-B06057478863}"/>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89319" y="3800223"/>
            <a:ext cx="1264311" cy="1264311"/>
          </a:xfrm>
          <a:prstGeom prst="rect">
            <a:avLst/>
          </a:prstGeom>
        </p:spPr>
      </p:pic>
      <p:sp>
        <p:nvSpPr>
          <p:cNvPr id="11" name="Rectangle 10">
            <a:extLst>
              <a:ext uri="{FF2B5EF4-FFF2-40B4-BE49-F238E27FC236}">
                <a16:creationId xmlns:a16="http://schemas.microsoft.com/office/drawing/2014/main" id="{7DC70F63-AB54-4217-8B82-DE82DBE2DC02}"/>
              </a:ext>
            </a:extLst>
          </p:cNvPr>
          <p:cNvSpPr/>
          <p:nvPr/>
        </p:nvSpPr>
        <p:spPr>
          <a:xfrm>
            <a:off x="1367950" y="5260588"/>
            <a:ext cx="9456099" cy="1384995"/>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 recent EPA study estimated that the environmental benefits to Americans from the Clean Air Act will exceed their costs by a margin of four to one.</a:t>
            </a:r>
          </a:p>
        </p:txBody>
      </p:sp>
    </p:spTree>
    <p:extLst>
      <p:ext uri="{BB962C8B-B14F-4D97-AF65-F5344CB8AC3E}">
        <p14:creationId xmlns:p14="http://schemas.microsoft.com/office/powerpoint/2010/main" val="1065680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Regulation Costs and Benefits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4DFEF21D-20B6-4EDE-A150-F1AB3099422C}"/>
              </a:ext>
              <a:ext uri="{C183D7F6-B498-43B3-948B-1728B52AA6E4}">
                <adec:decorative xmlns:adec="http://schemas.microsoft.com/office/drawing/2017/decorative" val="1"/>
              </a:ext>
            </a:extLst>
          </p:cNvPr>
          <p:cNvSpPr/>
          <p:nvPr/>
        </p:nvSpPr>
        <p:spPr>
          <a:xfrm>
            <a:off x="3145359" y="1648624"/>
            <a:ext cx="5745894" cy="109374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323542"/>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FDB497EF-4A5D-4711-A3B4-247B8FEFAF16}"/>
              </a:ext>
            </a:extLst>
          </p:cNvPr>
          <p:cNvSpPr/>
          <p:nvPr/>
        </p:nvSpPr>
        <p:spPr>
          <a:xfrm>
            <a:off x="4109848" y="1888674"/>
            <a:ext cx="3967176" cy="523220"/>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Is Every Regulation Good?</a:t>
            </a:r>
          </a:p>
        </p:txBody>
      </p:sp>
      <p:sp>
        <p:nvSpPr>
          <p:cNvPr id="8" name="Rectangle 7">
            <a:extLst>
              <a:ext uri="{FF2B5EF4-FFF2-40B4-BE49-F238E27FC236}">
                <a16:creationId xmlns:a16="http://schemas.microsoft.com/office/drawing/2014/main" id="{95BF805C-7C3F-4976-9462-514581570036}"/>
              </a:ext>
              <a:ext uri="{C183D7F6-B498-43B3-948B-1728B52AA6E4}">
                <adec:decorative xmlns:adec="http://schemas.microsoft.com/office/drawing/2017/decorative" val="1"/>
              </a:ext>
            </a:extLst>
          </p:cNvPr>
          <p:cNvSpPr/>
          <p:nvPr/>
        </p:nvSpPr>
        <p:spPr>
          <a:xfrm>
            <a:off x="2914003" y="3653592"/>
            <a:ext cx="6363992" cy="150779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323542"/>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DAD18C22-492F-4312-BB01-D5970894CC97}"/>
              </a:ext>
            </a:extLst>
          </p:cNvPr>
          <p:cNvSpPr txBox="1"/>
          <p:nvPr/>
        </p:nvSpPr>
        <p:spPr>
          <a:xfrm>
            <a:off x="3295620" y="3713329"/>
            <a:ext cx="5595632" cy="138499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Some environmental regulations generate costs that are greater than benefits.</a:t>
            </a:r>
          </a:p>
        </p:txBody>
      </p:sp>
      <p:sp>
        <p:nvSpPr>
          <p:cNvPr id="10" name="Up Arrow 4">
            <a:extLst>
              <a:ext uri="{FF2B5EF4-FFF2-40B4-BE49-F238E27FC236}">
                <a16:creationId xmlns:a16="http://schemas.microsoft.com/office/drawing/2014/main" id="{F01855C0-ECB8-4D73-B0A6-11F92B15F5A0}"/>
              </a:ext>
              <a:ext uri="{C183D7F6-B498-43B3-948B-1728B52AA6E4}">
                <adec:decorative xmlns:adec="http://schemas.microsoft.com/office/drawing/2017/decorative" val="1"/>
              </a:ext>
            </a:extLst>
          </p:cNvPr>
          <p:cNvSpPr/>
          <p:nvPr/>
        </p:nvSpPr>
        <p:spPr>
          <a:xfrm>
            <a:off x="5765493" y="2946093"/>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4018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Ecotourism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Ecotourism is tourism for the purpose of appreciating the ecology of the destination.">
            <a:extLst>
              <a:ext uri="{FF2B5EF4-FFF2-40B4-BE49-F238E27FC236}">
                <a16:creationId xmlns:a16="http://schemas.microsoft.com/office/drawing/2014/main" id="{8C34DF35-2932-498D-BE2B-9E694450F10C}"/>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2D308455-F2CF-4AAD-80B1-1234317B8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7DE9751E-0FF0-4C10-B6B5-A490086D8C67}"/>
                </a:ext>
              </a:extLst>
            </p:cNvPr>
            <p:cNvSpPr txBox="1"/>
            <p:nvPr/>
          </p:nvSpPr>
          <p:spPr>
            <a:xfrm>
              <a:off x="633045" y="178631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Ecotourism is tourism for the purpose of appreciating the ecology of the destination.</a:t>
              </a:r>
            </a:p>
          </p:txBody>
        </p:sp>
      </p:grpSp>
      <p:grpSp>
        <p:nvGrpSpPr>
          <p:cNvPr id="18" name="Group 17" descr="Many low-income countries have an economic interest in maintaining local ecosystems to promote ecotourism.">
            <a:extLst>
              <a:ext uri="{FF2B5EF4-FFF2-40B4-BE49-F238E27FC236}">
                <a16:creationId xmlns:a16="http://schemas.microsoft.com/office/drawing/2014/main" id="{0AB7ED37-2CB8-4636-9989-93039DA01D04}"/>
              </a:ext>
            </a:extLst>
          </p:cNvPr>
          <p:cNvGrpSpPr/>
          <p:nvPr/>
        </p:nvGrpSpPr>
        <p:grpSpPr>
          <a:xfrm>
            <a:off x="2135749" y="25057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518D439-74D5-4B2D-AF7A-4DB5714351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D2A5D232-0A46-423E-869E-2E80E88084B5}"/>
                </a:ext>
              </a:extLst>
            </p:cNvPr>
            <p:cNvSpPr txBox="1"/>
            <p:nvPr/>
          </p:nvSpPr>
          <p:spPr>
            <a:xfrm>
              <a:off x="633045" y="178631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low-income countries have an economic interest in maintaining local ecosystems to promote ecotourism.</a:t>
              </a:r>
            </a:p>
          </p:txBody>
        </p:sp>
      </p:grpSp>
      <p:grpSp>
        <p:nvGrpSpPr>
          <p:cNvPr id="12" name="Group 11" descr="Ecotourism needs careful management so that eager tourists and local entrepreneurs do not destroy what the visitors are coming to see.">
            <a:extLst>
              <a:ext uri="{FF2B5EF4-FFF2-40B4-BE49-F238E27FC236}">
                <a16:creationId xmlns:a16="http://schemas.microsoft.com/office/drawing/2014/main" id="{3661BA69-12DF-449E-AEB0-A1AC2B4BECD7}"/>
              </a:ext>
            </a:extLst>
          </p:cNvPr>
          <p:cNvGrpSpPr/>
          <p:nvPr/>
        </p:nvGrpSpPr>
        <p:grpSpPr>
          <a:xfrm>
            <a:off x="2135749" y="3400499"/>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FA41350-CE73-464B-9009-20079CD1E6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EB5C96F-7EE2-4D74-ACF5-19C84BEB46FF}"/>
                </a:ext>
              </a:extLst>
            </p:cNvPr>
            <p:cNvSpPr txBox="1"/>
            <p:nvPr/>
          </p:nvSpPr>
          <p:spPr>
            <a:xfrm>
              <a:off x="633044" y="178267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Ecotourism needs careful management so that eager tourists and local entrepreneurs do not destroy what the visitors are coming to see.</a:t>
              </a:r>
            </a:p>
          </p:txBody>
        </p:sp>
      </p:grpSp>
    </p:spTree>
    <p:extLst>
      <p:ext uri="{BB962C8B-B14F-4D97-AF65-F5344CB8AC3E}">
        <p14:creationId xmlns:p14="http://schemas.microsoft.com/office/powerpoint/2010/main" val="663712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Top Ecotourist Destinations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00B7B71-738D-4FD6-B69A-E33A764EB3BB}"/>
              </a:ext>
            </a:extLst>
          </p:cNvPr>
          <p:cNvSpPr txBox="1"/>
          <p:nvPr/>
        </p:nvSpPr>
        <p:spPr>
          <a:xfrm>
            <a:off x="3513001" y="1619031"/>
            <a:ext cx="5165998" cy="4031873"/>
          </a:xfrm>
          <a:prstGeom prst="rect">
            <a:avLst/>
          </a:prstGeom>
          <a:solidFill>
            <a:srgbClr val="627981"/>
          </a:solidFill>
        </p:spPr>
        <p:txBody>
          <a:bodyPr wrap="square" rtlCol="0">
            <a:spAutoFit/>
          </a:bodyPr>
          <a:lstStyle/>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Costa Rica and Panama in Central America </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The Caribbean</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Malaysia </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New Zealand</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The Serengeti in Tanzania</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The Amazon rain forests</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The Galapagos Islands</a:t>
            </a:r>
          </a:p>
        </p:txBody>
      </p:sp>
    </p:spTree>
    <p:extLst>
      <p:ext uri="{BB962C8B-B14F-4D97-AF65-F5344CB8AC3E}">
        <p14:creationId xmlns:p14="http://schemas.microsoft.com/office/powerpoint/2010/main" val="3629636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Benefits of Ecotourism to Low-Income Countries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B8E6086E-94A3-4A30-B810-776AC9BD4483}"/>
              </a:ext>
            </a:extLst>
          </p:cNvPr>
          <p:cNvSpPr/>
          <p:nvPr/>
        </p:nvSpPr>
        <p:spPr>
          <a:xfrm>
            <a:off x="2228618" y="1647167"/>
            <a:ext cx="7734761" cy="830997"/>
          </a:xfrm>
          <a:prstGeom prst="rect">
            <a:avLst/>
          </a:prstGeom>
          <a:solidFill>
            <a:srgbClr val="627981"/>
          </a:solid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value of ecotourism has led residents of low-income countries to preserve wildlife habitats.</a:t>
            </a:r>
          </a:p>
        </p:txBody>
      </p:sp>
      <p:sp>
        <p:nvSpPr>
          <p:cNvPr id="4" name="Rectangle 3">
            <a:extLst>
              <a:ext uri="{FF2B5EF4-FFF2-40B4-BE49-F238E27FC236}">
                <a16:creationId xmlns:a16="http://schemas.microsoft.com/office/drawing/2014/main" id="{1072E5D9-20A3-471B-B6B3-EA730E526A01}"/>
              </a:ext>
            </a:extLst>
          </p:cNvPr>
          <p:cNvSpPr/>
          <p:nvPr/>
        </p:nvSpPr>
        <p:spPr>
          <a:xfrm>
            <a:off x="2228618" y="2644170"/>
            <a:ext cx="7734760" cy="1569660"/>
          </a:xfrm>
          <a:prstGeom prst="rect">
            <a:avLst/>
          </a:prstGeom>
          <a:solidFill>
            <a:srgbClr val="627981"/>
          </a:solid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South Africa, Namibia, and Zimbabwe have all experienced increases in rhinoceros and elephant populations due to the economic interest locals have in protecting them for ecotourism.</a:t>
            </a:r>
          </a:p>
        </p:txBody>
      </p:sp>
      <p:pic>
        <p:nvPicPr>
          <p:cNvPr id="6" name="Graphic 5">
            <a:extLst>
              <a:ext uri="{FF2B5EF4-FFF2-40B4-BE49-F238E27FC236}">
                <a16:creationId xmlns:a16="http://schemas.microsoft.com/office/drawing/2014/main" id="{5BF8046F-79A3-47B9-BEC5-FFC06C13221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59581" y="4260037"/>
            <a:ext cx="2597964" cy="2597964"/>
          </a:xfrm>
          <a:prstGeom prst="rect">
            <a:avLst/>
          </a:prstGeom>
        </p:spPr>
      </p:pic>
    </p:spTree>
    <p:extLst>
      <p:ext uri="{BB962C8B-B14F-4D97-AF65-F5344CB8AC3E}">
        <p14:creationId xmlns:p14="http://schemas.microsoft.com/office/powerpoint/2010/main" val="147474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sp>
        <p:nvSpPr>
          <p:cNvPr id="17" name="TextBox 16">
            <a:extLst>
              <a:ext uri="{FF2B5EF4-FFF2-40B4-BE49-F238E27FC236}">
                <a16:creationId xmlns:a16="http://schemas.microsoft.com/office/drawing/2014/main" id="{36B01FD4-BF71-4ABB-AD66-EB5BBE9E9DC7}"/>
              </a:ext>
              <a:ext uri="{C183D7F6-B498-43B3-948B-1728B52AA6E4}">
                <adec:decorative xmlns:adec="http://schemas.microsoft.com/office/drawing/2017/decorative" val="1"/>
              </a:ext>
            </a:extLst>
          </p:cNvPr>
          <p:cNvSpPr txBox="1"/>
          <p:nvPr/>
        </p:nvSpPr>
        <p:spPr>
          <a:xfrm>
            <a:off x="1524001" y="1383374"/>
            <a:ext cx="9273061" cy="210312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834769"/>
            <a:ext cx="8851342" cy="1200329"/>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a resident of a low-income country that has magnificent wildlife. In what ways does ecotourism change your incentives to protect the wildlife?</a:t>
            </a:r>
          </a:p>
        </p:txBody>
      </p:sp>
    </p:spTree>
    <p:extLst>
      <p:ext uri="{BB962C8B-B14F-4D97-AF65-F5344CB8AC3E}">
        <p14:creationId xmlns:p14="http://schemas.microsoft.com/office/powerpoint/2010/main" val="2917662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Costs &amp; Marginal Benefits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ED21A42-0081-4041-A0A8-637DD4C8F425}"/>
              </a:ext>
            </a:extLst>
          </p:cNvPr>
          <p:cNvSpPr/>
          <p:nvPr/>
        </p:nvSpPr>
        <p:spPr>
          <a:xfrm>
            <a:off x="1524002" y="1466031"/>
            <a:ext cx="3746088" cy="2246769"/>
          </a:xfrm>
          <a:prstGeom prst="rect">
            <a:avLst/>
          </a:prstGeom>
          <a:solidFill>
            <a:srgbClr val="627981"/>
          </a:solid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marginal costs of reducing pollution are generally increasing because one can make the least expensive and easiest reductions and leave the more expensive methods for later. </a:t>
            </a:r>
          </a:p>
        </p:txBody>
      </p:sp>
      <p:sp>
        <p:nvSpPr>
          <p:cNvPr id="6" name="Rectangle 5">
            <a:extLst>
              <a:ext uri="{FF2B5EF4-FFF2-40B4-BE49-F238E27FC236}">
                <a16:creationId xmlns:a16="http://schemas.microsoft.com/office/drawing/2014/main" id="{237444D4-6134-4FAC-9F21-36F729BACF09}"/>
              </a:ext>
            </a:extLst>
          </p:cNvPr>
          <p:cNvSpPr/>
          <p:nvPr/>
        </p:nvSpPr>
        <p:spPr>
          <a:xfrm>
            <a:off x="1524001" y="3833315"/>
            <a:ext cx="3746087" cy="2246769"/>
          </a:xfrm>
          <a:prstGeom prst="rect">
            <a:avLst/>
          </a:prstGeom>
          <a:solidFill>
            <a:srgbClr val="627981"/>
          </a:solid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marginal benefits of reducing pollution are generally declining because one can take the steps that provide the greatest benefit first, and steps that provide less benefit can wait until later.</a:t>
            </a:r>
          </a:p>
        </p:txBody>
      </p:sp>
      <p:pic>
        <p:nvPicPr>
          <p:cNvPr id="1026" name="Picture 2" descr="The graph shows that reducing pollution to avoid a pollution charge can negatively affect the productivity of a firm.">
            <a:extLst>
              <a:ext uri="{FF2B5EF4-FFF2-40B4-BE49-F238E27FC236}">
                <a16:creationId xmlns:a16="http://schemas.microsoft.com/office/drawing/2014/main" id="{2271F01D-25E0-48FA-9591-2BCEB9CD44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738" y="1383374"/>
            <a:ext cx="5507421" cy="5312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091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B55C24-2375-45AE-B775-10F67BB3FC37}">
  <ds:schemaRefs>
    <ds:schemaRef ds:uri="http://schemas.microsoft.com/office/2006/documentManagement/types"/>
    <ds:schemaRef ds:uri="http://purl.org/dc/elements/1.1/"/>
    <ds:schemaRef ds:uri="http://www.w3.org/XML/1998/namespace"/>
    <ds:schemaRef ds:uri="http://purl.org/dc/dcmitype/"/>
    <ds:schemaRef ds:uri="http://purl.org/dc/terms/"/>
    <ds:schemaRef ds:uri="http://schemas.openxmlformats.org/package/2006/metadata/core-properties"/>
    <ds:schemaRef ds:uri="fdab59f7-c3a7-48e5-acd8-618ce834776e"/>
    <ds:schemaRef ds:uri="http://schemas.microsoft.com/office/infopath/2007/PartnerControls"/>
    <ds:schemaRef ds:uri="06d9c582-05c2-476b-83d2-72ab8b1380b2"/>
    <ds:schemaRef ds:uri="http://schemas.microsoft.com/office/2006/metadata/properties"/>
  </ds:schemaRefs>
</ds:datastoreItem>
</file>

<file path=customXml/itemProps2.xml><?xml version="1.0" encoding="utf-8"?>
<ds:datastoreItem xmlns:ds="http://schemas.openxmlformats.org/officeDocument/2006/customXml" ds:itemID="{550433F0-EA34-4532-A291-65BE2E8FB5C5}">
  <ds:schemaRefs>
    <ds:schemaRef ds:uri="http://schemas.microsoft.com/sharepoint/v3/contenttype/forms"/>
  </ds:schemaRefs>
</ds:datastoreItem>
</file>

<file path=customXml/itemProps3.xml><?xml version="1.0" encoding="utf-8"?>
<ds:datastoreItem xmlns:ds="http://schemas.openxmlformats.org/officeDocument/2006/customXml" ds:itemID="{FCBE73D3-E306-49C9-A188-466BBB3E32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283</TotalTime>
  <Words>1250</Words>
  <Application>Microsoft Office PowerPoint</Application>
  <PresentationFormat>Widescreen</PresentationFormat>
  <Paragraphs>81</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The Benefits and Costs of U.S. Environmental Laws</vt:lpstr>
      <vt:lpstr>Benefits of a Cleaner Environment</vt:lpstr>
      <vt:lpstr>Regulation Costs and Benefits1</vt:lpstr>
      <vt:lpstr>Regulation Costs and Benefits2</vt:lpstr>
      <vt:lpstr>Ecotourism</vt:lpstr>
      <vt:lpstr>Top Ecotourist Destinations</vt:lpstr>
      <vt:lpstr>Benefits of Ecotourism to Low-Income Countries</vt:lpstr>
      <vt:lpstr>Real-World Discussion</vt:lpstr>
      <vt:lpstr>Marginal Costs &amp; Marginal Benefits</vt:lpstr>
      <vt:lpstr>Clear It Up: What’s a life worth?</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38</cp:revision>
  <dcterms:created xsi:type="dcterms:W3CDTF">2017-06-16T13:06:21Z</dcterms:created>
  <dcterms:modified xsi:type="dcterms:W3CDTF">2026-02-03T15:20:19Z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