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384" r:id="rId6"/>
    <p:sldId id="385" r:id="rId7"/>
    <p:sldId id="386" r:id="rId8"/>
    <p:sldId id="387" r:id="rId9"/>
    <p:sldId id="388" r:id="rId10"/>
    <p:sldId id="389" r:id="rId11"/>
    <p:sldId id="390" r:id="rId12"/>
    <p:sldId id="391" r:id="rId13"/>
    <p:sldId id="392" r:id="rId14"/>
    <p:sldId id="393" r:id="rId15"/>
    <p:sldId id="394" r:id="rId16"/>
    <p:sldId id="395" r:id="rId17"/>
    <p:sldId id="396" r:id="rId18"/>
    <p:sldId id="39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00"/>
    <a:srgbClr val="BD92DE"/>
    <a:srgbClr val="FF898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AA2A9C-D35F-4C9C-A7AF-0864ABF0AD61}" v="3" dt="2026-02-03T15:11:57.9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3698" autoAdjust="0"/>
  </p:normalViewPr>
  <p:slideViewPr>
    <p:cSldViewPr snapToGrid="0">
      <p:cViewPr varScale="1">
        <p:scale>
          <a:sx n="89" d="100"/>
          <a:sy n="89" d="100"/>
        </p:scale>
        <p:origin x="13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8T14:52:45.787" v="3" actId="6549"/>
      <pc:docMkLst>
        <pc:docMk/>
      </pc:docMkLst>
      <pc:sldChg chg="add">
        <pc:chgData name="Caitlin Coleman" userId="96f87ca1-0e64-4ae8-8d77-98757b85df0b" providerId="ADAL" clId="{DDA6BCD5-DC0D-434C-93A0-51E2BCD25B34}" dt="2026-01-08T14:52:13.728" v="0"/>
        <pc:sldMkLst>
          <pc:docMk/>
          <pc:sldMk cId="1627083629" sldId="384"/>
        </pc:sldMkLst>
      </pc:sldChg>
      <pc:sldChg chg="add">
        <pc:chgData name="Caitlin Coleman" userId="96f87ca1-0e64-4ae8-8d77-98757b85df0b" providerId="ADAL" clId="{DDA6BCD5-DC0D-434C-93A0-51E2BCD25B34}" dt="2026-01-08T14:52:13.728" v="0"/>
        <pc:sldMkLst>
          <pc:docMk/>
          <pc:sldMk cId="2922091606" sldId="385"/>
        </pc:sldMkLst>
      </pc:sldChg>
      <pc:sldChg chg="add">
        <pc:chgData name="Caitlin Coleman" userId="96f87ca1-0e64-4ae8-8d77-98757b85df0b" providerId="ADAL" clId="{DDA6BCD5-DC0D-434C-93A0-51E2BCD25B34}" dt="2026-01-08T14:52:13.728" v="0"/>
        <pc:sldMkLst>
          <pc:docMk/>
          <pc:sldMk cId="4259255897" sldId="386"/>
        </pc:sldMkLst>
      </pc:sldChg>
      <pc:sldChg chg="add">
        <pc:chgData name="Caitlin Coleman" userId="96f87ca1-0e64-4ae8-8d77-98757b85df0b" providerId="ADAL" clId="{DDA6BCD5-DC0D-434C-93A0-51E2BCD25B34}" dt="2026-01-08T14:52:13.728" v="0"/>
        <pc:sldMkLst>
          <pc:docMk/>
          <pc:sldMk cId="1852560648" sldId="387"/>
        </pc:sldMkLst>
      </pc:sldChg>
      <pc:sldChg chg="add">
        <pc:chgData name="Caitlin Coleman" userId="96f87ca1-0e64-4ae8-8d77-98757b85df0b" providerId="ADAL" clId="{DDA6BCD5-DC0D-434C-93A0-51E2BCD25B34}" dt="2026-01-08T14:52:13.728" v="0"/>
        <pc:sldMkLst>
          <pc:docMk/>
          <pc:sldMk cId="365976767" sldId="388"/>
        </pc:sldMkLst>
      </pc:sldChg>
      <pc:sldChg chg="add">
        <pc:chgData name="Caitlin Coleman" userId="96f87ca1-0e64-4ae8-8d77-98757b85df0b" providerId="ADAL" clId="{DDA6BCD5-DC0D-434C-93A0-51E2BCD25B34}" dt="2026-01-08T14:52:13.728" v="0"/>
        <pc:sldMkLst>
          <pc:docMk/>
          <pc:sldMk cId="3039829305" sldId="389"/>
        </pc:sldMkLst>
      </pc:sldChg>
      <pc:sldChg chg="add">
        <pc:chgData name="Caitlin Coleman" userId="96f87ca1-0e64-4ae8-8d77-98757b85df0b" providerId="ADAL" clId="{DDA6BCD5-DC0D-434C-93A0-51E2BCD25B34}" dt="2026-01-08T14:52:13.728" v="0"/>
        <pc:sldMkLst>
          <pc:docMk/>
          <pc:sldMk cId="2277552721" sldId="390"/>
        </pc:sldMkLst>
      </pc:sldChg>
      <pc:sldChg chg="add">
        <pc:chgData name="Caitlin Coleman" userId="96f87ca1-0e64-4ae8-8d77-98757b85df0b" providerId="ADAL" clId="{DDA6BCD5-DC0D-434C-93A0-51E2BCD25B34}" dt="2026-01-08T14:52:13.728" v="0"/>
        <pc:sldMkLst>
          <pc:docMk/>
          <pc:sldMk cId="1594794394" sldId="391"/>
        </pc:sldMkLst>
      </pc:sldChg>
      <pc:sldChg chg="add">
        <pc:chgData name="Caitlin Coleman" userId="96f87ca1-0e64-4ae8-8d77-98757b85df0b" providerId="ADAL" clId="{DDA6BCD5-DC0D-434C-93A0-51E2BCD25B34}" dt="2026-01-08T14:52:13.728" v="0"/>
        <pc:sldMkLst>
          <pc:docMk/>
          <pc:sldMk cId="2457284260" sldId="392"/>
        </pc:sldMkLst>
      </pc:sldChg>
      <pc:sldChg chg="add">
        <pc:chgData name="Caitlin Coleman" userId="96f87ca1-0e64-4ae8-8d77-98757b85df0b" providerId="ADAL" clId="{DDA6BCD5-DC0D-434C-93A0-51E2BCD25B34}" dt="2026-01-08T14:52:13.728" v="0"/>
        <pc:sldMkLst>
          <pc:docMk/>
          <pc:sldMk cId="1517868631" sldId="393"/>
        </pc:sldMkLst>
      </pc:sldChg>
      <pc:sldChg chg="add">
        <pc:chgData name="Caitlin Coleman" userId="96f87ca1-0e64-4ae8-8d77-98757b85df0b" providerId="ADAL" clId="{DDA6BCD5-DC0D-434C-93A0-51E2BCD25B34}" dt="2026-01-08T14:52:13.728" v="0"/>
        <pc:sldMkLst>
          <pc:docMk/>
          <pc:sldMk cId="1385778050" sldId="394"/>
        </pc:sldMkLst>
      </pc:sldChg>
      <pc:sldChg chg="add">
        <pc:chgData name="Caitlin Coleman" userId="96f87ca1-0e64-4ae8-8d77-98757b85df0b" providerId="ADAL" clId="{DDA6BCD5-DC0D-434C-93A0-51E2BCD25B34}" dt="2026-01-08T14:52:13.728" v="0"/>
        <pc:sldMkLst>
          <pc:docMk/>
          <pc:sldMk cId="175938333" sldId="395"/>
        </pc:sldMkLst>
      </pc:sldChg>
      <pc:sldChg chg="modSp add mod">
        <pc:chgData name="Caitlin Coleman" userId="96f87ca1-0e64-4ae8-8d77-98757b85df0b" providerId="ADAL" clId="{DDA6BCD5-DC0D-434C-93A0-51E2BCD25B34}" dt="2026-01-08T14:52:45.787" v="3" actId="6549"/>
        <pc:sldMkLst>
          <pc:docMk/>
          <pc:sldMk cId="3514380385" sldId="396"/>
        </pc:sldMkLst>
        <pc:spChg chg="mod">
          <ac:chgData name="Caitlin Coleman" userId="96f87ca1-0e64-4ae8-8d77-98757b85df0b" providerId="ADAL" clId="{DDA6BCD5-DC0D-434C-93A0-51E2BCD25B34}" dt="2026-01-08T14:52:45.787" v="3" actId="6549"/>
          <ac:spMkLst>
            <pc:docMk/>
            <pc:sldMk cId="3514380385" sldId="396"/>
            <ac:spMk id="26" creationId="{00000000-0000-0000-0000-000000000000}"/>
          </ac:spMkLst>
        </pc:spChg>
      </pc:sldChg>
      <pc:sldChg chg="add">
        <pc:chgData name="Caitlin Coleman" userId="96f87ca1-0e64-4ae8-8d77-98757b85df0b" providerId="ADAL" clId="{DDA6BCD5-DC0D-434C-93A0-51E2BCD25B34}" dt="2026-01-08T14:52:25.832" v="1"/>
        <pc:sldMkLst>
          <pc:docMk/>
          <pc:sldMk cId="2609829177" sldId="3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048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third alternative is that regulators may decide to set prices and quantities produced for this industry. An example would be if the regulator requires that the firm produce the quantity of output where marginal cost crosses the demand curve. This requires price to be set equal to MC, which is what would occur in a perfectly competitive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5206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more plausible option for the regulator would be to set the price where AC crosses the demand curve. This lets the monopoly charge enough to cover its average costs and earn a normal rate of profit so that it can continue operating. It also prevents the firm from raising prices and earning abnormally high monopoly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1951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Cost-plus regulation refers to when regulators permit a regulated firm to cover its costs and to make a normal level of profit. Firms have little incentive to control costs. Price cap regulation refers to when the regulator sets a price that a firm cannot exceed over the next few years. Firms have an incentive to try to lower cost to increase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4664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0515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true monopolies today in the U.S. are regulated, natural monopolies. A natural monopoly poses a difficult challenge for competition policy because the structure of costs and demand makes competition unlikely or costly. A natural monopoly arises when average costs are declining over the range of production that satisfies market demand. This typically happens when fixed costs are large relative to variable costs. As a result, one firm is able to supply the total quantity demanded in the market at a lower cost than two or more firms could, so splitting up the natural monopoly would raise the average cost of production and force customers to pay more.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3360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 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r>
              <a:rPr lang="en-US" dirty="0"/>
              <a:t>duplication of resources exists as each company would run its own set of pipes in the same community to supply water. This is inefficient. As a result, it is rational to have a single firm for this public utility.</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0108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natural monopoly has a market demand curve that cuts through the downward-sloping portion of the average cost curve. A natural monopoly will maximize profits by producing at the quantity where MR=MC and by then looking to the market demand curve to see what price to charge.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ways to regulate a natural monopoly: leave the monopoly alone, split the company into smaller companies, promoting competition, and regulate the industry by setting price and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3348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the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3819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a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0448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outcome arises if antitrust authorities decide to divide the company so that the new firms can compete. With a downward-sloping average cost curve, two smaller firms will always have higher average costs of production than one larger firm. If one firm grows larger than another, it will have lower average costs and may be able to drive its competitor out of the market. Alternatively, two firms in a market may discover subtle ways of coordinating their behavior and keeping prices high.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1116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5518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Regulating Natural Monopolies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62708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3. Setting Price and Output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third alternative is that regulators may decide to set prices and quantities produced for this industry.">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third alternative is that regulators may decide to set prices and quantities produced for this industry.</a:t>
              </a:r>
            </a:p>
          </p:txBody>
        </p:sp>
      </p:grpSp>
      <p:grpSp>
        <p:nvGrpSpPr>
          <p:cNvPr id="14" name="Group 13" descr="An example would be if the regulator requires that the firm produce the quantity of output where marginal cost crosses the demand curve.">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3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example would be if the regulator requires that the firm produce the quantity of output where marginal cost crosses the demand curve.</a:t>
              </a:r>
            </a:p>
          </p:txBody>
        </p:sp>
      </p:grpSp>
      <p:grpSp>
        <p:nvGrpSpPr>
          <p:cNvPr id="16" name="Group 15" descr="This requires price to be set equal to MC, which is what would occur in a perfectly competitive market.">
            <a:extLst>
              <a:ext uri="{FF2B5EF4-FFF2-40B4-BE49-F238E27FC236}">
                <a16:creationId xmlns:a16="http://schemas.microsoft.com/office/drawing/2014/main" id="{922D5260-7276-4412-AE5D-2EA7E37824B8}"/>
              </a:ext>
            </a:extLst>
          </p:cNvPr>
          <p:cNvGrpSpPr/>
          <p:nvPr/>
        </p:nvGrpSpPr>
        <p:grpSpPr>
          <a:xfrm>
            <a:off x="1739502" y="5024969"/>
            <a:ext cx="3616557" cy="1355102"/>
            <a:chOff x="542923" y="1683781"/>
            <a:chExt cx="8058154" cy="2410331"/>
          </a:xfrm>
          <a:solidFill>
            <a:srgbClr val="627981"/>
          </a:solidFill>
        </p:grpSpPr>
        <p:sp>
          <p:nvSpPr>
            <p:cNvPr id="19" name="Rectangle 18">
              <a:extLst>
                <a:ext uri="{FF2B5EF4-FFF2-40B4-BE49-F238E27FC236}">
                  <a16:creationId xmlns:a16="http://schemas.microsoft.com/office/drawing/2014/main" id="{7376CB27-DE3E-450A-841C-5D215EF324DC}"/>
                </a:ext>
              </a:extLst>
            </p:cNvPr>
            <p:cNvSpPr/>
            <p:nvPr/>
          </p:nvSpPr>
          <p:spPr>
            <a:xfrm>
              <a:off x="542923" y="1683781"/>
              <a:ext cx="8058154" cy="24103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D6B589A1-E58D-4630-90C4-0FE162DD7904}"/>
                </a:ext>
              </a:extLst>
            </p:cNvPr>
            <p:cNvSpPr txBox="1"/>
            <p:nvPr/>
          </p:nvSpPr>
          <p:spPr>
            <a:xfrm>
              <a:off x="561780" y="1723861"/>
              <a:ext cx="7815072" cy="235401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requires price to be set equal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 what would occur in a perfectly competitive market.</a:t>
              </a:r>
            </a:p>
          </p:txBody>
        </p:sp>
      </p:grpSp>
      <p:pic>
        <p:nvPicPr>
          <p:cNvPr id="4" name="Picture 3" descr="A graph representing a natural monopoly. The relationship between the average cost curve, demand curve, marginal cost curve, and marginal revenue curve is shown. A circle indicates the previous point on the MC curve and points to another point at a higher quantity on the MC curve, where it also intersects with the D curve.">
            <a:extLst>
              <a:ext uri="{FF2B5EF4-FFF2-40B4-BE49-F238E27FC236}">
                <a16:creationId xmlns:a16="http://schemas.microsoft.com/office/drawing/2014/main" id="{7EB160FD-8744-0B56-9F8F-E06B83FE71F4}"/>
              </a:ext>
            </a:extLst>
          </p:cNvPr>
          <p:cNvPicPr>
            <a:picLocks noChangeAspect="1"/>
          </p:cNvPicPr>
          <p:nvPr/>
        </p:nvPicPr>
        <p:blipFill>
          <a:blip r:embed="rId3"/>
          <a:stretch>
            <a:fillRect/>
          </a:stretch>
        </p:blipFill>
        <p:spPr>
          <a:xfrm>
            <a:off x="5686854" y="1533979"/>
            <a:ext cx="5766359" cy="4846091"/>
          </a:xfrm>
          <a:prstGeom prst="rect">
            <a:avLst/>
          </a:prstGeom>
        </p:spPr>
      </p:pic>
    </p:spTree>
    <p:extLst>
      <p:ext uri="{BB962C8B-B14F-4D97-AF65-F5344CB8AC3E}">
        <p14:creationId xmlns:p14="http://schemas.microsoft.com/office/powerpoint/2010/main" val="1517868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3. Setting Price and Output</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more plausible option for the regulator would be to set the price where AC crosses the demand curve.">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more plausible option for the regulator would be to set the price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crosses the demand curve.</a:t>
              </a:r>
            </a:p>
          </p:txBody>
        </p:sp>
      </p:grpSp>
      <p:grpSp>
        <p:nvGrpSpPr>
          <p:cNvPr id="14" name="Group 13" descr="This lets the monopoly charge enough to cover its average costs and earn a normal rate of profit so that it can continue operating.">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4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lets the monopoly charge enough to cover its average costs and earn a normal rate of profit so that it can continue operating.</a:t>
              </a:r>
            </a:p>
          </p:txBody>
        </p:sp>
      </p:grpSp>
      <p:grpSp>
        <p:nvGrpSpPr>
          <p:cNvPr id="21" name="Group 20" descr="It also prevents the firm from raising prices and earning abnormally high monopoly profits.">
            <a:extLst>
              <a:ext uri="{FF2B5EF4-FFF2-40B4-BE49-F238E27FC236}">
                <a16:creationId xmlns:a16="http://schemas.microsoft.com/office/drawing/2014/main" id="{96877416-FC54-427A-9508-6EBE9F6E8465}"/>
              </a:ext>
            </a:extLst>
          </p:cNvPr>
          <p:cNvGrpSpPr/>
          <p:nvPr/>
        </p:nvGrpSpPr>
        <p:grpSpPr>
          <a:xfrm>
            <a:off x="1739502" y="5000927"/>
            <a:ext cx="3616557" cy="1379144"/>
            <a:chOff x="542923" y="1695324"/>
            <a:chExt cx="8058154" cy="2059222"/>
          </a:xfrm>
          <a:solidFill>
            <a:srgbClr val="627981"/>
          </a:solidFill>
        </p:grpSpPr>
        <p:sp>
          <p:nvSpPr>
            <p:cNvPr id="22" name="Rectangle 21">
              <a:extLst>
                <a:ext uri="{FF2B5EF4-FFF2-40B4-BE49-F238E27FC236}">
                  <a16:creationId xmlns:a16="http://schemas.microsoft.com/office/drawing/2014/main" id="{CD63C254-271A-426A-94C7-5EFE2B390495}"/>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E9725C2-6C49-49EB-9BBE-5BFF1185C76E}"/>
                </a:ext>
              </a:extLst>
            </p:cNvPr>
            <p:cNvSpPr txBox="1"/>
            <p:nvPr/>
          </p:nvSpPr>
          <p:spPr>
            <a:xfrm>
              <a:off x="561780" y="1715267"/>
              <a:ext cx="7815072" cy="164514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also prevents the firm from raising prices and earning abnormally high monopoly profits.</a:t>
              </a:r>
            </a:p>
          </p:txBody>
        </p:sp>
      </p:grpSp>
      <p:pic>
        <p:nvPicPr>
          <p:cNvPr id="4" name="Picture 3" descr="A graph representing a natural monopoly. The relationship between the average cost curve, demand curve, marginal cost curve, and marginal revenue curve is shown. The point on the MC curve is circled and points to another part on the MC curve at a higher quantity where it intersects with the AC curve.">
            <a:extLst>
              <a:ext uri="{FF2B5EF4-FFF2-40B4-BE49-F238E27FC236}">
                <a16:creationId xmlns:a16="http://schemas.microsoft.com/office/drawing/2014/main" id="{FB3F33F0-83A5-10B7-16F6-C145F24BD750}"/>
              </a:ext>
            </a:extLst>
          </p:cNvPr>
          <p:cNvPicPr>
            <a:picLocks noChangeAspect="1"/>
          </p:cNvPicPr>
          <p:nvPr/>
        </p:nvPicPr>
        <p:blipFill>
          <a:blip r:embed="rId3"/>
          <a:stretch>
            <a:fillRect/>
          </a:stretch>
        </p:blipFill>
        <p:spPr>
          <a:xfrm>
            <a:off x="5595213" y="1489575"/>
            <a:ext cx="5982283" cy="5027129"/>
          </a:xfrm>
          <a:prstGeom prst="rect">
            <a:avLst/>
          </a:prstGeom>
        </p:spPr>
      </p:pic>
    </p:spTree>
    <p:extLst>
      <p:ext uri="{BB962C8B-B14F-4D97-AF65-F5344CB8AC3E}">
        <p14:creationId xmlns:p14="http://schemas.microsoft.com/office/powerpoint/2010/main" val="1385778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Cost-Plus vs. Price Cap Regulation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graphic describing cost-plus regulation, which is the average cost of production plus an amount for the firm to earn a normal rate of return and has little incentive to control costs">
            <a:extLst>
              <a:ext uri="{FF2B5EF4-FFF2-40B4-BE49-F238E27FC236}">
                <a16:creationId xmlns:a16="http://schemas.microsoft.com/office/drawing/2014/main" id="{5DD3E55E-AC71-3815-FFCC-670DB6E3E858}"/>
              </a:ext>
            </a:extLst>
          </p:cNvPr>
          <p:cNvPicPr>
            <a:picLocks noChangeAspect="1"/>
          </p:cNvPicPr>
          <p:nvPr/>
        </p:nvPicPr>
        <p:blipFill>
          <a:blip r:embed="rId3"/>
          <a:stretch>
            <a:fillRect/>
          </a:stretch>
        </p:blipFill>
        <p:spPr>
          <a:xfrm>
            <a:off x="1712841" y="1282456"/>
            <a:ext cx="3927021" cy="4895178"/>
          </a:xfrm>
          <a:prstGeom prst="rect">
            <a:avLst/>
          </a:prstGeom>
        </p:spPr>
      </p:pic>
      <p:pic>
        <p:nvPicPr>
          <p:cNvPr id="5" name="Picture 4" descr="A graphic describing price cap regulation, which is when regulators set a rpice for a window of a few years and when firms have an incentive to try to lower cost to increase profit">
            <a:extLst>
              <a:ext uri="{FF2B5EF4-FFF2-40B4-BE49-F238E27FC236}">
                <a16:creationId xmlns:a16="http://schemas.microsoft.com/office/drawing/2014/main" id="{947D4AC4-2A5D-86AF-5420-4C5BACD7FFE0}"/>
              </a:ext>
            </a:extLst>
          </p:cNvPr>
          <p:cNvPicPr>
            <a:picLocks noChangeAspect="1"/>
          </p:cNvPicPr>
          <p:nvPr/>
        </p:nvPicPr>
        <p:blipFill>
          <a:blip r:embed="rId4"/>
          <a:stretch>
            <a:fillRect/>
          </a:stretch>
        </p:blipFill>
        <p:spPr>
          <a:xfrm>
            <a:off x="6552138" y="1282456"/>
            <a:ext cx="3927021" cy="4873423"/>
          </a:xfrm>
          <a:prstGeom prst="rect">
            <a:avLst/>
          </a:prstGeom>
        </p:spPr>
      </p:pic>
    </p:spTree>
    <p:extLst>
      <p:ext uri="{BB962C8B-B14F-4D97-AF65-F5344CB8AC3E}">
        <p14:creationId xmlns:p14="http://schemas.microsoft.com/office/powerpoint/2010/main" val="175938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35216"/>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case of a natural monopoly, market competition will not work well, so rather than allowing an unregulated monopoly to raise price and reduce output, the government may wish to regulate price and/or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Natural monopolies can be regulated through splitting the natural monopoly into multiple companies or requiring a certain level of output and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Cost-plus regulation refers to government regulation in which the price that a firm can charge is set over a period of time by looking at the firm's accounting costs and then adding a margin so that the firm can earn a normal rate of profit.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cap regulation refers to government regulation of a firm where the government sets a price level several years in advance.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4380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609829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Natural Monopolies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Most true monopolies today in the U.S. are regulated, natural monopolies.">
            <a:extLst>
              <a:ext uri="{FF2B5EF4-FFF2-40B4-BE49-F238E27FC236}">
                <a16:creationId xmlns:a16="http://schemas.microsoft.com/office/drawing/2014/main" id="{6C148E2B-57E4-4C62-9FDB-2A2B88093165}"/>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F2E4926-2B0E-4740-B8C4-24A0E5986F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EE3B963-84BF-45F6-8B8B-D395C660ECA3}"/>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true monopolies today in the U.S. are regulated, natural monopolies.</a:t>
              </a:r>
            </a:p>
          </p:txBody>
        </p:sp>
      </p:grpSp>
      <p:grpSp>
        <p:nvGrpSpPr>
          <p:cNvPr id="19" name="Group 18" descr="A natural monopoly arises when average costs are declining over the range of production that satisfies market demand.">
            <a:extLst>
              <a:ext uri="{FF2B5EF4-FFF2-40B4-BE49-F238E27FC236}">
                <a16:creationId xmlns:a16="http://schemas.microsoft.com/office/drawing/2014/main" id="{9049C4F0-04EB-460A-8EEE-4C51140B18E6}"/>
              </a:ext>
            </a:extLst>
          </p:cNvPr>
          <p:cNvGrpSpPr/>
          <p:nvPr/>
        </p:nvGrpSpPr>
        <p:grpSpPr>
          <a:xfrm>
            <a:off x="2066918" y="2492996"/>
            <a:ext cx="8058157" cy="806935"/>
            <a:chOff x="542920" y="1736761"/>
            <a:chExt cx="8058157" cy="806935"/>
          </a:xfrm>
          <a:solidFill>
            <a:srgbClr val="627981"/>
          </a:solidFill>
        </p:grpSpPr>
        <p:sp>
          <p:nvSpPr>
            <p:cNvPr id="20" name="Rectangle 19">
              <a:extLst>
                <a:ext uri="{FF2B5EF4-FFF2-40B4-BE49-F238E27FC236}">
                  <a16:creationId xmlns:a16="http://schemas.microsoft.com/office/drawing/2014/main" id="{FF4F9CF3-3552-4988-9D49-0FC5DCE576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38EAA9EB-98E4-4E6F-80C4-2798340629F9}"/>
                </a:ext>
              </a:extLst>
            </p:cNvPr>
            <p:cNvSpPr txBox="1"/>
            <p:nvPr/>
          </p:nvSpPr>
          <p:spPr>
            <a:xfrm>
              <a:off x="542920" y="178955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natural monopoly arises when average costs are declining over the range of production that satisfies market demand.</a:t>
              </a:r>
            </a:p>
          </p:txBody>
        </p:sp>
      </p:grpSp>
      <p:grpSp>
        <p:nvGrpSpPr>
          <p:cNvPr id="23" name="Group 22" descr="This typically happens when fixed costs are large relative to variable costs.">
            <a:extLst>
              <a:ext uri="{FF2B5EF4-FFF2-40B4-BE49-F238E27FC236}">
                <a16:creationId xmlns:a16="http://schemas.microsoft.com/office/drawing/2014/main" id="{FFE24032-5AFA-4C09-A774-40AF474D83E5}"/>
              </a:ext>
            </a:extLst>
          </p:cNvPr>
          <p:cNvGrpSpPr/>
          <p:nvPr/>
        </p:nvGrpSpPr>
        <p:grpSpPr>
          <a:xfrm>
            <a:off x="2066918" y="340508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1B0AF392-4EAD-4B3D-BE58-66DE55C2BC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7DED45C9-FA30-4B36-9FA8-44CD3BB0FD6B}"/>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typically happens when fixed costs are large relative to variable costs.</a:t>
              </a:r>
            </a:p>
          </p:txBody>
        </p:sp>
      </p:grpSp>
      <p:grpSp>
        <p:nvGrpSpPr>
          <p:cNvPr id="27" name="Group 26" descr="As a result, one firm is able to supply the total quantity demanded in the market at a lower cost than two or more firms could.">
            <a:extLst>
              <a:ext uri="{FF2B5EF4-FFF2-40B4-BE49-F238E27FC236}">
                <a16:creationId xmlns:a16="http://schemas.microsoft.com/office/drawing/2014/main" id="{05B5B1BA-02AA-4C3C-9C99-4B566E7083A8}"/>
              </a:ext>
            </a:extLst>
          </p:cNvPr>
          <p:cNvGrpSpPr/>
          <p:nvPr/>
        </p:nvGrpSpPr>
        <p:grpSpPr>
          <a:xfrm>
            <a:off x="2066918" y="4317163"/>
            <a:ext cx="8058157" cy="806935"/>
            <a:chOff x="542920" y="1736761"/>
            <a:chExt cx="8058157" cy="806935"/>
          </a:xfrm>
          <a:solidFill>
            <a:srgbClr val="627981"/>
          </a:solidFill>
        </p:grpSpPr>
        <p:sp>
          <p:nvSpPr>
            <p:cNvPr id="28" name="Rectangle 27">
              <a:extLst>
                <a:ext uri="{FF2B5EF4-FFF2-40B4-BE49-F238E27FC236}">
                  <a16:creationId xmlns:a16="http://schemas.microsoft.com/office/drawing/2014/main" id="{F374E3DB-E666-4538-BBCC-7A3D02BA9E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9A17CA46-1A1D-46A7-A37C-E2225386AFF4}"/>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one firm is able to supply the total quantity demanded in the market at a lower cost than two or more firms could.</a:t>
              </a:r>
            </a:p>
          </p:txBody>
        </p:sp>
      </p:grpSp>
      <p:grpSp>
        <p:nvGrpSpPr>
          <p:cNvPr id="30" name="Group 29" descr="Splitting up the natural monopoly would raise the average cost of production and force customers to pay more.">
            <a:extLst>
              <a:ext uri="{FF2B5EF4-FFF2-40B4-BE49-F238E27FC236}">
                <a16:creationId xmlns:a16="http://schemas.microsoft.com/office/drawing/2014/main" id="{4EF2223F-7634-4F18-8D34-491DF5B98E61}"/>
              </a:ext>
            </a:extLst>
          </p:cNvPr>
          <p:cNvGrpSpPr/>
          <p:nvPr/>
        </p:nvGrpSpPr>
        <p:grpSpPr>
          <a:xfrm>
            <a:off x="2066918" y="5229245"/>
            <a:ext cx="8058157" cy="806935"/>
            <a:chOff x="542920" y="1736761"/>
            <a:chExt cx="8058157" cy="806935"/>
          </a:xfrm>
          <a:solidFill>
            <a:srgbClr val="627981"/>
          </a:solidFill>
        </p:grpSpPr>
        <p:sp>
          <p:nvSpPr>
            <p:cNvPr id="31" name="Rectangle 30">
              <a:extLst>
                <a:ext uri="{FF2B5EF4-FFF2-40B4-BE49-F238E27FC236}">
                  <a16:creationId xmlns:a16="http://schemas.microsoft.com/office/drawing/2014/main" id="{04AC1871-C15F-4042-90E4-C5FADE6FBA1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11323890-20A4-406D-97BA-1CCEE7AB7A92}"/>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Splitting up the natural monopoly would raise the average cost of production and force customers to pay more.</a:t>
              </a:r>
            </a:p>
          </p:txBody>
        </p:sp>
      </p:grpSp>
    </p:spTree>
    <p:extLst>
      <p:ext uri="{BB962C8B-B14F-4D97-AF65-F5344CB8AC3E}">
        <p14:creationId xmlns:p14="http://schemas.microsoft.com/office/powerpoint/2010/main" val="2922091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sp>
        <p:nvSpPr>
          <p:cNvPr id="3" name="Rectangle 2">
            <a:extLst>
              <a:ext uri="{FF2B5EF4-FFF2-40B4-BE49-F238E27FC236}">
                <a16:creationId xmlns:a16="http://schemas.microsoft.com/office/drawing/2014/main" id="{0AEF9BB3-E023-42C3-A94F-E17451A76B7F}"/>
              </a:ext>
              <a:ext uri="{C183D7F6-B498-43B3-948B-1728B52AA6E4}">
                <adec:decorative xmlns:adec="http://schemas.microsoft.com/office/drawing/2017/decorative" val="1"/>
              </a:ext>
            </a:extLst>
          </p:cNvPr>
          <p:cNvSpPr/>
          <p:nvPr/>
        </p:nvSpPr>
        <p:spPr>
          <a:xfrm>
            <a:off x="1459469" y="1492654"/>
            <a:ext cx="927306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554" y="1604948"/>
            <a:ext cx="9208532" cy="1015663"/>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Think about your local water company. Why is there only one water company providing water services in your community instead of having multiple water companies from which to choose for your service?</a:t>
            </a:r>
          </a:p>
        </p:txBody>
      </p:sp>
    </p:spTree>
    <p:extLst>
      <p:ext uri="{BB962C8B-B14F-4D97-AF65-F5344CB8AC3E}">
        <p14:creationId xmlns:p14="http://schemas.microsoft.com/office/powerpoint/2010/main" val="4259255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sp>
        <p:nvSpPr>
          <p:cNvPr id="8" name="Rectangle 7">
            <a:extLst>
              <a:ext uri="{FF2B5EF4-FFF2-40B4-BE49-F238E27FC236}">
                <a16:creationId xmlns:a16="http://schemas.microsoft.com/office/drawing/2014/main" id="{7D89A161-6A9A-4E1C-AA43-E49524458645}"/>
              </a:ext>
              <a:ext uri="{C183D7F6-B498-43B3-948B-1728B52AA6E4}">
                <adec:decorative xmlns:adec="http://schemas.microsoft.com/office/drawing/2017/decorative" val="1"/>
              </a:ext>
            </a:extLst>
          </p:cNvPr>
          <p:cNvSpPr/>
          <p:nvPr/>
        </p:nvSpPr>
        <p:spPr>
          <a:xfrm>
            <a:off x="1524000" y="1665993"/>
            <a:ext cx="914400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734" y="1358217"/>
            <a:ext cx="9208532" cy="5016758"/>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Think about your local water company. Why is there only one water company providing water services in your community instead of having multiple water companies from which to choose for your service?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duplication of resources exists as each company would run its own set of pipes in the same community to supply water. This is inefficient. As a result, it is rational to have a single firm for this public utility.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2560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Natural Monopolies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natural monopoly has a market demand curve that cuts through the downward-sloping portion of the average cost curve.">
            <a:extLst>
              <a:ext uri="{FF2B5EF4-FFF2-40B4-BE49-F238E27FC236}">
                <a16:creationId xmlns:a16="http://schemas.microsoft.com/office/drawing/2014/main" id="{18E9D318-0346-4A66-96A8-864A4F2549C5}"/>
              </a:ext>
            </a:extLst>
          </p:cNvPr>
          <p:cNvGrpSpPr/>
          <p:nvPr/>
        </p:nvGrpSpPr>
        <p:grpSpPr>
          <a:xfrm>
            <a:off x="1739502" y="1759271"/>
            <a:ext cx="3616557" cy="1732862"/>
            <a:chOff x="542923" y="1736759"/>
            <a:chExt cx="8058154" cy="1759082"/>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86216"/>
              <a:ext cx="7815072" cy="12156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natural monopoly has a market demand curve that cuts through the downward-sloping portion of the average cost curve.</a:t>
              </a:r>
            </a:p>
          </p:txBody>
        </p:sp>
      </p:grpSp>
      <p:grpSp>
        <p:nvGrpSpPr>
          <p:cNvPr id="13" name="Group 12" descr="A natural monopoly will maximize profits by producing at the quantity where MR = MC and by then looking to the market demand curve to see what price to charge.">
            <a:extLst>
              <a:ext uri="{FF2B5EF4-FFF2-40B4-BE49-F238E27FC236}">
                <a16:creationId xmlns:a16="http://schemas.microsoft.com/office/drawing/2014/main" id="{3DA51F1D-010F-4D8F-8B6B-6A564A7EB690}"/>
              </a:ext>
            </a:extLst>
          </p:cNvPr>
          <p:cNvGrpSpPr/>
          <p:nvPr/>
        </p:nvGrpSpPr>
        <p:grpSpPr>
          <a:xfrm>
            <a:off x="1739501" y="3584285"/>
            <a:ext cx="3616557" cy="2360440"/>
            <a:chOff x="542923" y="1736759"/>
            <a:chExt cx="8058154" cy="1759082"/>
          </a:xfrm>
          <a:solidFill>
            <a:srgbClr val="627981"/>
          </a:solidFill>
        </p:grpSpPr>
        <p:sp>
          <p:nvSpPr>
            <p:cNvPr id="15" name="Rectangle 14">
              <a:extLst>
                <a:ext uri="{FF2B5EF4-FFF2-40B4-BE49-F238E27FC236}">
                  <a16:creationId xmlns:a16="http://schemas.microsoft.com/office/drawing/2014/main" id="{4DBBE978-056E-448E-A3AE-750D5DED2EB3}"/>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8DEDD9F4-3CCE-42AC-B62D-5A119B92295D}"/>
                </a:ext>
              </a:extLst>
            </p:cNvPr>
            <p:cNvSpPr txBox="1"/>
            <p:nvPr/>
          </p:nvSpPr>
          <p:spPr>
            <a:xfrm>
              <a:off x="664463" y="1786216"/>
              <a:ext cx="7815072" cy="167437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natural monopoly will maximize profits by producing at the quantity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by then looking to the market demand curve to see what price to charge.</a:t>
              </a:r>
            </a:p>
          </p:txBody>
        </p:sp>
      </p:grpSp>
      <p:pic>
        <p:nvPicPr>
          <p:cNvPr id="4" name="Picture 3" descr="A graph representing a natural monopoly. The relationship between the average cost curve, demand curve, marginal cost curve, and marginal revenue curve is shown. The points where quantity is the same on the MC curve and the MR curve are circled.">
            <a:extLst>
              <a:ext uri="{FF2B5EF4-FFF2-40B4-BE49-F238E27FC236}">
                <a16:creationId xmlns:a16="http://schemas.microsoft.com/office/drawing/2014/main" id="{B3CEC51D-D77D-88BA-205B-AA1AA5E2F13D}"/>
              </a:ext>
            </a:extLst>
          </p:cNvPr>
          <p:cNvPicPr>
            <a:picLocks noChangeAspect="1"/>
          </p:cNvPicPr>
          <p:nvPr/>
        </p:nvPicPr>
        <p:blipFill>
          <a:blip r:embed="rId3"/>
          <a:stretch>
            <a:fillRect/>
          </a:stretch>
        </p:blipFill>
        <p:spPr>
          <a:xfrm>
            <a:off x="5410606" y="1390603"/>
            <a:ext cx="6161284" cy="5095105"/>
          </a:xfrm>
          <a:prstGeom prst="rect">
            <a:avLst/>
          </a:prstGeom>
        </p:spPr>
      </p:pic>
    </p:spTree>
    <p:extLst>
      <p:ext uri="{BB962C8B-B14F-4D97-AF65-F5344CB8AC3E}">
        <p14:creationId xmlns:p14="http://schemas.microsoft.com/office/powerpoint/2010/main" val="36597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93972"/>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Choices in Regulating a Natural Monopoly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ic that says that regulatory choices in dealing with natural monopoly are leave the monopoly alone, split the company into smaller companies, promoting competition, and regulate the industry by setting price and output">
            <a:extLst>
              <a:ext uri="{FF2B5EF4-FFF2-40B4-BE49-F238E27FC236}">
                <a16:creationId xmlns:a16="http://schemas.microsoft.com/office/drawing/2014/main" id="{67559A9B-F6EA-2FC3-BC6A-CCF4D185BC96}"/>
              </a:ext>
            </a:extLst>
          </p:cNvPr>
          <p:cNvPicPr>
            <a:picLocks noChangeAspect="1"/>
          </p:cNvPicPr>
          <p:nvPr/>
        </p:nvPicPr>
        <p:blipFill>
          <a:blip r:embed="rId3"/>
          <a:stretch>
            <a:fillRect/>
          </a:stretch>
        </p:blipFill>
        <p:spPr>
          <a:xfrm>
            <a:off x="4214648" y="1227847"/>
            <a:ext cx="3762704" cy="5463360"/>
          </a:xfrm>
          <a:prstGeom prst="rect">
            <a:avLst/>
          </a:prstGeom>
        </p:spPr>
      </p:pic>
    </p:spTree>
    <p:extLst>
      <p:ext uri="{BB962C8B-B14F-4D97-AF65-F5344CB8AC3E}">
        <p14:creationId xmlns:p14="http://schemas.microsoft.com/office/powerpoint/2010/main" val="3039829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1. Leave the Monopoly Alone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If left alone, the monopoly will follow its normal approach to maximizing profits.">
            <a:extLst>
              <a:ext uri="{FF2B5EF4-FFF2-40B4-BE49-F238E27FC236}">
                <a16:creationId xmlns:a16="http://schemas.microsoft.com/office/drawing/2014/main" id="{18E9D318-0346-4A66-96A8-864A4F2549C5}"/>
              </a:ext>
            </a:extLst>
          </p:cNvPr>
          <p:cNvGrpSpPr/>
          <p:nvPr/>
        </p:nvGrpSpPr>
        <p:grpSpPr>
          <a:xfrm>
            <a:off x="1739502" y="1759270"/>
            <a:ext cx="3616557" cy="1372157"/>
            <a:chOff x="542923" y="1736758"/>
            <a:chExt cx="8058154" cy="1392919"/>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3929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53647"/>
              <a:ext cx="7815072" cy="134346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left alone, the monopoly will follow its normal approach to maximizing profits.</a:t>
              </a:r>
            </a:p>
          </p:txBody>
        </p:sp>
      </p:grpSp>
      <p:grpSp>
        <p:nvGrpSpPr>
          <p:cNvPr id="14" name="Group 13" descr="Since the price is above the average cost curve, the natural monopoly would earn economic profits.">
            <a:extLst>
              <a:ext uri="{FF2B5EF4-FFF2-40B4-BE49-F238E27FC236}">
                <a16:creationId xmlns:a16="http://schemas.microsoft.com/office/drawing/2014/main" id="{6220D5F1-464B-4232-BDE3-0158BFADDCF6}"/>
              </a:ext>
            </a:extLst>
          </p:cNvPr>
          <p:cNvGrpSpPr/>
          <p:nvPr/>
        </p:nvGrpSpPr>
        <p:grpSpPr>
          <a:xfrm>
            <a:off x="1739501" y="3230345"/>
            <a:ext cx="3616557" cy="1372160"/>
            <a:chOff x="542923" y="1736758"/>
            <a:chExt cx="8058154" cy="13929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8"/>
              <a:ext cx="8058154" cy="13929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664463" y="1786216"/>
              <a:ext cx="7815072" cy="134346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price is above the average cost curve, the natural monopoly would earn economic profits.</a:t>
              </a:r>
            </a:p>
          </p:txBody>
        </p:sp>
      </p:grpSp>
      <p:pic>
        <p:nvPicPr>
          <p:cNvPr id="3" name="Picture 2" descr="A graph representing a natural monopoly. The relationship between the average cost curve, demand curve, marginal cost curve, and marginal revenue curve is shown. A point on the MC curve is circled.">
            <a:extLst>
              <a:ext uri="{FF2B5EF4-FFF2-40B4-BE49-F238E27FC236}">
                <a16:creationId xmlns:a16="http://schemas.microsoft.com/office/drawing/2014/main" id="{CA1DF395-C6B0-D020-5388-1AC4793EF046}"/>
              </a:ext>
            </a:extLst>
          </p:cNvPr>
          <p:cNvPicPr>
            <a:picLocks noChangeAspect="1"/>
          </p:cNvPicPr>
          <p:nvPr/>
        </p:nvPicPr>
        <p:blipFill>
          <a:blip r:embed="rId3"/>
          <a:stretch>
            <a:fillRect/>
          </a:stretch>
        </p:blipFill>
        <p:spPr>
          <a:xfrm>
            <a:off x="5599977" y="1337276"/>
            <a:ext cx="6189764" cy="5126875"/>
          </a:xfrm>
          <a:prstGeom prst="rect">
            <a:avLst/>
          </a:prstGeom>
        </p:spPr>
      </p:pic>
    </p:spTree>
    <p:extLst>
      <p:ext uri="{BB962C8B-B14F-4D97-AF65-F5344CB8AC3E}">
        <p14:creationId xmlns:p14="http://schemas.microsoft.com/office/powerpoint/2010/main" val="227755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2. Split the Monopoly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A second outcome arises if antitrust authorities decide to divide the company so new firms can compete.">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34346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second outcome arises if antitrust authorities decide to divide the company so new firms can compete.</a:t>
              </a:r>
            </a:p>
          </p:txBody>
        </p:sp>
      </p:grpSp>
      <p:grpSp>
        <p:nvGrpSpPr>
          <p:cNvPr id="14" name="Group 13" descr="Assume a company is split in half, so instead of one large firm producing a quantity of 4, two half-size firms each produce a quantity of 2.">
            <a:extLst>
              <a:ext uri="{FF2B5EF4-FFF2-40B4-BE49-F238E27FC236}">
                <a16:creationId xmlns:a16="http://schemas.microsoft.com/office/drawing/2014/main" id="{6220D5F1-464B-4232-BDE3-0158BFADDCF6}"/>
              </a:ext>
            </a:extLst>
          </p:cNvPr>
          <p:cNvGrpSpPr/>
          <p:nvPr/>
        </p:nvGrpSpPr>
        <p:grpSpPr>
          <a:xfrm>
            <a:off x="1747524" y="3301708"/>
            <a:ext cx="3616557" cy="1655295"/>
            <a:chOff x="542923" y="1736754"/>
            <a:chExt cx="8058154" cy="201779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7"/>
              <a:ext cx="8058154" cy="20177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36754"/>
              <a:ext cx="7815072" cy="165589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Assume a company is split in half, so instead of one large firm producing a quantity of 4, two half-size firms each produce a quantity of 2.</a:t>
              </a:r>
            </a:p>
          </p:txBody>
        </p:sp>
      </p:grpSp>
      <p:pic>
        <p:nvPicPr>
          <p:cNvPr id="4" name="Picture 3" descr="A graph representing a natural monopoly. The relationship between the average cost curve, demand curve, marginal cost curve, and marginal revenue curve is shown. The point on the MC curve is connected to a nearly equivalent price point (but lower quantity) on the AC curve.">
            <a:extLst>
              <a:ext uri="{FF2B5EF4-FFF2-40B4-BE49-F238E27FC236}">
                <a16:creationId xmlns:a16="http://schemas.microsoft.com/office/drawing/2014/main" id="{B478B5E2-8B0C-A940-DD2C-7DF7792D1A5B}"/>
              </a:ext>
            </a:extLst>
          </p:cNvPr>
          <p:cNvPicPr>
            <a:picLocks noChangeAspect="1"/>
          </p:cNvPicPr>
          <p:nvPr/>
        </p:nvPicPr>
        <p:blipFill>
          <a:blip r:embed="rId3"/>
          <a:stretch>
            <a:fillRect/>
          </a:stretch>
        </p:blipFill>
        <p:spPr>
          <a:xfrm>
            <a:off x="5606222" y="1391034"/>
            <a:ext cx="5923626" cy="5081741"/>
          </a:xfrm>
          <a:prstGeom prst="rect">
            <a:avLst/>
          </a:prstGeom>
        </p:spPr>
      </p:pic>
    </p:spTree>
    <p:extLst>
      <p:ext uri="{BB962C8B-B14F-4D97-AF65-F5344CB8AC3E}">
        <p14:creationId xmlns:p14="http://schemas.microsoft.com/office/powerpoint/2010/main" val="1594794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2. Split the Monopoly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With a downward-sloping average cost curve, two smaller firms will always have higher average costs of production than one larger firm.">
            <a:extLst>
              <a:ext uri="{FF2B5EF4-FFF2-40B4-BE49-F238E27FC236}">
                <a16:creationId xmlns:a16="http://schemas.microsoft.com/office/drawing/2014/main" id="{54FC5226-8638-4FD1-A9B6-9335E31E0C2F}"/>
              </a:ext>
            </a:extLst>
          </p:cNvPr>
          <p:cNvGrpSpPr/>
          <p:nvPr/>
        </p:nvGrpSpPr>
        <p:grpSpPr>
          <a:xfrm>
            <a:off x="2066921" y="1699176"/>
            <a:ext cx="8058158" cy="806935"/>
            <a:chOff x="542919" y="1736761"/>
            <a:chExt cx="8058158" cy="806935"/>
          </a:xfrm>
          <a:solidFill>
            <a:srgbClr val="627981"/>
          </a:solidFill>
        </p:grpSpPr>
        <p:sp>
          <p:nvSpPr>
            <p:cNvPr id="21" name="Rectangle 20">
              <a:extLst>
                <a:ext uri="{FF2B5EF4-FFF2-40B4-BE49-F238E27FC236}">
                  <a16:creationId xmlns:a16="http://schemas.microsoft.com/office/drawing/2014/main" id="{BF7E82D7-76B1-4C78-B2AB-2C89C8BEB8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3F416E5-258C-4F56-A612-C30D8A163C2D}"/>
                </a:ext>
              </a:extLst>
            </p:cNvPr>
            <p:cNvSpPr txBox="1"/>
            <p:nvPr/>
          </p:nvSpPr>
          <p:spPr>
            <a:xfrm>
              <a:off x="542919" y="176286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a downward-sloping average cost curve, two smaller firms will always have higher average costs of production than one larger firm.</a:t>
              </a:r>
            </a:p>
          </p:txBody>
        </p:sp>
      </p:grpSp>
      <p:grpSp>
        <p:nvGrpSpPr>
          <p:cNvPr id="23" name="Group 22" descr="If one firm grows larger than another, it will have lower average costs and may be able to drive its competitor out of the market.">
            <a:extLst>
              <a:ext uri="{FF2B5EF4-FFF2-40B4-BE49-F238E27FC236}">
                <a16:creationId xmlns:a16="http://schemas.microsoft.com/office/drawing/2014/main" id="{9C50FA4A-C3E3-4BEF-9DD5-5C81BCB66275}"/>
              </a:ext>
            </a:extLst>
          </p:cNvPr>
          <p:cNvGrpSpPr/>
          <p:nvPr/>
        </p:nvGrpSpPr>
        <p:grpSpPr>
          <a:xfrm>
            <a:off x="2066922" y="261126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B8115F36-FB3A-4F87-9A67-36304A1727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E279D5B1-5F08-41D1-9084-4D82AD8F09F8}"/>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one firm grows larger than another, it will have lower average costs and may be able to drive its competitor out of the market.</a:t>
              </a:r>
            </a:p>
          </p:txBody>
        </p:sp>
      </p:grpSp>
      <p:grpSp>
        <p:nvGrpSpPr>
          <p:cNvPr id="31" name="Group 30" descr="Alternatively, two firms in a market may discover subtle ways of coordinating their behavior and keeping prices high.">
            <a:extLst>
              <a:ext uri="{FF2B5EF4-FFF2-40B4-BE49-F238E27FC236}">
                <a16:creationId xmlns:a16="http://schemas.microsoft.com/office/drawing/2014/main" id="{AF544E51-EEE9-4006-A6DB-A3DCDBCCAE42}"/>
              </a:ext>
            </a:extLst>
          </p:cNvPr>
          <p:cNvGrpSpPr/>
          <p:nvPr/>
        </p:nvGrpSpPr>
        <p:grpSpPr>
          <a:xfrm>
            <a:off x="2066922" y="3523343"/>
            <a:ext cx="8058157" cy="806935"/>
            <a:chOff x="542920" y="1736761"/>
            <a:chExt cx="8058157" cy="806935"/>
          </a:xfrm>
          <a:solidFill>
            <a:srgbClr val="627981"/>
          </a:solidFill>
        </p:grpSpPr>
        <p:sp>
          <p:nvSpPr>
            <p:cNvPr id="32" name="Rectangle 31">
              <a:extLst>
                <a:ext uri="{FF2B5EF4-FFF2-40B4-BE49-F238E27FC236}">
                  <a16:creationId xmlns:a16="http://schemas.microsoft.com/office/drawing/2014/main" id="{650D93D8-7D30-4D7F-AF30-0A6466F8CF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CBCB6249-2B1E-43EE-935A-4E898525E8E2}"/>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Alternatively, two firms in a market may discover subtle ways of coordinating their behavior and keeping prices high.</a:t>
              </a:r>
            </a:p>
          </p:txBody>
        </p:sp>
      </p:grpSp>
    </p:spTree>
    <p:extLst>
      <p:ext uri="{BB962C8B-B14F-4D97-AF65-F5344CB8AC3E}">
        <p14:creationId xmlns:p14="http://schemas.microsoft.com/office/powerpoint/2010/main" val="2457284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3C1975-FC73-4953-9AE3-7F5A7AFC8F05}">
  <ds:schemaRefs>
    <ds:schemaRef ds:uri="http://purl.org/dc/elements/1.1/"/>
    <ds:schemaRef ds:uri="fdab59f7-c3a7-48e5-acd8-618ce834776e"/>
    <ds:schemaRef ds:uri="http://schemas.microsoft.com/office/2006/documentManagement/types"/>
    <ds:schemaRef ds:uri="http://purl.org/dc/dcmitype/"/>
    <ds:schemaRef ds:uri="http://schemas.microsoft.com/office/infopath/2007/PartnerControls"/>
    <ds:schemaRef ds:uri="06d9c582-05c2-476b-83d2-72ab8b1380b2"/>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DFB1834-3F1B-4E9B-846D-7FEA015E71C4}">
  <ds:schemaRefs>
    <ds:schemaRef ds:uri="http://schemas.microsoft.com/sharepoint/v3/contenttype/forms"/>
  </ds:schemaRefs>
</ds:datastoreItem>
</file>

<file path=customXml/itemProps3.xml><?xml version="1.0" encoding="utf-8"?>
<ds:datastoreItem xmlns:ds="http://schemas.openxmlformats.org/officeDocument/2006/customXml" ds:itemID="{188E0716-B4CF-4DDA-8C79-ADD6CE97EE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1479</TotalTime>
  <Words>1641</Words>
  <Application>Microsoft Office PowerPoint</Application>
  <PresentationFormat>Widescreen</PresentationFormat>
  <Paragraphs>91</Paragraphs>
  <Slides>14</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Regulating Natural Monopolies</vt:lpstr>
      <vt:lpstr>Natural Monopolies1</vt:lpstr>
      <vt:lpstr>Real-World Example1</vt:lpstr>
      <vt:lpstr>Real-World Example2</vt:lpstr>
      <vt:lpstr>Natural Monopolies2</vt:lpstr>
      <vt:lpstr>The Choices in Regulating a Natural Monopoly</vt:lpstr>
      <vt:lpstr>1. Leave the Monopoly Alone</vt:lpstr>
      <vt:lpstr>2. Split the Monopoly1</vt:lpstr>
      <vt:lpstr>2. Split the Monopoly2</vt:lpstr>
      <vt:lpstr>3. Setting Price and Output1</vt:lpstr>
      <vt:lpstr>3. Setting Price and Output2</vt:lpstr>
      <vt:lpstr>Cost-Plus vs. Price Cap Regulation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48</cp:revision>
  <dcterms:created xsi:type="dcterms:W3CDTF">2017-06-16T13:06:21Z</dcterms:created>
  <dcterms:modified xsi:type="dcterms:W3CDTF">2026-02-03T15:11:58Z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