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2"/>
  </p:notesMasterIdLst>
  <p:sldIdLst>
    <p:sldId id="375" r:id="rId6"/>
    <p:sldId id="376" r:id="rId7"/>
    <p:sldId id="377" r:id="rId8"/>
    <p:sldId id="378" r:id="rId9"/>
    <p:sldId id="379" r:id="rId10"/>
    <p:sldId id="380" r:id="rId11"/>
    <p:sldId id="381" r:id="rId12"/>
    <p:sldId id="382" r:id="rId13"/>
    <p:sldId id="383" r:id="rId14"/>
    <p:sldId id="384" r:id="rId15"/>
    <p:sldId id="385" r:id="rId16"/>
    <p:sldId id="386" r:id="rId17"/>
    <p:sldId id="387" r:id="rId18"/>
    <p:sldId id="388" r:id="rId19"/>
    <p:sldId id="389" r:id="rId20"/>
    <p:sldId id="37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FF8181"/>
    <a:srgbClr val="2FBE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44FC4F-DF03-4915-9097-415D1E7A35FD}" v="3" dt="2026-02-03T15:10:53.5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7755" autoAdjust="0"/>
  </p:normalViewPr>
  <p:slideViewPr>
    <p:cSldViewPr snapToGrid="0">
      <p:cViewPr varScale="1">
        <p:scale>
          <a:sx n="93" d="100"/>
          <a:sy n="93" d="100"/>
        </p:scale>
        <p:origin x="118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in Coleman" userId="96f87ca1-0e64-4ae8-8d77-98757b85df0b" providerId="ADAL" clId="{DDA6BCD5-DC0D-434C-93A0-51E2BCD25B34}"/>
    <pc:docChg chg="addSld delSld modSld">
      <pc:chgData name="Caitlin Coleman" userId="96f87ca1-0e64-4ae8-8d77-98757b85df0b" providerId="ADAL" clId="{DDA6BCD5-DC0D-434C-93A0-51E2BCD25B34}" dt="2026-01-08T14:51:17.853" v="3" actId="20577"/>
      <pc:docMkLst>
        <pc:docMk/>
      </pc:docMkLst>
      <pc:sldChg chg="add">
        <pc:chgData name="Caitlin Coleman" userId="96f87ca1-0e64-4ae8-8d77-98757b85df0b" providerId="ADAL" clId="{DDA6BCD5-DC0D-434C-93A0-51E2BCD25B34}" dt="2026-01-08T14:49:52.131" v="0"/>
        <pc:sldMkLst>
          <pc:docMk/>
          <pc:sldMk cId="1505862034" sldId="374"/>
        </pc:sldMkLst>
      </pc:sldChg>
      <pc:sldChg chg="add">
        <pc:chgData name="Caitlin Coleman" userId="96f87ca1-0e64-4ae8-8d77-98757b85df0b" providerId="ADAL" clId="{DDA6BCD5-DC0D-434C-93A0-51E2BCD25B34}" dt="2026-01-08T14:50:12.961" v="1"/>
        <pc:sldMkLst>
          <pc:docMk/>
          <pc:sldMk cId="1031765447" sldId="375"/>
        </pc:sldMkLst>
      </pc:sldChg>
      <pc:sldChg chg="add">
        <pc:chgData name="Caitlin Coleman" userId="96f87ca1-0e64-4ae8-8d77-98757b85df0b" providerId="ADAL" clId="{DDA6BCD5-DC0D-434C-93A0-51E2BCD25B34}" dt="2026-01-08T14:50:12.961" v="1"/>
        <pc:sldMkLst>
          <pc:docMk/>
          <pc:sldMk cId="1639121353" sldId="376"/>
        </pc:sldMkLst>
      </pc:sldChg>
      <pc:sldChg chg="add">
        <pc:chgData name="Caitlin Coleman" userId="96f87ca1-0e64-4ae8-8d77-98757b85df0b" providerId="ADAL" clId="{DDA6BCD5-DC0D-434C-93A0-51E2BCD25B34}" dt="2026-01-08T14:50:12.961" v="1"/>
        <pc:sldMkLst>
          <pc:docMk/>
          <pc:sldMk cId="52189598" sldId="377"/>
        </pc:sldMkLst>
      </pc:sldChg>
      <pc:sldChg chg="add">
        <pc:chgData name="Caitlin Coleman" userId="96f87ca1-0e64-4ae8-8d77-98757b85df0b" providerId="ADAL" clId="{DDA6BCD5-DC0D-434C-93A0-51E2BCD25B34}" dt="2026-01-08T14:50:12.961" v="1"/>
        <pc:sldMkLst>
          <pc:docMk/>
          <pc:sldMk cId="4039961825" sldId="378"/>
        </pc:sldMkLst>
      </pc:sldChg>
      <pc:sldChg chg="add">
        <pc:chgData name="Caitlin Coleman" userId="96f87ca1-0e64-4ae8-8d77-98757b85df0b" providerId="ADAL" clId="{DDA6BCD5-DC0D-434C-93A0-51E2BCD25B34}" dt="2026-01-08T14:50:12.961" v="1"/>
        <pc:sldMkLst>
          <pc:docMk/>
          <pc:sldMk cId="577218657" sldId="379"/>
        </pc:sldMkLst>
      </pc:sldChg>
      <pc:sldChg chg="add">
        <pc:chgData name="Caitlin Coleman" userId="96f87ca1-0e64-4ae8-8d77-98757b85df0b" providerId="ADAL" clId="{DDA6BCD5-DC0D-434C-93A0-51E2BCD25B34}" dt="2026-01-08T14:50:12.961" v="1"/>
        <pc:sldMkLst>
          <pc:docMk/>
          <pc:sldMk cId="3520768761" sldId="380"/>
        </pc:sldMkLst>
      </pc:sldChg>
      <pc:sldChg chg="add">
        <pc:chgData name="Caitlin Coleman" userId="96f87ca1-0e64-4ae8-8d77-98757b85df0b" providerId="ADAL" clId="{DDA6BCD5-DC0D-434C-93A0-51E2BCD25B34}" dt="2026-01-08T14:50:12.961" v="1"/>
        <pc:sldMkLst>
          <pc:docMk/>
          <pc:sldMk cId="3097800525" sldId="381"/>
        </pc:sldMkLst>
      </pc:sldChg>
      <pc:sldChg chg="add">
        <pc:chgData name="Caitlin Coleman" userId="96f87ca1-0e64-4ae8-8d77-98757b85df0b" providerId="ADAL" clId="{DDA6BCD5-DC0D-434C-93A0-51E2BCD25B34}" dt="2026-01-08T14:50:12.961" v="1"/>
        <pc:sldMkLst>
          <pc:docMk/>
          <pc:sldMk cId="1627725213" sldId="382"/>
        </pc:sldMkLst>
      </pc:sldChg>
      <pc:sldChg chg="add">
        <pc:chgData name="Caitlin Coleman" userId="96f87ca1-0e64-4ae8-8d77-98757b85df0b" providerId="ADAL" clId="{DDA6BCD5-DC0D-434C-93A0-51E2BCD25B34}" dt="2026-01-08T14:50:12.961" v="1"/>
        <pc:sldMkLst>
          <pc:docMk/>
          <pc:sldMk cId="326871494" sldId="383"/>
        </pc:sldMkLst>
      </pc:sldChg>
      <pc:sldChg chg="add">
        <pc:chgData name="Caitlin Coleman" userId="96f87ca1-0e64-4ae8-8d77-98757b85df0b" providerId="ADAL" clId="{DDA6BCD5-DC0D-434C-93A0-51E2BCD25B34}" dt="2026-01-08T14:50:12.961" v="1"/>
        <pc:sldMkLst>
          <pc:docMk/>
          <pc:sldMk cId="634652372" sldId="384"/>
        </pc:sldMkLst>
      </pc:sldChg>
      <pc:sldChg chg="add">
        <pc:chgData name="Caitlin Coleman" userId="96f87ca1-0e64-4ae8-8d77-98757b85df0b" providerId="ADAL" clId="{DDA6BCD5-DC0D-434C-93A0-51E2BCD25B34}" dt="2026-01-08T14:50:12.961" v="1"/>
        <pc:sldMkLst>
          <pc:docMk/>
          <pc:sldMk cId="3755998036" sldId="385"/>
        </pc:sldMkLst>
      </pc:sldChg>
      <pc:sldChg chg="add">
        <pc:chgData name="Caitlin Coleman" userId="96f87ca1-0e64-4ae8-8d77-98757b85df0b" providerId="ADAL" clId="{DDA6BCD5-DC0D-434C-93A0-51E2BCD25B34}" dt="2026-01-08T14:50:12.961" v="1"/>
        <pc:sldMkLst>
          <pc:docMk/>
          <pc:sldMk cId="1563018758" sldId="386"/>
        </pc:sldMkLst>
      </pc:sldChg>
      <pc:sldChg chg="add">
        <pc:chgData name="Caitlin Coleman" userId="96f87ca1-0e64-4ae8-8d77-98757b85df0b" providerId="ADAL" clId="{DDA6BCD5-DC0D-434C-93A0-51E2BCD25B34}" dt="2026-01-08T14:50:12.961" v="1"/>
        <pc:sldMkLst>
          <pc:docMk/>
          <pc:sldMk cId="1551491033" sldId="387"/>
        </pc:sldMkLst>
      </pc:sldChg>
      <pc:sldChg chg="add">
        <pc:chgData name="Caitlin Coleman" userId="96f87ca1-0e64-4ae8-8d77-98757b85df0b" providerId="ADAL" clId="{DDA6BCD5-DC0D-434C-93A0-51E2BCD25B34}" dt="2026-01-08T14:50:12.961" v="1"/>
        <pc:sldMkLst>
          <pc:docMk/>
          <pc:sldMk cId="1119816468" sldId="388"/>
        </pc:sldMkLst>
      </pc:sldChg>
      <pc:sldChg chg="modSp add mod">
        <pc:chgData name="Caitlin Coleman" userId="96f87ca1-0e64-4ae8-8d77-98757b85df0b" providerId="ADAL" clId="{DDA6BCD5-DC0D-434C-93A0-51E2BCD25B34}" dt="2026-01-08T14:51:17.853" v="3" actId="20577"/>
        <pc:sldMkLst>
          <pc:docMk/>
          <pc:sldMk cId="2367286343" sldId="389"/>
        </pc:sldMkLst>
        <pc:spChg chg="mod">
          <ac:chgData name="Caitlin Coleman" userId="96f87ca1-0e64-4ae8-8d77-98757b85df0b" providerId="ADAL" clId="{DDA6BCD5-DC0D-434C-93A0-51E2BCD25B34}" dt="2026-01-08T14:51:17.853" v="3" actId="20577"/>
          <ac:spMkLst>
            <pc:docMk/>
            <pc:sldMk cId="2367286343" sldId="389"/>
            <ac:spMk id="2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2/3/2026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dirty="0"/>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1518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 example of bundling is if a store sold several household appliances together at a lower price than if all items were purchased individually.</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5412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Predatory pricing </a:t>
            </a:r>
            <a:r>
              <a:rPr lang="en-US" sz="1200" dirty="0">
                <a:solidFill>
                  <a:schemeClr val="bg1"/>
                </a:solidFill>
              </a:rPr>
              <a:t>occurs when the existing firm reacts to a new firm by dropping prices very low until the new firm is driven out of the market, at which point the existing firm raises prices again.</a:t>
            </a:r>
            <a:r>
              <a:rPr lang="en-US" sz="1200" kern="1200" dirty="0">
                <a:solidFill>
                  <a:schemeClr val="tx1"/>
                </a:solidFill>
                <a:effectLst/>
                <a:latin typeface="+mn-lt"/>
                <a:ea typeface="+mn-ea"/>
                <a:cs typeface="+mn-cs"/>
              </a:rPr>
              <a:t> This pattern of pricing is aimed at deterring new firms from entering the market. In practice, it can be hard to figure out when pricing is predatory or just market competition.</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6804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dirty="0">
              <a:solidFill>
                <a:schemeClr val="bg1"/>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0641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dirty="0">
              <a:solidFill>
                <a:schemeClr val="bg1"/>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1258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concept of restrictive practices is continually evolving as firms seek new ways to earn profits and government regulators define what’s permissible. Of course, laws are most useful and fair when firms know what they are in advance, but when it comes to restrictive practices, the law is always evolving. Additionally, since the law is open to interpretation, struggling firms could accuse successful firms of anticompetitive restrictive practices and try to win through government regulation what they’ve failed to accomplish in the market. </a:t>
            </a:r>
            <a:r>
              <a:rPr lang="en-US" b="0" i="0" dirty="0">
                <a:solidFill>
                  <a:srgbClr val="4D4D4D"/>
                </a:solidFill>
                <a:effectLst/>
                <a:latin typeface="Times New Roman" panose="02020603050405020304" pitchFamily="18" charset="0"/>
              </a:rPr>
              <a:t>Officials at the Federal Trade Commission and the Department of Justice are, of course, aware of these issues, but there is no easy way to resolve them.</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12158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657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0515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Firms who receive patents are legally given the right to earn above-average profits for a time to reward and encourage innovation.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8450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 antitrust laws reach beyond blocking mergers that would reduce competition to include a wide array of anticompetitive practices. For example, it is illegal for competitors to form a cartel to collude to make pricing and output decisions as if they were a monopoly firm. Under U.S. antitrust laws, monopoly itself is not illegal. For example, the law explicitly allows a firm to earn higher-than-normal profits for a time as a reward for innovation.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5901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Antitrust law includes rules against restrictive practices—practices that do not involve outright agreements to raise price or to reduce the quantity produced but might have the effect of reducing competition. Antitrust cases involving restrictive practices are often controversial because they delve into specific contracts or agreements between firms that are allowed in some cases but not in others.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7166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Product manufacturers often sell to a group of dealers who then sell to the general public. A minimum resale price maintenance agreement would require the dealers to sell for at least a certain minimum price. A minimum price contract is illegal because it would restrict competition among dealers. </a:t>
            </a: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9784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manufacturer is legally allowed to "suggest" minimum prices and to stop selling to dealers that undercut prices. This basically serves as a minimum resale price maintenance agreement, but disguised as a legal suggestion.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7338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An exclusive dealing agreement between a manufacturer and a dealer can be legal or illegal. It is legal if the purpose of the contract is to encourage competition between dealers. Exclusive deals may also limit competition. If a retailer obtained exclusive rights to be the sole distributor of a good, this exclusive contract would have an anticompetitive effect.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9345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4818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Bundling is where a firm sells two or more products as one. Bundling can offer an advantage for consumers by allowing them to acquire multiple products or services for a better price. For example, consider an internet, home phone, and cable package through a cable company.</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5629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2/3/2026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2/3/2026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2/3/2026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2/3/2026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2/3/2026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2/3/2026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2/3/2026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dirty="0"/>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2/3/2026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dirty="0"/>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cxnSp>
        <p:nvCxnSpPr>
          <p:cNvPr id="11" name="Straight Connector 10">
            <a:extLst>
              <a:ext uri="{C183D7F6-B498-43B3-948B-1728B52AA6E4}">
                <adec:decorative xmlns:adec="http://schemas.microsoft.com/office/drawing/2017/decorative" val="1"/>
              </a:ext>
            </a:extLst>
          </p:cNvPr>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8"/>
          <p:cNvSpPr txBox="1">
            <a:spLocks noGrp="1"/>
          </p:cNvSpPr>
          <p:nvPr>
            <p:ph type="title" idx="4294967295"/>
          </p:nvPr>
        </p:nvSpPr>
        <p:spPr>
          <a:xfrm>
            <a:off x="1404872" y="2214037"/>
            <a:ext cx="9265024"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Regulating Anticompetitive Behavior</a:t>
            </a:r>
            <a:endParaRPr kumimoji="0" lang="en-US" sz="54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mn-ea"/>
              <a:cs typeface="+mn-cs"/>
            </a:endParaRPr>
          </a:p>
        </p:txBody>
      </p:sp>
      <p:cxnSp>
        <p:nvCxnSpPr>
          <p:cNvPr id="14" name="Straight Connector 13">
            <a:extLst>
              <a:ext uri="{C183D7F6-B498-43B3-948B-1728B52AA6E4}">
                <adec:decorative xmlns:adec="http://schemas.microsoft.com/office/drawing/2017/decorative" val="1"/>
              </a:ext>
            </a:extLst>
          </p:cNvPr>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spTree>
    <p:extLst>
      <p:ext uri="{BB962C8B-B14F-4D97-AF65-F5344CB8AC3E}">
        <p14:creationId xmlns:p14="http://schemas.microsoft.com/office/powerpoint/2010/main" val="1031765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Bundling</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074" name="Picture 2" descr="A photograph of various kitchen appliances">
            <a:extLst>
              <a:ext uri="{FF2B5EF4-FFF2-40B4-BE49-F238E27FC236}">
                <a16:creationId xmlns:a16="http://schemas.microsoft.com/office/drawing/2014/main" id="{8AC970EA-9FFE-4E8F-B63D-72C93AA91E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2518" y="1361775"/>
            <a:ext cx="4706964" cy="3530223"/>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descr="An example of bundling is if a store sold several household appliances together at a lower price than if all items were purchased individually.">
            <a:extLst>
              <a:ext uri="{FF2B5EF4-FFF2-40B4-BE49-F238E27FC236}">
                <a16:creationId xmlns:a16="http://schemas.microsoft.com/office/drawing/2014/main" id="{C97DFF9B-3510-4FD2-9F4C-83D7F20FBA4E}"/>
              </a:ext>
            </a:extLst>
          </p:cNvPr>
          <p:cNvGrpSpPr/>
          <p:nvPr/>
        </p:nvGrpSpPr>
        <p:grpSpPr>
          <a:xfrm>
            <a:off x="2066925" y="5168656"/>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6FD5BFC5-256C-4DE2-A7D7-6B07291699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F677F47D-D459-445F-8B71-3135B6066785}"/>
                </a:ext>
              </a:extLst>
            </p:cNvPr>
            <p:cNvSpPr txBox="1"/>
            <p:nvPr/>
          </p:nvSpPr>
          <p:spPr>
            <a:xfrm>
              <a:off x="668212" y="1786285"/>
              <a:ext cx="7807571" cy="707886"/>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An example of bundling is if a store sold several household appliances together at a lower price than if all items were purchased individually.</a:t>
              </a:r>
            </a:p>
          </p:txBody>
        </p:sp>
      </p:grpSp>
    </p:spTree>
    <p:extLst>
      <p:ext uri="{BB962C8B-B14F-4D97-AF65-F5344CB8AC3E}">
        <p14:creationId xmlns:p14="http://schemas.microsoft.com/office/powerpoint/2010/main" val="634652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Predatory Pricing</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0" name="Group 19" descr="Predatory pricing occurs when the existing firm reacts to a new firm by dropping prices very low until the new firm is driven out of the market, at which point the existing firm raises prices again.">
            <a:extLst>
              <a:ext uri="{FF2B5EF4-FFF2-40B4-BE49-F238E27FC236}">
                <a16:creationId xmlns:a16="http://schemas.microsoft.com/office/drawing/2014/main" id="{F4978431-5D2A-447B-89DE-9711DB3E5652}"/>
              </a:ext>
            </a:extLst>
          </p:cNvPr>
          <p:cNvGrpSpPr/>
          <p:nvPr/>
        </p:nvGrpSpPr>
        <p:grpSpPr>
          <a:xfrm>
            <a:off x="2066920" y="1580912"/>
            <a:ext cx="8058156" cy="1062120"/>
            <a:chOff x="542921" y="1736761"/>
            <a:chExt cx="8058156" cy="1062120"/>
          </a:xfrm>
          <a:solidFill>
            <a:srgbClr val="627981"/>
          </a:solidFill>
        </p:grpSpPr>
        <p:sp>
          <p:nvSpPr>
            <p:cNvPr id="21" name="Rectangle 20">
              <a:extLst>
                <a:ext uri="{FF2B5EF4-FFF2-40B4-BE49-F238E27FC236}">
                  <a16:creationId xmlns:a16="http://schemas.microsoft.com/office/drawing/2014/main" id="{9F226F87-A2B2-41CB-8403-89441DE792B4}"/>
                </a:ext>
              </a:extLst>
            </p:cNvPr>
            <p:cNvSpPr/>
            <p:nvPr/>
          </p:nvSpPr>
          <p:spPr>
            <a:xfrm>
              <a:off x="542923" y="1736761"/>
              <a:ext cx="8058154" cy="10621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8D1ACF0D-2F07-4728-A0C4-56C7A9825C71}"/>
                </a:ext>
              </a:extLst>
            </p:cNvPr>
            <p:cNvSpPr txBox="1"/>
            <p:nvPr/>
          </p:nvSpPr>
          <p:spPr>
            <a:xfrm>
              <a:off x="542921" y="1753288"/>
              <a:ext cx="7807571" cy="1015663"/>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Predatory pricing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occurs when the existing firm reacts to a new firm by dropping prices very low until the new firm is driven out of the market, at which point the existing firm raises prices again.</a:t>
              </a:r>
            </a:p>
          </p:txBody>
        </p:sp>
      </p:grpSp>
      <p:grpSp>
        <p:nvGrpSpPr>
          <p:cNvPr id="23" name="Group 22" descr="This pattern of pricing is aimed at deterring new firms from entering the market.">
            <a:extLst>
              <a:ext uri="{FF2B5EF4-FFF2-40B4-BE49-F238E27FC236}">
                <a16:creationId xmlns:a16="http://schemas.microsoft.com/office/drawing/2014/main" id="{048A08C1-9B82-4308-B631-87084663BDD1}"/>
              </a:ext>
            </a:extLst>
          </p:cNvPr>
          <p:cNvGrpSpPr/>
          <p:nvPr/>
        </p:nvGrpSpPr>
        <p:grpSpPr>
          <a:xfrm>
            <a:off x="2066921" y="2729026"/>
            <a:ext cx="8058157" cy="806935"/>
            <a:chOff x="542920" y="1736761"/>
            <a:chExt cx="8058157" cy="806935"/>
          </a:xfrm>
          <a:solidFill>
            <a:srgbClr val="627981"/>
          </a:solidFill>
        </p:grpSpPr>
        <p:sp>
          <p:nvSpPr>
            <p:cNvPr id="24" name="Rectangle 23">
              <a:extLst>
                <a:ext uri="{FF2B5EF4-FFF2-40B4-BE49-F238E27FC236}">
                  <a16:creationId xmlns:a16="http://schemas.microsoft.com/office/drawing/2014/main" id="{27908AA1-C13D-42B7-83D0-4218864E1E3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14A6CB8B-6791-47B6-A855-DB70F4630F62}"/>
                </a:ext>
              </a:extLst>
            </p:cNvPr>
            <p:cNvSpPr txBox="1"/>
            <p:nvPr/>
          </p:nvSpPr>
          <p:spPr>
            <a:xfrm>
              <a:off x="542920" y="178955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This pattern of pricing is aimed at deterring new firms from entering the market.</a:t>
              </a:r>
            </a:p>
          </p:txBody>
        </p:sp>
      </p:grpSp>
      <p:grpSp>
        <p:nvGrpSpPr>
          <p:cNvPr id="27" name="Group 26" descr="In practice, it can be hard to figure out when pricing is predatory or just market competition.">
            <a:extLst>
              <a:ext uri="{FF2B5EF4-FFF2-40B4-BE49-F238E27FC236}">
                <a16:creationId xmlns:a16="http://schemas.microsoft.com/office/drawing/2014/main" id="{8C427C3B-DE44-4365-98FE-9D78FBFCF485}"/>
              </a:ext>
            </a:extLst>
          </p:cNvPr>
          <p:cNvGrpSpPr/>
          <p:nvPr/>
        </p:nvGrpSpPr>
        <p:grpSpPr>
          <a:xfrm>
            <a:off x="2066920" y="3641110"/>
            <a:ext cx="8058158" cy="806935"/>
            <a:chOff x="542919" y="1736761"/>
            <a:chExt cx="8058158" cy="806935"/>
          </a:xfrm>
          <a:solidFill>
            <a:srgbClr val="627981"/>
          </a:solidFill>
        </p:grpSpPr>
        <p:sp>
          <p:nvSpPr>
            <p:cNvPr id="28" name="Rectangle 27">
              <a:extLst>
                <a:ext uri="{FF2B5EF4-FFF2-40B4-BE49-F238E27FC236}">
                  <a16:creationId xmlns:a16="http://schemas.microsoft.com/office/drawing/2014/main" id="{8552B229-1E3E-4409-967C-BD5C682FBD6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80C92707-893E-435C-A4AB-AFDDA39B63D4}"/>
                </a:ext>
              </a:extLst>
            </p:cNvPr>
            <p:cNvSpPr txBox="1"/>
            <p:nvPr/>
          </p:nvSpPr>
          <p:spPr>
            <a:xfrm>
              <a:off x="542919" y="178955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practice, it can be hard to figure out when pricing is predatory or just market competition.</a:t>
              </a:r>
            </a:p>
          </p:txBody>
        </p:sp>
      </p:grpSp>
    </p:spTree>
    <p:extLst>
      <p:ext uri="{BB962C8B-B14F-4D97-AF65-F5344CB8AC3E}">
        <p14:creationId xmlns:p14="http://schemas.microsoft.com/office/powerpoint/2010/main" val="3755998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On Your Own</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DA83CD1-FF57-4925-A2F2-344DD08A9286}"/>
              </a:ext>
            </a:extLst>
          </p:cNvPr>
          <p:cNvSpPr txBox="1"/>
          <p:nvPr/>
        </p:nvSpPr>
        <p:spPr>
          <a:xfrm>
            <a:off x="1569720" y="1296163"/>
            <a:ext cx="9052560" cy="5016758"/>
          </a:xfrm>
          <a:prstGeom prst="rect">
            <a:avLst/>
          </a:prstGeom>
          <a:solidFill>
            <a:srgbClr val="627981"/>
          </a:solid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Cambria Math" panose="02040503050406030204" pitchFamily="18" charset="0"/>
                <a:cs typeface="+mn-cs"/>
              </a:rPr>
              <a:t>What is it called when a customer is required to buy one product only if the customer buys a second product?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Cambria Math" panose="02040503050406030204" pitchFamily="18" charset="0"/>
                <a:cs typeface="+mn-cs"/>
              </a:rPr>
              <a:t>☐ Tying sales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Cambria Math" panose="02040503050406030204" pitchFamily="18" charset="0"/>
                <a:cs typeface="+mn-cs"/>
              </a:rPr>
              <a:t>☐ Bundling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Cambria Math" panose="02040503050406030204" pitchFamily="18" charset="0"/>
                <a:cs typeface="+mn-cs"/>
              </a:rPr>
              <a:t>☐ Resale price maintenance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Cambria Math" panose="02040503050406030204" pitchFamily="18" charset="0"/>
                <a:cs typeface="+mn-cs"/>
              </a:rPr>
              <a:t>☐ Exclusive dealing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Cambria Math" panose="02040503050406030204" pitchFamily="18" charset="0"/>
                <a:cs typeface="+mn-cs"/>
              </a:rPr>
              <a:t>What is it called when existing firms react to a new firm by drastically dropping prices?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Cambria Math" panose="02040503050406030204" pitchFamily="18" charset="0"/>
                <a:cs typeface="+mn-cs"/>
              </a:rPr>
              <a:t>☐ Resale price maintenance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Cambria Math" panose="02040503050406030204" pitchFamily="18" charset="0"/>
                <a:cs typeface="+mn-cs"/>
              </a:rPr>
              <a:t>☐ Tying sales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Cambria Math" panose="02040503050406030204" pitchFamily="18" charset="0"/>
                <a:cs typeface="+mn-cs"/>
              </a:rPr>
              <a:t>☐ Price discrimination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Cambria Math" panose="02040503050406030204" pitchFamily="18" charset="0"/>
                <a:cs typeface="+mn-cs"/>
              </a:rPr>
              <a:t>☐ Predatory pricing</a:t>
            </a:r>
          </a:p>
        </p:txBody>
      </p:sp>
    </p:spTree>
    <p:extLst>
      <p:ext uri="{BB962C8B-B14F-4D97-AF65-F5344CB8AC3E}">
        <p14:creationId xmlns:p14="http://schemas.microsoft.com/office/powerpoint/2010/main" val="1563018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On Your Own</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Picture 2" descr="What is it called when a customer is required to buy one product only if the customer buys a second product? The correct answer is tying sales. &#10;What is it called when existing firms react to a new firm by drastically dropping prices? The correct answer is predatory pricing.">
            <a:extLst>
              <a:ext uri="{FF2B5EF4-FFF2-40B4-BE49-F238E27FC236}">
                <a16:creationId xmlns:a16="http://schemas.microsoft.com/office/drawing/2014/main" id="{5C35D0CB-78D0-CCD8-3215-54A6E8310AB0}"/>
              </a:ext>
            </a:extLst>
          </p:cNvPr>
          <p:cNvPicPr>
            <a:picLocks noChangeAspect="1"/>
          </p:cNvPicPr>
          <p:nvPr/>
        </p:nvPicPr>
        <p:blipFill>
          <a:blip r:embed="rId3"/>
          <a:stretch>
            <a:fillRect/>
          </a:stretch>
        </p:blipFill>
        <p:spPr>
          <a:xfrm>
            <a:off x="1413223" y="1217393"/>
            <a:ext cx="9254777" cy="5214405"/>
          </a:xfrm>
          <a:prstGeom prst="rect">
            <a:avLst/>
          </a:prstGeom>
        </p:spPr>
      </p:pic>
    </p:spTree>
    <p:extLst>
      <p:ext uri="{BB962C8B-B14F-4D97-AF65-F5344CB8AC3E}">
        <p14:creationId xmlns:p14="http://schemas.microsoft.com/office/powerpoint/2010/main" val="1551491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Restrictive Practice</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descr="The concept of restrictive practices is continually evolving as firms seek new ways to earn profits and government regulators define what is permissible.">
            <a:extLst>
              <a:ext uri="{FF2B5EF4-FFF2-40B4-BE49-F238E27FC236}">
                <a16:creationId xmlns:a16="http://schemas.microsoft.com/office/drawing/2014/main" id="{3F17370E-3BB1-4BAF-BDDC-031528304155}"/>
              </a:ext>
            </a:extLst>
          </p:cNvPr>
          <p:cNvGrpSpPr/>
          <p:nvPr/>
        </p:nvGrpSpPr>
        <p:grpSpPr>
          <a:xfrm>
            <a:off x="2066917" y="1580912"/>
            <a:ext cx="8058159" cy="1062122"/>
            <a:chOff x="542918" y="1736761"/>
            <a:chExt cx="8058159" cy="1062122"/>
          </a:xfrm>
          <a:solidFill>
            <a:srgbClr val="627981"/>
          </a:solidFill>
        </p:grpSpPr>
        <p:sp>
          <p:nvSpPr>
            <p:cNvPr id="15" name="Rectangle 14">
              <a:extLst>
                <a:ext uri="{FF2B5EF4-FFF2-40B4-BE49-F238E27FC236}">
                  <a16:creationId xmlns:a16="http://schemas.microsoft.com/office/drawing/2014/main" id="{A968F39D-90F1-4FB1-B93F-DE539689D27C}"/>
                </a:ext>
              </a:extLst>
            </p:cNvPr>
            <p:cNvSpPr/>
            <p:nvPr/>
          </p:nvSpPr>
          <p:spPr>
            <a:xfrm>
              <a:off x="542923" y="1736761"/>
              <a:ext cx="8058154" cy="106212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E0D9E156-FCCB-4434-8A97-A4EFB8D26D40}"/>
                </a:ext>
              </a:extLst>
            </p:cNvPr>
            <p:cNvSpPr txBox="1"/>
            <p:nvPr/>
          </p:nvSpPr>
          <p:spPr>
            <a:xfrm>
              <a:off x="542918" y="1783220"/>
              <a:ext cx="7807571" cy="1015663"/>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concept of restrictive practices is continually evolving as firms seek new ways to earn profits and government regulators define what is permissible.</a:t>
              </a:r>
            </a:p>
          </p:txBody>
        </p:sp>
      </p:grpSp>
      <p:grpSp>
        <p:nvGrpSpPr>
          <p:cNvPr id="17" name="Group 16" descr="A situation where the law is evolving and changing is always somewhat troublesome since laws are most useful and fair when firms know what they are in advance.">
            <a:extLst>
              <a:ext uri="{FF2B5EF4-FFF2-40B4-BE49-F238E27FC236}">
                <a16:creationId xmlns:a16="http://schemas.microsoft.com/office/drawing/2014/main" id="{2D141D22-80F9-4298-A46B-06FB41DE3466}"/>
              </a:ext>
            </a:extLst>
          </p:cNvPr>
          <p:cNvGrpSpPr/>
          <p:nvPr/>
        </p:nvGrpSpPr>
        <p:grpSpPr>
          <a:xfrm>
            <a:off x="2066917" y="2729028"/>
            <a:ext cx="8058157" cy="1074990"/>
            <a:chOff x="542920" y="1736761"/>
            <a:chExt cx="8058157" cy="1074990"/>
          </a:xfrm>
          <a:solidFill>
            <a:srgbClr val="627981"/>
          </a:solidFill>
        </p:grpSpPr>
        <p:sp>
          <p:nvSpPr>
            <p:cNvPr id="19" name="Rectangle 18">
              <a:extLst>
                <a:ext uri="{FF2B5EF4-FFF2-40B4-BE49-F238E27FC236}">
                  <a16:creationId xmlns:a16="http://schemas.microsoft.com/office/drawing/2014/main" id="{66F5DDAB-46AF-49B3-93AC-B5811E98F476}"/>
                </a:ext>
              </a:extLst>
            </p:cNvPr>
            <p:cNvSpPr/>
            <p:nvPr/>
          </p:nvSpPr>
          <p:spPr>
            <a:xfrm>
              <a:off x="542923" y="1736761"/>
              <a:ext cx="8058154" cy="1074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0FBCE52D-E912-4BBE-A557-DFB4E2D4A13F}"/>
                </a:ext>
              </a:extLst>
            </p:cNvPr>
            <p:cNvSpPr txBox="1"/>
            <p:nvPr/>
          </p:nvSpPr>
          <p:spPr>
            <a:xfrm>
              <a:off x="542920" y="1789553"/>
              <a:ext cx="7807571" cy="1015663"/>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situation where the law is evolving and changing is always somewhat troublesome since laws are most useful and fair when firms know what they are in advance.</a:t>
              </a:r>
            </a:p>
          </p:txBody>
        </p:sp>
      </p:grpSp>
      <p:grpSp>
        <p:nvGrpSpPr>
          <p:cNvPr id="21" name="Group 20" descr="Since the law is open to interpretation, competitors who are losing out in the market can accuse successful firms of anticompetitive restrictive practices.">
            <a:extLst>
              <a:ext uri="{FF2B5EF4-FFF2-40B4-BE49-F238E27FC236}">
                <a16:creationId xmlns:a16="http://schemas.microsoft.com/office/drawing/2014/main" id="{0C44C57B-85A6-4380-AACA-B4F9D03B8C66}"/>
              </a:ext>
            </a:extLst>
          </p:cNvPr>
          <p:cNvGrpSpPr/>
          <p:nvPr/>
        </p:nvGrpSpPr>
        <p:grpSpPr>
          <a:xfrm>
            <a:off x="2054450" y="3890012"/>
            <a:ext cx="8058158" cy="1068455"/>
            <a:chOff x="542919" y="1736761"/>
            <a:chExt cx="8058158" cy="1068455"/>
          </a:xfrm>
          <a:solidFill>
            <a:srgbClr val="627981"/>
          </a:solidFill>
        </p:grpSpPr>
        <p:sp>
          <p:nvSpPr>
            <p:cNvPr id="22" name="Rectangle 21">
              <a:extLst>
                <a:ext uri="{FF2B5EF4-FFF2-40B4-BE49-F238E27FC236}">
                  <a16:creationId xmlns:a16="http://schemas.microsoft.com/office/drawing/2014/main" id="{74621BDB-3EB0-40B2-8D4A-866ED115DA8D}"/>
                </a:ext>
              </a:extLst>
            </p:cNvPr>
            <p:cNvSpPr/>
            <p:nvPr/>
          </p:nvSpPr>
          <p:spPr>
            <a:xfrm>
              <a:off x="542923" y="1736761"/>
              <a:ext cx="8058154" cy="10621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CCACDC69-E47F-4F71-9AA6-580764035839}"/>
                </a:ext>
              </a:extLst>
            </p:cNvPr>
            <p:cNvSpPr txBox="1"/>
            <p:nvPr/>
          </p:nvSpPr>
          <p:spPr>
            <a:xfrm>
              <a:off x="542919" y="1789553"/>
              <a:ext cx="7807571" cy="1015663"/>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Since the law is open to interpretation, competitors who are losing out in the market can accuse successful firms of anticompetitive restrictive practices.</a:t>
              </a:r>
            </a:p>
          </p:txBody>
        </p:sp>
      </p:grpSp>
      <p:grpSp>
        <p:nvGrpSpPr>
          <p:cNvPr id="24" name="Group 23" descr="Officials at the FTC and the Department of Justice are aware of these issues, but there is no easy way to resolve them.">
            <a:extLst>
              <a:ext uri="{FF2B5EF4-FFF2-40B4-BE49-F238E27FC236}">
                <a16:creationId xmlns:a16="http://schemas.microsoft.com/office/drawing/2014/main" id="{D1424589-C033-4635-906A-CC40DECCDD97}"/>
              </a:ext>
            </a:extLst>
          </p:cNvPr>
          <p:cNvGrpSpPr/>
          <p:nvPr/>
        </p:nvGrpSpPr>
        <p:grpSpPr>
          <a:xfrm>
            <a:off x="2054452" y="5050996"/>
            <a:ext cx="8058158" cy="806935"/>
            <a:chOff x="542919" y="1736761"/>
            <a:chExt cx="8058158" cy="806935"/>
          </a:xfrm>
          <a:solidFill>
            <a:srgbClr val="627981"/>
          </a:solidFill>
        </p:grpSpPr>
        <p:sp>
          <p:nvSpPr>
            <p:cNvPr id="25" name="Rectangle 24">
              <a:extLst>
                <a:ext uri="{FF2B5EF4-FFF2-40B4-BE49-F238E27FC236}">
                  <a16:creationId xmlns:a16="http://schemas.microsoft.com/office/drawing/2014/main" id="{B4009ED7-C9BD-456A-BC66-B20E781EE4A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2AFB78AE-E146-49E7-816A-D1A228B3AF02}"/>
                </a:ext>
              </a:extLst>
            </p:cNvPr>
            <p:cNvSpPr txBox="1"/>
            <p:nvPr/>
          </p:nvSpPr>
          <p:spPr>
            <a:xfrm>
              <a:off x="542919" y="178955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Officials at the FTC and the Department of Justice are aware of these issues, but there is no easy way to resolve them.</a:t>
              </a:r>
            </a:p>
          </p:txBody>
        </p:sp>
      </p:grpSp>
    </p:spTree>
    <p:extLst>
      <p:ext uri="{BB962C8B-B14F-4D97-AF65-F5344CB8AC3E}">
        <p14:creationId xmlns:p14="http://schemas.microsoft.com/office/powerpoint/2010/main" val="1119816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Summary</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408168"/>
            <a:ext cx="9273061" cy="4093428"/>
          </a:xfrm>
          <a:prstGeom prst="rect">
            <a:avLst/>
          </a:prstGeom>
          <a:solidFill>
            <a:srgbClr val="627981"/>
          </a:solidFill>
          <a:ln>
            <a:solidFill>
              <a:srgbClr val="627981"/>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Antitrust authorities block firms from openly colluding to form a cartel that will reduce output and raise prices.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Companies sometimes attempt to find other ways around these restrictions and, consequently, many antitrust cases involve restrictive practices that can reduce competition in certain circumstances, like tying sales, bundling, and predatory pricing.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concept of restrictive practices is continually evolving as firms seek new ways to earn profits and regulators define what is allowed.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7286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1524000" y="1410227"/>
            <a:ext cx="91440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cxnSp>
        <p:nvCxnSpPr>
          <p:cNvPr id="11" name="Straight Connector 10">
            <a:extLst>
              <a:ext uri="{C183D7F6-B498-43B3-948B-1728B52AA6E4}">
                <adec:decorative xmlns:adec="http://schemas.microsoft.com/office/drawing/2017/decorative" val="1"/>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1505862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Regulating Anticompetitive Behavior</a:t>
            </a:r>
            <a:r>
              <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1026" name="Picture 2" descr="A photograph of someone working on a new technology project in front of six large metal panels">
            <a:extLst>
              <a:ext uri="{FF2B5EF4-FFF2-40B4-BE49-F238E27FC236}">
                <a16:creationId xmlns:a16="http://schemas.microsoft.com/office/drawing/2014/main" id="{B6C71CBD-CB98-4326-8A3D-83035030BD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1617" y="1383374"/>
            <a:ext cx="4568765" cy="3540793"/>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3BA1613B-4FD4-4AE6-8FFB-1A1AD1551B09}"/>
              </a:ext>
            </a:extLst>
          </p:cNvPr>
          <p:cNvSpPr txBox="1"/>
          <p:nvPr/>
        </p:nvSpPr>
        <p:spPr>
          <a:xfrm>
            <a:off x="1881188" y="5169632"/>
            <a:ext cx="8429624" cy="738664"/>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solidFill>
                <a:effectLst/>
                <a:uLnTx/>
                <a:uFillTx/>
                <a:latin typeface="Calibri" panose="020F0502020204030204"/>
                <a:ea typeface="+mn-ea"/>
                <a:cs typeface="+mn-cs"/>
              </a:rPr>
              <a:t>Firms who receive patents are legally given the right to earn above-average profits for a time to reward and encourage innovation.</a:t>
            </a:r>
          </a:p>
        </p:txBody>
      </p:sp>
    </p:spTree>
    <p:extLst>
      <p:ext uri="{BB962C8B-B14F-4D97-AF65-F5344CB8AC3E}">
        <p14:creationId xmlns:p14="http://schemas.microsoft.com/office/powerpoint/2010/main" val="1639121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Antitrust Law</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descr="U.S. antitrust laws reach beyond blocking mergers that would reduce competition to include a wide array of anticompetitive practices.">
            <a:extLst>
              <a:ext uri="{FF2B5EF4-FFF2-40B4-BE49-F238E27FC236}">
                <a16:creationId xmlns:a16="http://schemas.microsoft.com/office/drawing/2014/main" id="{878351D1-7C7B-4D7C-B38C-3D0AAC210DED}"/>
              </a:ext>
            </a:extLst>
          </p:cNvPr>
          <p:cNvGrpSpPr/>
          <p:nvPr/>
        </p:nvGrpSpPr>
        <p:grpSpPr>
          <a:xfrm>
            <a:off x="2066922" y="1580912"/>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5750F87D-D79A-4264-857B-CDC30A8A2DB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16DC9F55-21EA-4898-A2E2-1709D5BBA994}"/>
                </a:ext>
              </a:extLst>
            </p:cNvPr>
            <p:cNvSpPr txBox="1"/>
            <p:nvPr/>
          </p:nvSpPr>
          <p:spPr>
            <a:xfrm>
              <a:off x="542923" y="176286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U.S. antitrust laws reach beyond blocking mergers that would reduce competition to include a wide array of anticompetitive practices.</a:t>
              </a:r>
            </a:p>
          </p:txBody>
        </p:sp>
      </p:grpSp>
      <p:grpSp>
        <p:nvGrpSpPr>
          <p:cNvPr id="24" name="Group 23" descr="For example, it is illegal for competitors to form a cartel to collude to make pricing and output decisions as if they were a monopoly firm.">
            <a:extLst>
              <a:ext uri="{FF2B5EF4-FFF2-40B4-BE49-F238E27FC236}">
                <a16:creationId xmlns:a16="http://schemas.microsoft.com/office/drawing/2014/main" id="{7E6BABD9-D237-4B6D-9FB7-E5C4E4F98F67}"/>
              </a:ext>
            </a:extLst>
          </p:cNvPr>
          <p:cNvGrpSpPr/>
          <p:nvPr/>
        </p:nvGrpSpPr>
        <p:grpSpPr>
          <a:xfrm>
            <a:off x="2066918" y="2492996"/>
            <a:ext cx="8058157" cy="806935"/>
            <a:chOff x="542920" y="1736761"/>
            <a:chExt cx="8058157" cy="806935"/>
          </a:xfrm>
          <a:solidFill>
            <a:srgbClr val="627981"/>
          </a:solidFill>
        </p:grpSpPr>
        <p:sp>
          <p:nvSpPr>
            <p:cNvPr id="25" name="Rectangle 24">
              <a:extLst>
                <a:ext uri="{FF2B5EF4-FFF2-40B4-BE49-F238E27FC236}">
                  <a16:creationId xmlns:a16="http://schemas.microsoft.com/office/drawing/2014/main" id="{2CB4FEB9-FEA3-4AC3-A19B-959C64C9E1A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ED8298AD-7081-40C2-9BC6-C32729986D7E}"/>
                </a:ext>
              </a:extLst>
            </p:cNvPr>
            <p:cNvSpPr txBox="1"/>
            <p:nvPr/>
          </p:nvSpPr>
          <p:spPr>
            <a:xfrm>
              <a:off x="542920" y="178955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For example, it is illegal for competitors to form a cartel to collude to make pricing and output decisions as if they were a monopoly firm.</a:t>
              </a:r>
            </a:p>
          </p:txBody>
        </p:sp>
      </p:grpSp>
      <p:grpSp>
        <p:nvGrpSpPr>
          <p:cNvPr id="28" name="Group 27" descr="Under U.S. antitrust laws, monopoly itself is not illegal.">
            <a:extLst>
              <a:ext uri="{FF2B5EF4-FFF2-40B4-BE49-F238E27FC236}">
                <a16:creationId xmlns:a16="http://schemas.microsoft.com/office/drawing/2014/main" id="{A21E9497-0C52-4855-88D9-434F8CF83CD0}"/>
              </a:ext>
            </a:extLst>
          </p:cNvPr>
          <p:cNvGrpSpPr/>
          <p:nvPr/>
        </p:nvGrpSpPr>
        <p:grpSpPr>
          <a:xfrm>
            <a:off x="2066917" y="3405080"/>
            <a:ext cx="8058158" cy="806935"/>
            <a:chOff x="542919" y="1736761"/>
            <a:chExt cx="8058158" cy="806935"/>
          </a:xfrm>
          <a:solidFill>
            <a:srgbClr val="627981"/>
          </a:solidFill>
        </p:grpSpPr>
        <p:sp>
          <p:nvSpPr>
            <p:cNvPr id="29" name="Rectangle 28">
              <a:extLst>
                <a:ext uri="{FF2B5EF4-FFF2-40B4-BE49-F238E27FC236}">
                  <a16:creationId xmlns:a16="http://schemas.microsoft.com/office/drawing/2014/main" id="{9DD67717-C4AE-4E8C-9D3C-1269C28685C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DD5C21EB-9857-49C4-988D-00A5776097DD}"/>
                </a:ext>
              </a:extLst>
            </p:cNvPr>
            <p:cNvSpPr txBox="1"/>
            <p:nvPr/>
          </p:nvSpPr>
          <p:spPr>
            <a:xfrm>
              <a:off x="542919" y="1936008"/>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Under U.S. antitrust laws, monopoly itself is not illegal.</a:t>
              </a:r>
            </a:p>
          </p:txBody>
        </p:sp>
      </p:grpSp>
      <p:grpSp>
        <p:nvGrpSpPr>
          <p:cNvPr id="21" name="Group 20" descr="For example, the law explicitly allows a firm to earn higher-than-normal profits for a time as a reward for innovation.">
            <a:extLst>
              <a:ext uri="{FF2B5EF4-FFF2-40B4-BE49-F238E27FC236}">
                <a16:creationId xmlns:a16="http://schemas.microsoft.com/office/drawing/2014/main" id="{3A1EFC6F-4946-46F5-BA8D-B4211470F2DC}"/>
              </a:ext>
            </a:extLst>
          </p:cNvPr>
          <p:cNvGrpSpPr/>
          <p:nvPr/>
        </p:nvGrpSpPr>
        <p:grpSpPr>
          <a:xfrm>
            <a:off x="2066920" y="4313896"/>
            <a:ext cx="8058156" cy="806935"/>
            <a:chOff x="542921" y="1736761"/>
            <a:chExt cx="8058156" cy="806935"/>
          </a:xfrm>
          <a:solidFill>
            <a:srgbClr val="627981"/>
          </a:solidFill>
        </p:grpSpPr>
        <p:sp>
          <p:nvSpPr>
            <p:cNvPr id="22" name="Rectangle 21">
              <a:extLst>
                <a:ext uri="{FF2B5EF4-FFF2-40B4-BE49-F238E27FC236}">
                  <a16:creationId xmlns:a16="http://schemas.microsoft.com/office/drawing/2014/main" id="{FD6A80C1-FEF2-414A-884C-C12CF26220D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F6CB965B-6B36-4224-867F-77488F54ADF5}"/>
                </a:ext>
              </a:extLst>
            </p:cNvPr>
            <p:cNvSpPr txBox="1"/>
            <p:nvPr/>
          </p:nvSpPr>
          <p:spPr>
            <a:xfrm>
              <a:off x="542921"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For example, the law explicitly allows a firm to earn higher-than-normal profits for a time as a reward for innovation.</a:t>
              </a:r>
            </a:p>
          </p:txBody>
        </p:sp>
      </p:grpSp>
    </p:spTree>
    <p:extLst>
      <p:ext uri="{BB962C8B-B14F-4D97-AF65-F5344CB8AC3E}">
        <p14:creationId xmlns:p14="http://schemas.microsoft.com/office/powerpoint/2010/main" val="52189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Restrictive Practices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4" name="Picture 3" descr="A graphic describing restrictive practices, which are minimum resale price maintenance agreement, exclusive dealing, tying and bundling, and predatory pricing.">
            <a:extLst>
              <a:ext uri="{FF2B5EF4-FFF2-40B4-BE49-F238E27FC236}">
                <a16:creationId xmlns:a16="http://schemas.microsoft.com/office/drawing/2014/main" id="{CF4CD721-1643-AAD5-51D9-EF29F797790A}"/>
              </a:ext>
            </a:extLst>
          </p:cNvPr>
          <p:cNvPicPr>
            <a:picLocks noChangeAspect="1"/>
          </p:cNvPicPr>
          <p:nvPr/>
        </p:nvPicPr>
        <p:blipFill>
          <a:blip r:embed="rId3"/>
          <a:stretch>
            <a:fillRect/>
          </a:stretch>
        </p:blipFill>
        <p:spPr>
          <a:xfrm>
            <a:off x="4067503" y="1322957"/>
            <a:ext cx="4056993" cy="5196598"/>
          </a:xfrm>
          <a:prstGeom prst="rect">
            <a:avLst/>
          </a:prstGeom>
        </p:spPr>
      </p:pic>
    </p:spTree>
    <p:extLst>
      <p:ext uri="{BB962C8B-B14F-4D97-AF65-F5344CB8AC3E}">
        <p14:creationId xmlns:p14="http://schemas.microsoft.com/office/powerpoint/2010/main" val="4039961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467851" y="122245"/>
            <a:ext cx="9256294"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Minimum Resale Price Maintenance Agreements</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4" name="Group 23" descr="Product manufacturers often sell to a group of dealers who then sell to the general public.">
            <a:extLst>
              <a:ext uri="{FF2B5EF4-FFF2-40B4-BE49-F238E27FC236}">
                <a16:creationId xmlns:a16="http://schemas.microsoft.com/office/drawing/2014/main" id="{4A232306-5320-4A06-BB48-45DD42048D13}"/>
              </a:ext>
            </a:extLst>
          </p:cNvPr>
          <p:cNvGrpSpPr/>
          <p:nvPr/>
        </p:nvGrpSpPr>
        <p:grpSpPr>
          <a:xfrm>
            <a:off x="2066922" y="1580912"/>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E27C8768-F1F9-417A-B7A6-3CB48B87112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7D848C11-2CA9-40EA-A87C-C94C670EEEB3}"/>
                </a:ext>
              </a:extLst>
            </p:cNvPr>
            <p:cNvSpPr txBox="1"/>
            <p:nvPr/>
          </p:nvSpPr>
          <p:spPr>
            <a:xfrm>
              <a:off x="542923" y="176286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Product manufacturers often sell to a group of dealers who then sell to the general public.</a:t>
              </a:r>
            </a:p>
          </p:txBody>
        </p:sp>
      </p:grpSp>
      <p:grpSp>
        <p:nvGrpSpPr>
          <p:cNvPr id="29" name="Group 28" descr="A minimum resale price maintenance agreement would require the dealers to sell for at least a certain minimum price.">
            <a:extLst>
              <a:ext uri="{FF2B5EF4-FFF2-40B4-BE49-F238E27FC236}">
                <a16:creationId xmlns:a16="http://schemas.microsoft.com/office/drawing/2014/main" id="{BD19D394-B095-440D-9380-05C4FAFC7534}"/>
              </a:ext>
            </a:extLst>
          </p:cNvPr>
          <p:cNvGrpSpPr/>
          <p:nvPr/>
        </p:nvGrpSpPr>
        <p:grpSpPr>
          <a:xfrm>
            <a:off x="2066918" y="2492996"/>
            <a:ext cx="8058157" cy="806935"/>
            <a:chOff x="542920" y="1736761"/>
            <a:chExt cx="8058157" cy="806935"/>
          </a:xfrm>
          <a:solidFill>
            <a:srgbClr val="627981"/>
          </a:solidFill>
        </p:grpSpPr>
        <p:sp>
          <p:nvSpPr>
            <p:cNvPr id="32" name="Rectangle 31">
              <a:extLst>
                <a:ext uri="{FF2B5EF4-FFF2-40B4-BE49-F238E27FC236}">
                  <a16:creationId xmlns:a16="http://schemas.microsoft.com/office/drawing/2014/main" id="{0F8384F1-3548-4D23-A82E-65643531A4F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8056F6C8-EE3B-481C-878E-8CBDF28558DC}"/>
                </a:ext>
              </a:extLst>
            </p:cNvPr>
            <p:cNvSpPr txBox="1"/>
            <p:nvPr/>
          </p:nvSpPr>
          <p:spPr>
            <a:xfrm>
              <a:off x="542920" y="178955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minimum resale price maintenance agreement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would require the dealers to sell for at least a certain minimum price.</a:t>
              </a:r>
            </a:p>
          </p:txBody>
        </p:sp>
      </p:grpSp>
      <p:grpSp>
        <p:nvGrpSpPr>
          <p:cNvPr id="35" name="Group 34" descr="A minimum price contract is illegal because it would restrict competition among dealers.">
            <a:extLst>
              <a:ext uri="{FF2B5EF4-FFF2-40B4-BE49-F238E27FC236}">
                <a16:creationId xmlns:a16="http://schemas.microsoft.com/office/drawing/2014/main" id="{7789C53B-BEF9-44CF-9909-E2B186FE1028}"/>
              </a:ext>
            </a:extLst>
          </p:cNvPr>
          <p:cNvGrpSpPr/>
          <p:nvPr/>
        </p:nvGrpSpPr>
        <p:grpSpPr>
          <a:xfrm>
            <a:off x="2066917" y="3405080"/>
            <a:ext cx="8058158" cy="806935"/>
            <a:chOff x="542919" y="1736761"/>
            <a:chExt cx="8058158" cy="806935"/>
          </a:xfrm>
          <a:solidFill>
            <a:srgbClr val="627981"/>
          </a:solidFill>
        </p:grpSpPr>
        <p:sp>
          <p:nvSpPr>
            <p:cNvPr id="37" name="Rectangle 36">
              <a:extLst>
                <a:ext uri="{FF2B5EF4-FFF2-40B4-BE49-F238E27FC236}">
                  <a16:creationId xmlns:a16="http://schemas.microsoft.com/office/drawing/2014/main" id="{ADA9AD90-9029-44DC-857A-B2D156AF26E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EDDB0229-7A73-4022-8C83-C10A414F8F81}"/>
                </a:ext>
              </a:extLst>
            </p:cNvPr>
            <p:cNvSpPr txBox="1"/>
            <p:nvPr/>
          </p:nvSpPr>
          <p:spPr>
            <a:xfrm>
              <a:off x="542919" y="1760681"/>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minimum price contract is illegal because it would restrict competition among dealers.</a:t>
              </a:r>
            </a:p>
          </p:txBody>
        </p:sp>
      </p:grpSp>
    </p:spTree>
    <p:extLst>
      <p:ext uri="{BB962C8B-B14F-4D97-AF65-F5344CB8AC3E}">
        <p14:creationId xmlns:p14="http://schemas.microsoft.com/office/powerpoint/2010/main" val="577218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467850" y="122245"/>
            <a:ext cx="9256294"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Minimum Resale Price Maintenance Agreements</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Picture 2" descr="A picture of a sheep with the head of a wolf standing in a field">
            <a:extLst>
              <a:ext uri="{FF2B5EF4-FFF2-40B4-BE49-F238E27FC236}">
                <a16:creationId xmlns:a16="http://schemas.microsoft.com/office/drawing/2014/main" id="{2285A232-01D0-490E-9132-B7198996A5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2092" y="1611824"/>
            <a:ext cx="4967815" cy="3068661"/>
          </a:xfrm>
          <a:prstGeom prst="rect">
            <a:avLst/>
          </a:prstGeom>
        </p:spPr>
      </p:pic>
      <p:grpSp>
        <p:nvGrpSpPr>
          <p:cNvPr id="18" name="Group 17" descr="A manufacturer is legally allowed to &quot;suggest&quot; minimum prices and to stop selling to dealers that undercut prices. This basically serves as a minimum resale price maintenance agreement but disguised as a legal suggestion.">
            <a:extLst>
              <a:ext uri="{FF2B5EF4-FFF2-40B4-BE49-F238E27FC236}">
                <a16:creationId xmlns:a16="http://schemas.microsoft.com/office/drawing/2014/main" id="{E6EA8F62-2156-46E5-8685-13509198D59B}"/>
              </a:ext>
            </a:extLst>
          </p:cNvPr>
          <p:cNvGrpSpPr/>
          <p:nvPr/>
        </p:nvGrpSpPr>
        <p:grpSpPr>
          <a:xfrm>
            <a:off x="2066923" y="5033610"/>
            <a:ext cx="8058154" cy="1372963"/>
            <a:chOff x="542923" y="1736761"/>
            <a:chExt cx="8058154" cy="1372963"/>
          </a:xfrm>
          <a:solidFill>
            <a:srgbClr val="627981"/>
          </a:solidFill>
        </p:grpSpPr>
        <p:sp>
          <p:nvSpPr>
            <p:cNvPr id="19" name="Rectangle 18">
              <a:extLst>
                <a:ext uri="{FF2B5EF4-FFF2-40B4-BE49-F238E27FC236}">
                  <a16:creationId xmlns:a16="http://schemas.microsoft.com/office/drawing/2014/main" id="{36C6F12F-F407-4A8A-9CC9-60A499686422}"/>
                </a:ext>
              </a:extLst>
            </p:cNvPr>
            <p:cNvSpPr/>
            <p:nvPr/>
          </p:nvSpPr>
          <p:spPr>
            <a:xfrm>
              <a:off x="542923" y="1736761"/>
              <a:ext cx="8058154" cy="13729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061BDC92-BBD9-4CFC-BCDE-7D46C6E4EDBA}"/>
                </a:ext>
              </a:extLst>
            </p:cNvPr>
            <p:cNvSpPr txBox="1"/>
            <p:nvPr/>
          </p:nvSpPr>
          <p:spPr>
            <a:xfrm>
              <a:off x="668212" y="1786285"/>
              <a:ext cx="7807571" cy="1323439"/>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manufacturer is legally allowed to "suggest" minimum prices and to stop selling to dealers that undercut prices. This basically serves as a minimum resale price maintenance agreement but disguised as a legal suggestion.</a:t>
              </a:r>
            </a:p>
          </p:txBody>
        </p:sp>
      </p:grpSp>
    </p:spTree>
    <p:extLst>
      <p:ext uri="{BB962C8B-B14F-4D97-AF65-F5344CB8AC3E}">
        <p14:creationId xmlns:p14="http://schemas.microsoft.com/office/powerpoint/2010/main" val="3520768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Exclusive Dealing</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34" name="Group 33" descr="An exclusive dealing agreement between a manufacturer and a dealer can be legal or illegal.">
            <a:extLst>
              <a:ext uri="{FF2B5EF4-FFF2-40B4-BE49-F238E27FC236}">
                <a16:creationId xmlns:a16="http://schemas.microsoft.com/office/drawing/2014/main" id="{4E6D376F-AE2E-45AC-98BB-0C4172F571CC}"/>
              </a:ext>
            </a:extLst>
          </p:cNvPr>
          <p:cNvGrpSpPr/>
          <p:nvPr/>
        </p:nvGrpSpPr>
        <p:grpSpPr>
          <a:xfrm>
            <a:off x="2066922" y="1580912"/>
            <a:ext cx="8058154" cy="806935"/>
            <a:chOff x="542923" y="1736761"/>
            <a:chExt cx="8058154" cy="806935"/>
          </a:xfrm>
          <a:solidFill>
            <a:srgbClr val="627981"/>
          </a:solidFill>
        </p:grpSpPr>
        <p:sp>
          <p:nvSpPr>
            <p:cNvPr id="36" name="Rectangle 35">
              <a:extLst>
                <a:ext uri="{FF2B5EF4-FFF2-40B4-BE49-F238E27FC236}">
                  <a16:creationId xmlns:a16="http://schemas.microsoft.com/office/drawing/2014/main" id="{8FD71628-EB5D-43FB-9086-1A4AED35D04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2D6D8CFD-8468-44BB-8559-88510A2D45EE}"/>
                </a:ext>
              </a:extLst>
            </p:cNvPr>
            <p:cNvSpPr txBox="1"/>
            <p:nvPr/>
          </p:nvSpPr>
          <p:spPr>
            <a:xfrm>
              <a:off x="542923" y="176286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An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exclusive dealing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agreement between a manufacturer and a dealer can be legal or illegal.</a:t>
              </a:r>
            </a:p>
          </p:txBody>
        </p:sp>
      </p:grpSp>
      <p:grpSp>
        <p:nvGrpSpPr>
          <p:cNvPr id="39" name="Group 38" descr="It is legal if the purpose of the contract is to encourage competition between dealers.">
            <a:extLst>
              <a:ext uri="{FF2B5EF4-FFF2-40B4-BE49-F238E27FC236}">
                <a16:creationId xmlns:a16="http://schemas.microsoft.com/office/drawing/2014/main" id="{6753D2AD-FE7B-4E1A-ACC7-1A1BFA183BCD}"/>
              </a:ext>
            </a:extLst>
          </p:cNvPr>
          <p:cNvGrpSpPr/>
          <p:nvPr/>
        </p:nvGrpSpPr>
        <p:grpSpPr>
          <a:xfrm>
            <a:off x="2066918" y="2492996"/>
            <a:ext cx="8058157" cy="806935"/>
            <a:chOff x="542920" y="1736761"/>
            <a:chExt cx="8058157" cy="806935"/>
          </a:xfrm>
          <a:solidFill>
            <a:srgbClr val="627981"/>
          </a:solidFill>
        </p:grpSpPr>
        <p:sp>
          <p:nvSpPr>
            <p:cNvPr id="40" name="Rectangle 39">
              <a:extLst>
                <a:ext uri="{FF2B5EF4-FFF2-40B4-BE49-F238E27FC236}">
                  <a16:creationId xmlns:a16="http://schemas.microsoft.com/office/drawing/2014/main" id="{734881D1-6EEC-4344-952F-6B8D565B97F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ADD63475-574B-450D-99C2-9DC6B7515AE6}"/>
                </a:ext>
              </a:extLst>
            </p:cNvPr>
            <p:cNvSpPr txBox="1"/>
            <p:nvPr/>
          </p:nvSpPr>
          <p:spPr>
            <a:xfrm>
              <a:off x="542920" y="178955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It is legal if the purpose of the contract is to encourage competition between dealers.</a:t>
              </a:r>
            </a:p>
          </p:txBody>
        </p:sp>
      </p:grpSp>
      <p:grpSp>
        <p:nvGrpSpPr>
          <p:cNvPr id="43" name="Group 42" descr="Exclusive deals may also limit competition.">
            <a:extLst>
              <a:ext uri="{FF2B5EF4-FFF2-40B4-BE49-F238E27FC236}">
                <a16:creationId xmlns:a16="http://schemas.microsoft.com/office/drawing/2014/main" id="{98F5A6A0-557B-4E9F-84C5-CE3F4E3535B8}"/>
              </a:ext>
            </a:extLst>
          </p:cNvPr>
          <p:cNvGrpSpPr/>
          <p:nvPr/>
        </p:nvGrpSpPr>
        <p:grpSpPr>
          <a:xfrm>
            <a:off x="2066918" y="3405080"/>
            <a:ext cx="8058157" cy="806935"/>
            <a:chOff x="542920" y="1736761"/>
            <a:chExt cx="8058157" cy="806935"/>
          </a:xfrm>
          <a:solidFill>
            <a:srgbClr val="627981"/>
          </a:solidFill>
        </p:grpSpPr>
        <p:sp>
          <p:nvSpPr>
            <p:cNvPr id="44" name="Rectangle 43">
              <a:extLst>
                <a:ext uri="{FF2B5EF4-FFF2-40B4-BE49-F238E27FC236}">
                  <a16:creationId xmlns:a16="http://schemas.microsoft.com/office/drawing/2014/main" id="{9ACA168B-B82E-4513-A2DD-8E298B8D3F7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TextBox 44">
              <a:extLst>
                <a:ext uri="{FF2B5EF4-FFF2-40B4-BE49-F238E27FC236}">
                  <a16:creationId xmlns:a16="http://schemas.microsoft.com/office/drawing/2014/main" id="{A263E5FA-7E55-4E61-B1D1-E43C62E04688}"/>
                </a:ext>
              </a:extLst>
            </p:cNvPr>
            <p:cNvSpPr txBox="1"/>
            <p:nvPr/>
          </p:nvSpPr>
          <p:spPr>
            <a:xfrm>
              <a:off x="542920" y="1945723"/>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Exclusive deals may also limit competition.</a:t>
              </a:r>
            </a:p>
          </p:txBody>
        </p:sp>
      </p:grpSp>
      <p:grpSp>
        <p:nvGrpSpPr>
          <p:cNvPr id="46" name="Group 45" descr="If a retailer obtained exclusive rights to be the sole distributor of a good, this exclusive contract would have an anticompetitive effect.">
            <a:extLst>
              <a:ext uri="{FF2B5EF4-FFF2-40B4-BE49-F238E27FC236}">
                <a16:creationId xmlns:a16="http://schemas.microsoft.com/office/drawing/2014/main" id="{A33A94CE-8AEE-455A-9EC4-83705E53C78D}"/>
              </a:ext>
            </a:extLst>
          </p:cNvPr>
          <p:cNvGrpSpPr/>
          <p:nvPr/>
        </p:nvGrpSpPr>
        <p:grpSpPr>
          <a:xfrm>
            <a:off x="2066919" y="4304342"/>
            <a:ext cx="8058158" cy="806935"/>
            <a:chOff x="542919" y="1736761"/>
            <a:chExt cx="8058158" cy="806935"/>
          </a:xfrm>
          <a:solidFill>
            <a:srgbClr val="627981"/>
          </a:solidFill>
        </p:grpSpPr>
        <p:sp>
          <p:nvSpPr>
            <p:cNvPr id="47" name="Rectangle 46">
              <a:extLst>
                <a:ext uri="{FF2B5EF4-FFF2-40B4-BE49-F238E27FC236}">
                  <a16:creationId xmlns:a16="http://schemas.microsoft.com/office/drawing/2014/main" id="{36D5ABA3-5197-42F2-94ED-0BB9F72CCD9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F5DE90EE-D695-4B3F-BFA8-159D4285D7C9}"/>
                </a:ext>
              </a:extLst>
            </p:cNvPr>
            <p:cNvSpPr txBox="1"/>
            <p:nvPr/>
          </p:nvSpPr>
          <p:spPr>
            <a:xfrm>
              <a:off x="542919" y="1760681"/>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a retailer obtained exclusive rights to be the sole distributor of a good, this exclusive contract would have an anticompetitive effect.</a:t>
              </a:r>
            </a:p>
          </p:txBody>
        </p:sp>
      </p:grpSp>
    </p:spTree>
    <p:extLst>
      <p:ext uri="{BB962C8B-B14F-4D97-AF65-F5344CB8AC3E}">
        <p14:creationId xmlns:p14="http://schemas.microsoft.com/office/powerpoint/2010/main" val="3097800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Tying Sales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0" name="Group 19" descr="Tying sales happen when a customer is required to buy one product only if the customer also buys a second product.">
            <a:extLst>
              <a:ext uri="{FF2B5EF4-FFF2-40B4-BE49-F238E27FC236}">
                <a16:creationId xmlns:a16="http://schemas.microsoft.com/office/drawing/2014/main" id="{192A8499-289D-4201-85DF-7EB83BA2C2B2}"/>
              </a:ext>
            </a:extLst>
          </p:cNvPr>
          <p:cNvGrpSpPr/>
          <p:nvPr/>
        </p:nvGrpSpPr>
        <p:grpSpPr>
          <a:xfrm>
            <a:off x="2066922" y="1580912"/>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A2D01879-67B4-48FB-B391-3F0F8FACF75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DF51ED4D-7A47-42EB-B5CF-13B81407F52B}"/>
                </a:ext>
              </a:extLst>
            </p:cNvPr>
            <p:cNvSpPr txBox="1"/>
            <p:nvPr/>
          </p:nvSpPr>
          <p:spPr>
            <a:xfrm>
              <a:off x="542923" y="176286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Tying sales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happen when a customer is required to buy one product only if the customer also buys a second product.</a:t>
              </a:r>
            </a:p>
          </p:txBody>
        </p:sp>
      </p:grpSp>
      <p:grpSp>
        <p:nvGrpSpPr>
          <p:cNvPr id="30" name="Group 29" descr="Tying sales are controversial because they force consumers to purchase a product that they may not actually want or need.">
            <a:extLst>
              <a:ext uri="{FF2B5EF4-FFF2-40B4-BE49-F238E27FC236}">
                <a16:creationId xmlns:a16="http://schemas.microsoft.com/office/drawing/2014/main" id="{8852E183-2ABF-4F92-B26E-A4928C802DCE}"/>
              </a:ext>
            </a:extLst>
          </p:cNvPr>
          <p:cNvGrpSpPr/>
          <p:nvPr/>
        </p:nvGrpSpPr>
        <p:grpSpPr>
          <a:xfrm>
            <a:off x="2066918" y="2492996"/>
            <a:ext cx="8058157" cy="806935"/>
            <a:chOff x="542920" y="1736761"/>
            <a:chExt cx="8058157" cy="806935"/>
          </a:xfrm>
          <a:solidFill>
            <a:srgbClr val="627981"/>
          </a:solidFill>
        </p:grpSpPr>
        <p:sp>
          <p:nvSpPr>
            <p:cNvPr id="31" name="Rectangle 30">
              <a:extLst>
                <a:ext uri="{FF2B5EF4-FFF2-40B4-BE49-F238E27FC236}">
                  <a16:creationId xmlns:a16="http://schemas.microsoft.com/office/drawing/2014/main" id="{8E19CB31-C59B-4442-8777-E779365ED1E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9D47A85E-88C3-407D-9F7A-7F5DBB6D0EB6}"/>
                </a:ext>
              </a:extLst>
            </p:cNvPr>
            <p:cNvSpPr txBox="1"/>
            <p:nvPr/>
          </p:nvSpPr>
          <p:spPr>
            <a:xfrm>
              <a:off x="542920" y="178955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Tying sales are controversial because they force consumers to purchase a product that they may not actually want or need.</a:t>
              </a:r>
            </a:p>
          </p:txBody>
        </p:sp>
      </p:grpSp>
      <p:grpSp>
        <p:nvGrpSpPr>
          <p:cNvPr id="33" name="Group 32" descr="For example, suppose that to purchase a popular at-home stereo, the store required that you also purchase a certain TV model.">
            <a:extLst>
              <a:ext uri="{FF2B5EF4-FFF2-40B4-BE49-F238E27FC236}">
                <a16:creationId xmlns:a16="http://schemas.microsoft.com/office/drawing/2014/main" id="{0A84607C-E2D0-4365-ABD3-8D0D6F26ED1C}"/>
              </a:ext>
            </a:extLst>
          </p:cNvPr>
          <p:cNvGrpSpPr/>
          <p:nvPr/>
        </p:nvGrpSpPr>
        <p:grpSpPr>
          <a:xfrm>
            <a:off x="2066917" y="3405080"/>
            <a:ext cx="8058158" cy="890695"/>
            <a:chOff x="542919" y="1736761"/>
            <a:chExt cx="8058158" cy="1068455"/>
          </a:xfrm>
          <a:solidFill>
            <a:srgbClr val="627981"/>
          </a:solidFill>
        </p:grpSpPr>
        <p:sp>
          <p:nvSpPr>
            <p:cNvPr id="34" name="Rectangle 33">
              <a:extLst>
                <a:ext uri="{FF2B5EF4-FFF2-40B4-BE49-F238E27FC236}">
                  <a16:creationId xmlns:a16="http://schemas.microsoft.com/office/drawing/2014/main" id="{63D2C6E2-BAE8-4FAE-87A8-59A50B623D0B}"/>
                </a:ext>
              </a:extLst>
            </p:cNvPr>
            <p:cNvSpPr/>
            <p:nvPr/>
          </p:nvSpPr>
          <p:spPr>
            <a:xfrm>
              <a:off x="542923" y="1736761"/>
              <a:ext cx="8058154" cy="10684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9B3400EE-1941-4F8F-97B5-1A39561F8B42}"/>
                </a:ext>
              </a:extLst>
            </p:cNvPr>
            <p:cNvSpPr txBox="1"/>
            <p:nvPr/>
          </p:nvSpPr>
          <p:spPr>
            <a:xfrm>
              <a:off x="542919" y="1824268"/>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For example, suppose that to purchase a popular at-home stereo, the store required that you also purchase a certain TV model.</a:t>
              </a:r>
            </a:p>
          </p:txBody>
        </p:sp>
      </p:grpSp>
    </p:spTree>
    <p:extLst>
      <p:ext uri="{BB962C8B-B14F-4D97-AF65-F5344CB8AC3E}">
        <p14:creationId xmlns:p14="http://schemas.microsoft.com/office/powerpoint/2010/main" val="1627725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Bundling</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0" name="Group 19" descr="Bundling is where a firm sells two or more products as one.">
            <a:extLst>
              <a:ext uri="{FF2B5EF4-FFF2-40B4-BE49-F238E27FC236}">
                <a16:creationId xmlns:a16="http://schemas.microsoft.com/office/drawing/2014/main" id="{192A8499-289D-4201-85DF-7EB83BA2C2B2}"/>
              </a:ext>
            </a:extLst>
          </p:cNvPr>
          <p:cNvGrpSpPr/>
          <p:nvPr/>
        </p:nvGrpSpPr>
        <p:grpSpPr>
          <a:xfrm>
            <a:off x="2066916" y="1580912"/>
            <a:ext cx="8058160" cy="806935"/>
            <a:chOff x="542917" y="1736761"/>
            <a:chExt cx="8058160" cy="806935"/>
          </a:xfrm>
          <a:solidFill>
            <a:srgbClr val="627981"/>
          </a:solidFill>
        </p:grpSpPr>
        <p:sp>
          <p:nvSpPr>
            <p:cNvPr id="21" name="Rectangle 20">
              <a:extLst>
                <a:ext uri="{FF2B5EF4-FFF2-40B4-BE49-F238E27FC236}">
                  <a16:creationId xmlns:a16="http://schemas.microsoft.com/office/drawing/2014/main" id="{A2D01879-67B4-48FB-B391-3F0F8FACF75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DF51ED4D-7A47-42EB-B5CF-13B81407F52B}"/>
                </a:ext>
              </a:extLst>
            </p:cNvPr>
            <p:cNvSpPr txBox="1"/>
            <p:nvPr/>
          </p:nvSpPr>
          <p:spPr>
            <a:xfrm>
              <a:off x="542917" y="1946581"/>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Bundling</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is where a firm sells two or more products as one.</a:t>
              </a:r>
            </a:p>
          </p:txBody>
        </p:sp>
      </p:grpSp>
      <p:grpSp>
        <p:nvGrpSpPr>
          <p:cNvPr id="30" name="Group 29" descr="Bundling can offer an advantage for consumers by allowing them to acquire multiple products or services for a better price.">
            <a:extLst>
              <a:ext uri="{FF2B5EF4-FFF2-40B4-BE49-F238E27FC236}">
                <a16:creationId xmlns:a16="http://schemas.microsoft.com/office/drawing/2014/main" id="{8852E183-2ABF-4F92-B26E-A4928C802DCE}"/>
              </a:ext>
            </a:extLst>
          </p:cNvPr>
          <p:cNvGrpSpPr/>
          <p:nvPr/>
        </p:nvGrpSpPr>
        <p:grpSpPr>
          <a:xfrm>
            <a:off x="2066918" y="2492996"/>
            <a:ext cx="8058157" cy="806935"/>
            <a:chOff x="542920" y="1736761"/>
            <a:chExt cx="8058157" cy="806935"/>
          </a:xfrm>
          <a:solidFill>
            <a:srgbClr val="627981"/>
          </a:solidFill>
        </p:grpSpPr>
        <p:sp>
          <p:nvSpPr>
            <p:cNvPr id="31" name="Rectangle 30">
              <a:extLst>
                <a:ext uri="{FF2B5EF4-FFF2-40B4-BE49-F238E27FC236}">
                  <a16:creationId xmlns:a16="http://schemas.microsoft.com/office/drawing/2014/main" id="{8E19CB31-C59B-4442-8777-E779365ED1E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9D47A85E-88C3-407D-9F7A-7F5DBB6D0EB6}"/>
                </a:ext>
              </a:extLst>
            </p:cNvPr>
            <p:cNvSpPr txBox="1"/>
            <p:nvPr/>
          </p:nvSpPr>
          <p:spPr>
            <a:xfrm>
              <a:off x="542920" y="178955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Bundling can offer an advantage for consumers by allowing them to acquire multiple products or services for a better price. </a:t>
              </a:r>
            </a:p>
          </p:txBody>
        </p:sp>
      </p:grpSp>
      <p:grpSp>
        <p:nvGrpSpPr>
          <p:cNvPr id="33" name="Group 32" descr="For example, consider an internet, home phone, and cable package through a cable company.">
            <a:extLst>
              <a:ext uri="{FF2B5EF4-FFF2-40B4-BE49-F238E27FC236}">
                <a16:creationId xmlns:a16="http://schemas.microsoft.com/office/drawing/2014/main" id="{0A84607C-E2D0-4365-ABD3-8D0D6F26ED1C}"/>
              </a:ext>
            </a:extLst>
          </p:cNvPr>
          <p:cNvGrpSpPr/>
          <p:nvPr/>
        </p:nvGrpSpPr>
        <p:grpSpPr>
          <a:xfrm>
            <a:off x="2066917" y="3405080"/>
            <a:ext cx="8058158" cy="806935"/>
            <a:chOff x="542919" y="1736761"/>
            <a:chExt cx="8058158" cy="806935"/>
          </a:xfrm>
          <a:solidFill>
            <a:srgbClr val="627981"/>
          </a:solidFill>
        </p:grpSpPr>
        <p:sp>
          <p:nvSpPr>
            <p:cNvPr id="34" name="Rectangle 33">
              <a:extLst>
                <a:ext uri="{FF2B5EF4-FFF2-40B4-BE49-F238E27FC236}">
                  <a16:creationId xmlns:a16="http://schemas.microsoft.com/office/drawing/2014/main" id="{63D2C6E2-BAE8-4FAE-87A8-59A50B623D0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9B3400EE-1941-4F8F-97B5-1A39561F8B42}"/>
                </a:ext>
              </a:extLst>
            </p:cNvPr>
            <p:cNvSpPr txBox="1"/>
            <p:nvPr/>
          </p:nvSpPr>
          <p:spPr>
            <a:xfrm>
              <a:off x="542919" y="178955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For example, consider an internet, home phone, and cable package through a cable company.</a:t>
              </a:r>
            </a:p>
          </p:txBody>
        </p:sp>
      </p:grpSp>
    </p:spTree>
    <p:extLst>
      <p:ext uri="{BB962C8B-B14F-4D97-AF65-F5344CB8AC3E}">
        <p14:creationId xmlns:p14="http://schemas.microsoft.com/office/powerpoint/2010/main" val="3268714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6BBF687-DD35-42D2-BD18-BBD38304A570}">
  <ds:schemaRefs>
    <ds:schemaRef ds:uri="http://www.w3.org/XML/1998/namespace"/>
    <ds:schemaRef ds:uri="http://purl.org/dc/terms/"/>
    <ds:schemaRef ds:uri="http://schemas.microsoft.com/office/2006/documentManagement/types"/>
    <ds:schemaRef ds:uri="http://purl.org/dc/dcmitype/"/>
    <ds:schemaRef ds:uri="http://purl.org/dc/elements/1.1/"/>
    <ds:schemaRef ds:uri="fdab59f7-c3a7-48e5-acd8-618ce834776e"/>
    <ds:schemaRef ds:uri="http://schemas.microsoft.com/office/infopath/2007/PartnerControls"/>
    <ds:schemaRef ds:uri="http://schemas.openxmlformats.org/package/2006/metadata/core-properties"/>
    <ds:schemaRef ds:uri="06d9c582-05c2-476b-83d2-72ab8b1380b2"/>
    <ds:schemaRef ds:uri="http://schemas.microsoft.com/office/2006/metadata/properties"/>
  </ds:schemaRefs>
</ds:datastoreItem>
</file>

<file path=customXml/itemProps2.xml><?xml version="1.0" encoding="utf-8"?>
<ds:datastoreItem xmlns:ds="http://schemas.openxmlformats.org/officeDocument/2006/customXml" ds:itemID="{236BD8E2-E5CD-45C4-964B-1A46AA1CCCE1}">
  <ds:schemaRefs>
    <ds:schemaRef ds:uri="http://schemas.microsoft.com/sharepoint/v3/contenttype/forms"/>
  </ds:schemaRefs>
</ds:datastoreItem>
</file>

<file path=customXml/itemProps3.xml><?xml version="1.0" encoding="utf-8"?>
<ds:datastoreItem xmlns:ds="http://schemas.openxmlformats.org/officeDocument/2006/customXml" ds:itemID="{514A36C9-F955-4FE0-836C-C85BAD03B9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626</TotalTime>
  <Words>1378</Words>
  <Application>Microsoft Office PowerPoint</Application>
  <PresentationFormat>Widescreen</PresentationFormat>
  <Paragraphs>98</Paragraphs>
  <Slides>16</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Calibri</vt:lpstr>
      <vt:lpstr>Calibri Light</vt:lpstr>
      <vt:lpstr>Century Gothic</vt:lpstr>
      <vt:lpstr>Times New Roman</vt:lpstr>
      <vt:lpstr>Office Theme</vt:lpstr>
      <vt:lpstr>1_Office Theme</vt:lpstr>
      <vt:lpstr>Regulating Anticompetitive Behavior</vt:lpstr>
      <vt:lpstr>Regulating Anticompetitive Behavior1</vt:lpstr>
      <vt:lpstr>Antitrust Law</vt:lpstr>
      <vt:lpstr>Restrictive Practices</vt:lpstr>
      <vt:lpstr>Minimum Resale Price Maintenance Agreements1</vt:lpstr>
      <vt:lpstr>Minimum Resale Price Maintenance Agreements2</vt:lpstr>
      <vt:lpstr>Exclusive Dealing</vt:lpstr>
      <vt:lpstr>Tying Sales</vt:lpstr>
      <vt:lpstr>Bundling1</vt:lpstr>
      <vt:lpstr>Bundling2</vt:lpstr>
      <vt:lpstr>Predatory Pricing</vt:lpstr>
      <vt:lpstr>On Your Own1</vt:lpstr>
      <vt:lpstr>On Your Own2</vt:lpstr>
      <vt:lpstr>Restrictive Practice</vt:lpstr>
      <vt:lpstr>Summary</vt:lpstr>
      <vt:lpstr>HAWKES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Microeconomics, 2nd Edition</dc:title>
  <dc:creator>Hawkes Learning</dc:creator>
  <cp:lastModifiedBy>Caitlin Coleman</cp:lastModifiedBy>
  <cp:revision>46</cp:revision>
  <dcterms:created xsi:type="dcterms:W3CDTF">2017-06-16T13:06:21Z</dcterms:created>
  <dcterms:modified xsi:type="dcterms:W3CDTF">2026-02-03T15:11:04Z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