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1"/>
  </p:notesMasterIdLst>
  <p:sldIdLst>
    <p:sldId id="371" r:id="rId6"/>
    <p:sldId id="372" r:id="rId7"/>
    <p:sldId id="373" r:id="rId8"/>
    <p:sldId id="374" r:id="rId9"/>
    <p:sldId id="375" r:id="rId10"/>
    <p:sldId id="376" r:id="rId11"/>
    <p:sldId id="377" r:id="rId12"/>
    <p:sldId id="378" r:id="rId13"/>
    <p:sldId id="379" r:id="rId14"/>
    <p:sldId id="380" r:id="rId15"/>
    <p:sldId id="381" r:id="rId16"/>
    <p:sldId id="382" r:id="rId17"/>
    <p:sldId id="383" r:id="rId18"/>
    <p:sldId id="384" r:id="rId19"/>
    <p:sldId id="385"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92DBF3A-550E-4074-A09A-FFB19E268E22}" v="3" dt="2026-02-03T15:09:45.24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5343" autoAdjust="0"/>
  </p:normalViewPr>
  <p:slideViewPr>
    <p:cSldViewPr snapToGrid="0">
      <p:cViewPr varScale="1">
        <p:scale>
          <a:sx n="91" d="100"/>
          <a:sy n="91" d="100"/>
        </p:scale>
        <p:origin x="127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08T14:50:50.608" v="3" actId="6549"/>
      <pc:docMkLst>
        <pc:docMk/>
      </pc:docMkLst>
      <pc:sldChg chg="add">
        <pc:chgData name="Caitlin Coleman" userId="96f87ca1-0e64-4ae8-8d77-98757b85df0b" providerId="ADAL" clId="{DDA6BCD5-DC0D-434C-93A0-51E2BCD25B34}" dt="2026-01-08T14:48:47.226" v="0"/>
        <pc:sldMkLst>
          <pc:docMk/>
          <pc:sldMk cId="3588297936" sldId="371"/>
        </pc:sldMkLst>
      </pc:sldChg>
      <pc:sldChg chg="add">
        <pc:chgData name="Caitlin Coleman" userId="96f87ca1-0e64-4ae8-8d77-98757b85df0b" providerId="ADAL" clId="{DDA6BCD5-DC0D-434C-93A0-51E2BCD25B34}" dt="2026-01-08T14:48:47.226" v="0"/>
        <pc:sldMkLst>
          <pc:docMk/>
          <pc:sldMk cId="2209833447" sldId="372"/>
        </pc:sldMkLst>
      </pc:sldChg>
      <pc:sldChg chg="add">
        <pc:chgData name="Caitlin Coleman" userId="96f87ca1-0e64-4ae8-8d77-98757b85df0b" providerId="ADAL" clId="{DDA6BCD5-DC0D-434C-93A0-51E2BCD25B34}" dt="2026-01-08T14:48:47.226" v="0"/>
        <pc:sldMkLst>
          <pc:docMk/>
          <pc:sldMk cId="178333984" sldId="373"/>
        </pc:sldMkLst>
      </pc:sldChg>
      <pc:sldChg chg="add">
        <pc:chgData name="Caitlin Coleman" userId="96f87ca1-0e64-4ae8-8d77-98757b85df0b" providerId="ADAL" clId="{DDA6BCD5-DC0D-434C-93A0-51E2BCD25B34}" dt="2026-01-08T14:48:47.226" v="0"/>
        <pc:sldMkLst>
          <pc:docMk/>
          <pc:sldMk cId="1783487355" sldId="374"/>
        </pc:sldMkLst>
      </pc:sldChg>
      <pc:sldChg chg="add">
        <pc:chgData name="Caitlin Coleman" userId="96f87ca1-0e64-4ae8-8d77-98757b85df0b" providerId="ADAL" clId="{DDA6BCD5-DC0D-434C-93A0-51E2BCD25B34}" dt="2026-01-08T14:48:47.226" v="0"/>
        <pc:sldMkLst>
          <pc:docMk/>
          <pc:sldMk cId="4133504137" sldId="375"/>
        </pc:sldMkLst>
      </pc:sldChg>
      <pc:sldChg chg="add">
        <pc:chgData name="Caitlin Coleman" userId="96f87ca1-0e64-4ae8-8d77-98757b85df0b" providerId="ADAL" clId="{DDA6BCD5-DC0D-434C-93A0-51E2BCD25B34}" dt="2026-01-08T14:48:47.226" v="0"/>
        <pc:sldMkLst>
          <pc:docMk/>
          <pc:sldMk cId="3587451277" sldId="376"/>
        </pc:sldMkLst>
      </pc:sldChg>
      <pc:sldChg chg="add">
        <pc:chgData name="Caitlin Coleman" userId="96f87ca1-0e64-4ae8-8d77-98757b85df0b" providerId="ADAL" clId="{DDA6BCD5-DC0D-434C-93A0-51E2BCD25B34}" dt="2026-01-08T14:48:47.226" v="0"/>
        <pc:sldMkLst>
          <pc:docMk/>
          <pc:sldMk cId="1543448355" sldId="377"/>
        </pc:sldMkLst>
      </pc:sldChg>
      <pc:sldChg chg="add">
        <pc:chgData name="Caitlin Coleman" userId="96f87ca1-0e64-4ae8-8d77-98757b85df0b" providerId="ADAL" clId="{DDA6BCD5-DC0D-434C-93A0-51E2BCD25B34}" dt="2026-01-08T14:48:47.226" v="0"/>
        <pc:sldMkLst>
          <pc:docMk/>
          <pc:sldMk cId="4003789916" sldId="378"/>
        </pc:sldMkLst>
      </pc:sldChg>
      <pc:sldChg chg="add">
        <pc:chgData name="Caitlin Coleman" userId="96f87ca1-0e64-4ae8-8d77-98757b85df0b" providerId="ADAL" clId="{DDA6BCD5-DC0D-434C-93A0-51E2BCD25B34}" dt="2026-01-08T14:48:47.226" v="0"/>
        <pc:sldMkLst>
          <pc:docMk/>
          <pc:sldMk cId="2406022533" sldId="379"/>
        </pc:sldMkLst>
      </pc:sldChg>
      <pc:sldChg chg="add">
        <pc:chgData name="Caitlin Coleman" userId="96f87ca1-0e64-4ae8-8d77-98757b85df0b" providerId="ADAL" clId="{DDA6BCD5-DC0D-434C-93A0-51E2BCD25B34}" dt="2026-01-08T14:48:47.226" v="0"/>
        <pc:sldMkLst>
          <pc:docMk/>
          <pc:sldMk cId="3814471759" sldId="380"/>
        </pc:sldMkLst>
      </pc:sldChg>
      <pc:sldChg chg="add">
        <pc:chgData name="Caitlin Coleman" userId="96f87ca1-0e64-4ae8-8d77-98757b85df0b" providerId="ADAL" clId="{DDA6BCD5-DC0D-434C-93A0-51E2BCD25B34}" dt="2026-01-08T14:48:47.226" v="0"/>
        <pc:sldMkLst>
          <pc:docMk/>
          <pc:sldMk cId="441776395" sldId="381"/>
        </pc:sldMkLst>
      </pc:sldChg>
      <pc:sldChg chg="add">
        <pc:chgData name="Caitlin Coleman" userId="96f87ca1-0e64-4ae8-8d77-98757b85df0b" providerId="ADAL" clId="{DDA6BCD5-DC0D-434C-93A0-51E2BCD25B34}" dt="2026-01-08T14:48:47.226" v="0"/>
        <pc:sldMkLst>
          <pc:docMk/>
          <pc:sldMk cId="4023319265" sldId="382"/>
        </pc:sldMkLst>
      </pc:sldChg>
      <pc:sldChg chg="add">
        <pc:chgData name="Caitlin Coleman" userId="96f87ca1-0e64-4ae8-8d77-98757b85df0b" providerId="ADAL" clId="{DDA6BCD5-DC0D-434C-93A0-51E2BCD25B34}" dt="2026-01-08T14:48:47.226" v="0"/>
        <pc:sldMkLst>
          <pc:docMk/>
          <pc:sldMk cId="2256684405" sldId="383"/>
        </pc:sldMkLst>
      </pc:sldChg>
      <pc:sldChg chg="modSp add mod">
        <pc:chgData name="Caitlin Coleman" userId="96f87ca1-0e64-4ae8-8d77-98757b85df0b" providerId="ADAL" clId="{DDA6BCD5-DC0D-434C-93A0-51E2BCD25B34}" dt="2026-01-08T14:50:50.608" v="3" actId="6549"/>
        <pc:sldMkLst>
          <pc:docMk/>
          <pc:sldMk cId="3422593376" sldId="384"/>
        </pc:sldMkLst>
        <pc:spChg chg="mod">
          <ac:chgData name="Caitlin Coleman" userId="96f87ca1-0e64-4ae8-8d77-98757b85df0b" providerId="ADAL" clId="{DDA6BCD5-DC0D-434C-93A0-51E2BCD25B34}" dt="2026-01-08T14:50:50.608" v="3" actId="6549"/>
          <ac:spMkLst>
            <pc:docMk/>
            <pc:sldMk cId="3422593376" sldId="384"/>
            <ac:spMk id="26" creationId="{00000000-0000-0000-0000-000000000000}"/>
          </ac:spMkLst>
        </pc:spChg>
      </pc:sldChg>
      <pc:sldChg chg="add">
        <pc:chgData name="Caitlin Coleman" userId="96f87ca1-0e64-4ae8-8d77-98757b85df0b" providerId="ADAL" clId="{DDA6BCD5-DC0D-434C-93A0-51E2BCD25B34}" dt="2026-01-08T14:49:05.496" v="1"/>
        <pc:sldMkLst>
          <pc:docMk/>
          <pc:sldMk cId="1387323463" sldId="38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By the end of this lesson, you will be able to explain antitrust laws, calculate concentration ratios, calculate the Herfindahl-Hirschman Index (HHI), and evaluate methods of antitrust regulation.</a:t>
            </a: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98272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Another approach to measuring industry concentration is called the Herfindahl-Hirschman Index or HHI. We calculate HHI by summing the squares of the market share of each firm in the industry. In this case, the HHI is sixteen squared plus ten squared, plus eight squared, plus six squared times seven, plus three squared times eight, which equals 744.</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111418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a merger would result in an HHI of less than 1,000, the FTC would probably approve it. If a merger would result in an HHI of more than 1,800, the FTC would probably challenge it. If a merger would result in an HHI between 1,000 and 1,800, the FTC would scrutinize the plan and make a case-by-case decision.</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744918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Both the four-firm concentration ratio and the Herfindahl-Hirschman index share some weaknesses. They assume the "market" under discussion is well-defined, and the only question is measuring how sales are divided in that market. They assume a broad measure of concentration in the market is enough to make a decision about the effects of a merger. In response to these two problems, the antitrust regulators have been changing their approach in recent decades.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993740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Globalization has changed the market boundaries. The Federal Trade Commission has begun to look less at market share and more at the data on actual competition between businesses. The new approach to antitrust regulation involves detailed analysis of specific markets and companies. Now, statistical tools and real-world evidence estimate the demand and supply curves that the firms who are proposing a merger face.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139397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772526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105150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Large corporations, such as the natural gas producer Kinder Morgan, can bring economies of scale to the marketplace. Will that benefit consumers, or is more competition better?</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Recall the three important lessons on the theory of the firm:</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1. Competition is a good thing because it provides consumers with lower prices and a variety of innovative products.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2. Large-scale production can dramatically lower average costs.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3. Markets in the real world are rarely perfectly competitive.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corporate merger occurs when two separate firms combine to become a single firm. An acquisition occurs when one firm purchases another. An acquisition may not look like a merger since the newly purchased firm may continue to operate under its former company name. Mergers can also be lateral, where two firms of similar sizes combine to become one.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Since a merger combines two firms into one, it can reduce the extent of competition between firms. When two large U.S. firms announce a merger or acquisition, they must notify the U.S. Federal Trade Commission (FTC). The laws that give government the power to block certain mergers, and even in some cases to break up large firms into smaller ones, are called antitrust laws.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71664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U.S. government approves most proposed mergers. In a market-oriented economy, firms have the freedom to make their own choices. Private firms generally have the freedom to: to expand or reduce production; set the price they choose; open new factories or sales facilities or close them; hire workers or to lay them off; and start selling new products or stop selling existing ones. If the owners want to acquire a firm, be acquired, or merge with another firm, this decision is just one of many that firms are free to make.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939540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Mergers that lessen competition can lead to problems for consumers: Higher prices &amp; reduced availability of goods and services. Lower quality products and less innovation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293450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Regulators have struggled for decades to measure the degree of monopoly power in an industry. An early tool was the concentration ratio, which measures the combined market share of the top firms in an industry. A firm’s market share is its proportion of total sales in a particular market.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548183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four-firm concentration ratio is calculated by adding the market shares of the four largest firms: in this case, 16+10+8+6=40. We do not consider this concentration ratio especially high because the largest four firms have less than half the market.</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110196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1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5" y="2706602"/>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463488" y="3081819"/>
            <a:ext cx="9265024" cy="9233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Corporate Mergers</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35882979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Herfindahl-Hirschman Index (HHI)</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descr="Another approach to measuring industry concentration is called the Herfindahl-Hirschman Index (HHI).">
            <a:extLst>
              <a:ext uri="{FF2B5EF4-FFF2-40B4-BE49-F238E27FC236}">
                <a16:creationId xmlns:a16="http://schemas.microsoft.com/office/drawing/2014/main" id="{A7EC2D2A-572B-4951-B4B3-236D06CEBF8B}"/>
              </a:ext>
            </a:extLst>
          </p:cNvPr>
          <p:cNvGrpSpPr/>
          <p:nvPr/>
        </p:nvGrpSpPr>
        <p:grpSpPr>
          <a:xfrm>
            <a:off x="2066922" y="1580912"/>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706B31B5-8B10-4289-B14E-82458EEEC6D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F79A372B-7548-446C-BC82-41D6683AE329}"/>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Another approach to measuring industry concentration is called the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Herfindahl-Hirschman Index (HHI).</a:t>
              </a:r>
            </a:p>
          </p:txBody>
        </p:sp>
      </p:grpSp>
      <p:grpSp>
        <p:nvGrpSpPr>
          <p:cNvPr id="14" name="Group 13" descr="HHI is calculated by summing the squares of the market share of each firm in the industry.">
            <a:extLst>
              <a:ext uri="{FF2B5EF4-FFF2-40B4-BE49-F238E27FC236}">
                <a16:creationId xmlns:a16="http://schemas.microsoft.com/office/drawing/2014/main" id="{4734FC39-A08B-401A-BD55-64B5C4767C1E}"/>
              </a:ext>
            </a:extLst>
          </p:cNvPr>
          <p:cNvGrpSpPr/>
          <p:nvPr/>
        </p:nvGrpSpPr>
        <p:grpSpPr>
          <a:xfrm>
            <a:off x="2066918" y="2492996"/>
            <a:ext cx="8058157" cy="806935"/>
            <a:chOff x="542920" y="1736761"/>
            <a:chExt cx="8058157" cy="806935"/>
          </a:xfrm>
          <a:solidFill>
            <a:srgbClr val="627981"/>
          </a:solidFill>
        </p:grpSpPr>
        <p:sp>
          <p:nvSpPr>
            <p:cNvPr id="15" name="Rectangle 14">
              <a:extLst>
                <a:ext uri="{FF2B5EF4-FFF2-40B4-BE49-F238E27FC236}">
                  <a16:creationId xmlns:a16="http://schemas.microsoft.com/office/drawing/2014/main" id="{36852DB7-179A-43E0-A953-2739E571CB3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D32F3F8D-6BF9-42B7-A3E3-8D4DC87C3932}"/>
                </a:ext>
              </a:extLst>
            </p:cNvPr>
            <p:cNvSpPr txBox="1"/>
            <p:nvPr/>
          </p:nvSpPr>
          <p:spPr>
            <a:xfrm>
              <a:off x="542920" y="176305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HHI is calculated by summing the squares of the market share of each firm in the industry.</a:t>
              </a:r>
            </a:p>
          </p:txBody>
        </p:sp>
      </p:grpSp>
      <p:pic>
        <p:nvPicPr>
          <p:cNvPr id="2" name="Picture 1" descr="A table listing firms and their market shares. Smooth as Glass Repair Company has 16% of the market. The Auto Glass Doctor Company has 10%. Your Car Shield Company has 8%. Seven firms that each have 6% of the market hold a combined 42% of the market. Eight firms that each have 3% of the market hold a combined 24% of the market.">
            <a:extLst>
              <a:ext uri="{FF2B5EF4-FFF2-40B4-BE49-F238E27FC236}">
                <a16:creationId xmlns:a16="http://schemas.microsoft.com/office/drawing/2014/main" id="{DC6C9633-E291-8117-2493-A70E752F091B}"/>
              </a:ext>
            </a:extLst>
          </p:cNvPr>
          <p:cNvPicPr>
            <a:picLocks noChangeAspect="1"/>
          </p:cNvPicPr>
          <p:nvPr/>
        </p:nvPicPr>
        <p:blipFill>
          <a:blip r:embed="rId3"/>
          <a:stretch>
            <a:fillRect/>
          </a:stretch>
        </p:blipFill>
        <p:spPr>
          <a:xfrm>
            <a:off x="1650329" y="3342055"/>
            <a:ext cx="8891334" cy="2378037"/>
          </a:xfrm>
          <a:prstGeom prst="rect">
            <a:avLst/>
          </a:prstGeom>
        </p:spPr>
      </p:pic>
      <p:pic>
        <p:nvPicPr>
          <p:cNvPr id="4" name="Picture 3" descr="16 squared plus 10 squared plus 8 squared plus 7 times 6 squared plus 8 times 3 squared equals 744">
            <a:extLst>
              <a:ext uri="{FF2B5EF4-FFF2-40B4-BE49-F238E27FC236}">
                <a16:creationId xmlns:a16="http://schemas.microsoft.com/office/drawing/2014/main" id="{15F80A3C-7069-0EF8-1C73-94C52E1C6402}"/>
              </a:ext>
            </a:extLst>
          </p:cNvPr>
          <p:cNvPicPr>
            <a:picLocks noChangeAspect="1"/>
          </p:cNvPicPr>
          <p:nvPr/>
        </p:nvPicPr>
        <p:blipFill>
          <a:blip r:embed="rId4"/>
          <a:stretch>
            <a:fillRect/>
          </a:stretch>
        </p:blipFill>
        <p:spPr>
          <a:xfrm>
            <a:off x="3297625" y="5834971"/>
            <a:ext cx="5596750" cy="423996"/>
          </a:xfrm>
          <a:prstGeom prst="rect">
            <a:avLst/>
          </a:prstGeom>
        </p:spPr>
      </p:pic>
    </p:spTree>
    <p:extLst>
      <p:ext uri="{BB962C8B-B14F-4D97-AF65-F5344CB8AC3E}">
        <p14:creationId xmlns:p14="http://schemas.microsoft.com/office/powerpoint/2010/main" val="38144717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Herfindahl-Hirschman Index (HHI)</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descr="In the 1980s, the FTC approved or challenged mergers based on the HHI value the merger was expected to cause.">
            <a:extLst>
              <a:ext uri="{FF2B5EF4-FFF2-40B4-BE49-F238E27FC236}">
                <a16:creationId xmlns:a16="http://schemas.microsoft.com/office/drawing/2014/main" id="{0DFC4CCE-00B4-42CA-AC0D-56EB74C15E37}"/>
              </a:ext>
            </a:extLst>
          </p:cNvPr>
          <p:cNvGrpSpPr/>
          <p:nvPr/>
        </p:nvGrpSpPr>
        <p:grpSpPr>
          <a:xfrm>
            <a:off x="2066922" y="1580912"/>
            <a:ext cx="8058154" cy="806935"/>
            <a:chOff x="542923" y="1736761"/>
            <a:chExt cx="8058154" cy="806935"/>
          </a:xfrm>
          <a:solidFill>
            <a:srgbClr val="627981"/>
          </a:solidFill>
        </p:grpSpPr>
        <p:sp>
          <p:nvSpPr>
            <p:cNvPr id="7" name="Rectangle 6">
              <a:extLst>
                <a:ext uri="{FF2B5EF4-FFF2-40B4-BE49-F238E27FC236}">
                  <a16:creationId xmlns:a16="http://schemas.microsoft.com/office/drawing/2014/main" id="{FA924ECC-186C-492E-8C0B-3190196ED68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4885916B-2A74-480D-B8F1-ADCE1EF136A2}"/>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1980s, the FTC approved or challenged mergers based on the HHI value the merger was expected to cause.</a:t>
              </a:r>
              <a:endPar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pic>
        <p:nvPicPr>
          <p:cNvPr id="4" name="Picture 3" descr="A two-column table that reads less than 1,000 is generally approved, between 1,000 and 1,800 is approved case-by-case, and more than 1,800 is generally challenged.">
            <a:extLst>
              <a:ext uri="{FF2B5EF4-FFF2-40B4-BE49-F238E27FC236}">
                <a16:creationId xmlns:a16="http://schemas.microsoft.com/office/drawing/2014/main" id="{E3A34649-A2CA-133C-DCC0-48D157A29432}"/>
              </a:ext>
            </a:extLst>
          </p:cNvPr>
          <p:cNvPicPr>
            <a:picLocks noChangeAspect="1"/>
          </p:cNvPicPr>
          <p:nvPr/>
        </p:nvPicPr>
        <p:blipFill>
          <a:blip r:embed="rId3"/>
          <a:stretch>
            <a:fillRect/>
          </a:stretch>
        </p:blipFill>
        <p:spPr>
          <a:xfrm>
            <a:off x="1703286" y="2895835"/>
            <a:ext cx="8785427" cy="1647267"/>
          </a:xfrm>
          <a:prstGeom prst="rect">
            <a:avLst/>
          </a:prstGeom>
        </p:spPr>
      </p:pic>
    </p:spTree>
    <p:extLst>
      <p:ext uri="{BB962C8B-B14F-4D97-AF65-F5344CB8AC3E}">
        <p14:creationId xmlns:p14="http://schemas.microsoft.com/office/powerpoint/2010/main" val="4417763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Problems with Concentration Ratio and HHI</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descr="Both the four-firm concentration ratio and the Herfindahl-Hirschman index share some weaknesses.">
            <a:extLst>
              <a:ext uri="{FF2B5EF4-FFF2-40B4-BE49-F238E27FC236}">
                <a16:creationId xmlns:a16="http://schemas.microsoft.com/office/drawing/2014/main" id="{F834CD21-62F1-46CB-9A2B-2240AF8994A3}"/>
              </a:ext>
            </a:extLst>
          </p:cNvPr>
          <p:cNvGrpSpPr/>
          <p:nvPr/>
        </p:nvGrpSpPr>
        <p:grpSpPr>
          <a:xfrm>
            <a:off x="2066922" y="1580912"/>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019AC1E7-1CB4-4DE4-9E0A-667FCF84032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D64A68BD-BBD2-4F90-807A-67DC155941F2}"/>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Both the four-firm concentration ratio and the Herfindahl-Hirschman index share some weaknesses.</a:t>
              </a:r>
            </a:p>
          </p:txBody>
        </p:sp>
      </p:grpSp>
      <p:grpSp>
        <p:nvGrpSpPr>
          <p:cNvPr id="8" name="Group 7" descr="They assume the &quot;market&quot; under discussion is well-defined, and the only question is measuring how sales are divided in that market.">
            <a:extLst>
              <a:ext uri="{FF2B5EF4-FFF2-40B4-BE49-F238E27FC236}">
                <a16:creationId xmlns:a16="http://schemas.microsoft.com/office/drawing/2014/main" id="{705D38FF-0131-49BA-B281-F7B208874887}"/>
              </a:ext>
            </a:extLst>
          </p:cNvPr>
          <p:cNvGrpSpPr/>
          <p:nvPr/>
        </p:nvGrpSpPr>
        <p:grpSpPr>
          <a:xfrm>
            <a:off x="2066918" y="2492996"/>
            <a:ext cx="8058157" cy="806935"/>
            <a:chOff x="542920" y="1736761"/>
            <a:chExt cx="8058157" cy="806935"/>
          </a:xfrm>
          <a:solidFill>
            <a:srgbClr val="627981"/>
          </a:solidFill>
        </p:grpSpPr>
        <p:sp>
          <p:nvSpPr>
            <p:cNvPr id="9" name="Rectangle 8">
              <a:extLst>
                <a:ext uri="{FF2B5EF4-FFF2-40B4-BE49-F238E27FC236}">
                  <a16:creationId xmlns:a16="http://schemas.microsoft.com/office/drawing/2014/main" id="{F5FCA59A-B9C2-4A6A-BBD1-100380FDB1A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9506497D-9EBA-4645-858C-C5442513078A}"/>
                </a:ext>
              </a:extLst>
            </p:cNvPr>
            <p:cNvSpPr txBox="1"/>
            <p:nvPr/>
          </p:nvSpPr>
          <p:spPr>
            <a:xfrm>
              <a:off x="542920" y="176305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They assume the "market" under discussion is well-defined, and the only question is measuring how sales are divided in that market.</a:t>
              </a:r>
            </a:p>
          </p:txBody>
        </p:sp>
      </p:grpSp>
      <p:grpSp>
        <p:nvGrpSpPr>
          <p:cNvPr id="11" name="Group 10" descr="They assume a broad measure of concentration in the market is enough to make a decision about the effects of a merger.">
            <a:extLst>
              <a:ext uri="{FF2B5EF4-FFF2-40B4-BE49-F238E27FC236}">
                <a16:creationId xmlns:a16="http://schemas.microsoft.com/office/drawing/2014/main" id="{E6D7D30D-B93D-4F5E-BF31-EF43C85DB83B}"/>
              </a:ext>
            </a:extLst>
          </p:cNvPr>
          <p:cNvGrpSpPr/>
          <p:nvPr/>
        </p:nvGrpSpPr>
        <p:grpSpPr>
          <a:xfrm>
            <a:off x="2066917" y="3405080"/>
            <a:ext cx="8058158" cy="806935"/>
            <a:chOff x="542919" y="1736761"/>
            <a:chExt cx="8058158" cy="806935"/>
          </a:xfrm>
          <a:solidFill>
            <a:srgbClr val="627981"/>
          </a:solidFill>
        </p:grpSpPr>
        <p:sp>
          <p:nvSpPr>
            <p:cNvPr id="12" name="Rectangle 11">
              <a:extLst>
                <a:ext uri="{FF2B5EF4-FFF2-40B4-BE49-F238E27FC236}">
                  <a16:creationId xmlns:a16="http://schemas.microsoft.com/office/drawing/2014/main" id="{21BA5051-6B1B-4AFA-AFF5-E4A43F1BA60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4C710514-58B6-4388-B24C-AD2A158D7448}"/>
                </a:ext>
              </a:extLst>
            </p:cNvPr>
            <p:cNvSpPr txBox="1"/>
            <p:nvPr/>
          </p:nvSpPr>
          <p:spPr>
            <a:xfrm>
              <a:off x="542919" y="180588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They assume a broad measure of concentration in the market is enough to make a decision about the effects of a merger.</a:t>
              </a:r>
            </a:p>
          </p:txBody>
        </p:sp>
      </p:grpSp>
      <p:grpSp>
        <p:nvGrpSpPr>
          <p:cNvPr id="14" name="Group 13" descr="In response to these two problems, the antitrust regulators have been changing their approach in recent decades.">
            <a:extLst>
              <a:ext uri="{FF2B5EF4-FFF2-40B4-BE49-F238E27FC236}">
                <a16:creationId xmlns:a16="http://schemas.microsoft.com/office/drawing/2014/main" id="{2EF902AE-923E-4FF2-866B-A512BB09E8FB}"/>
              </a:ext>
            </a:extLst>
          </p:cNvPr>
          <p:cNvGrpSpPr/>
          <p:nvPr/>
        </p:nvGrpSpPr>
        <p:grpSpPr>
          <a:xfrm>
            <a:off x="2066917" y="4313530"/>
            <a:ext cx="8058158" cy="806935"/>
            <a:chOff x="542919" y="1736761"/>
            <a:chExt cx="8058158" cy="806935"/>
          </a:xfrm>
          <a:solidFill>
            <a:srgbClr val="627981"/>
          </a:solidFill>
        </p:grpSpPr>
        <p:sp>
          <p:nvSpPr>
            <p:cNvPr id="15" name="Rectangle 14">
              <a:extLst>
                <a:ext uri="{FF2B5EF4-FFF2-40B4-BE49-F238E27FC236}">
                  <a16:creationId xmlns:a16="http://schemas.microsoft.com/office/drawing/2014/main" id="{8A142034-CB8D-4815-862C-3CE0868E4E6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64775F3D-34B7-4D7B-9920-03CE4E0F5CD4}"/>
                </a:ext>
              </a:extLst>
            </p:cNvPr>
            <p:cNvSpPr txBox="1"/>
            <p:nvPr/>
          </p:nvSpPr>
          <p:spPr>
            <a:xfrm>
              <a:off x="542919" y="180588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response to these two problems, the antitrust regulators have been changing their approach in recent decades.</a:t>
              </a:r>
            </a:p>
          </p:txBody>
        </p:sp>
      </p:grpSp>
    </p:spTree>
    <p:extLst>
      <p:ext uri="{BB962C8B-B14F-4D97-AF65-F5344CB8AC3E}">
        <p14:creationId xmlns:p14="http://schemas.microsoft.com/office/powerpoint/2010/main" val="40233192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New Directions for Antitrust</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descr="Globalization has changed the market boundaries.">
            <a:extLst>
              <a:ext uri="{FF2B5EF4-FFF2-40B4-BE49-F238E27FC236}">
                <a16:creationId xmlns:a16="http://schemas.microsoft.com/office/drawing/2014/main" id="{F834CD21-62F1-46CB-9A2B-2240AF8994A3}"/>
              </a:ext>
            </a:extLst>
          </p:cNvPr>
          <p:cNvGrpSpPr/>
          <p:nvPr/>
        </p:nvGrpSpPr>
        <p:grpSpPr>
          <a:xfrm>
            <a:off x="2066914" y="1580912"/>
            <a:ext cx="8058162" cy="806935"/>
            <a:chOff x="542915" y="1736761"/>
            <a:chExt cx="8058162" cy="806935"/>
          </a:xfrm>
          <a:solidFill>
            <a:srgbClr val="627981"/>
          </a:solidFill>
        </p:grpSpPr>
        <p:sp>
          <p:nvSpPr>
            <p:cNvPr id="6" name="Rectangle 5">
              <a:extLst>
                <a:ext uri="{FF2B5EF4-FFF2-40B4-BE49-F238E27FC236}">
                  <a16:creationId xmlns:a16="http://schemas.microsoft.com/office/drawing/2014/main" id="{019AC1E7-1CB4-4DE4-9E0A-667FCF84032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D64A68BD-BBD2-4F90-807A-67DC155941F2}"/>
                </a:ext>
              </a:extLst>
            </p:cNvPr>
            <p:cNvSpPr txBox="1"/>
            <p:nvPr/>
          </p:nvSpPr>
          <p:spPr>
            <a:xfrm>
              <a:off x="542915" y="1940118"/>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Globalization has changed the market boundaries.</a:t>
              </a:r>
            </a:p>
          </p:txBody>
        </p:sp>
      </p:grpSp>
      <p:grpSp>
        <p:nvGrpSpPr>
          <p:cNvPr id="8" name="Group 7" descr="The Federal Trade Commission has begun to look less at market share and more at the data on actual competition between businesses.">
            <a:extLst>
              <a:ext uri="{FF2B5EF4-FFF2-40B4-BE49-F238E27FC236}">
                <a16:creationId xmlns:a16="http://schemas.microsoft.com/office/drawing/2014/main" id="{705D38FF-0131-49BA-B281-F7B208874887}"/>
              </a:ext>
            </a:extLst>
          </p:cNvPr>
          <p:cNvGrpSpPr/>
          <p:nvPr/>
        </p:nvGrpSpPr>
        <p:grpSpPr>
          <a:xfrm>
            <a:off x="2066918" y="2492996"/>
            <a:ext cx="8058157" cy="806935"/>
            <a:chOff x="542920" y="1736761"/>
            <a:chExt cx="8058157" cy="806935"/>
          </a:xfrm>
          <a:solidFill>
            <a:srgbClr val="627981"/>
          </a:solidFill>
        </p:grpSpPr>
        <p:sp>
          <p:nvSpPr>
            <p:cNvPr id="9" name="Rectangle 8">
              <a:extLst>
                <a:ext uri="{FF2B5EF4-FFF2-40B4-BE49-F238E27FC236}">
                  <a16:creationId xmlns:a16="http://schemas.microsoft.com/office/drawing/2014/main" id="{F5FCA59A-B9C2-4A6A-BBD1-100380FDB1A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9506497D-9EBA-4645-858C-C5442513078A}"/>
                </a:ext>
              </a:extLst>
            </p:cNvPr>
            <p:cNvSpPr txBox="1"/>
            <p:nvPr/>
          </p:nvSpPr>
          <p:spPr>
            <a:xfrm>
              <a:off x="542920" y="176305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Federal Trade Commission has begun to look less at market share and more at the data on actual competition between businesses.</a:t>
              </a:r>
            </a:p>
          </p:txBody>
        </p:sp>
      </p:grpSp>
      <p:grpSp>
        <p:nvGrpSpPr>
          <p:cNvPr id="17" name="Group 16" descr="The new approach to antitrust regulation involves detailed analysis of specific markets and companies.">
            <a:extLst>
              <a:ext uri="{FF2B5EF4-FFF2-40B4-BE49-F238E27FC236}">
                <a16:creationId xmlns:a16="http://schemas.microsoft.com/office/drawing/2014/main" id="{63112688-D03F-46FC-BA13-C025C23A8D07}"/>
              </a:ext>
            </a:extLst>
          </p:cNvPr>
          <p:cNvGrpSpPr/>
          <p:nvPr/>
        </p:nvGrpSpPr>
        <p:grpSpPr>
          <a:xfrm>
            <a:off x="2066918" y="3397197"/>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627884ED-AE95-4354-A48F-7F71A0E39E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09E998B1-E37F-4037-9C10-8527960632AD}"/>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new approach to antitrust regulation involves detailed analysis of specific markets and companies.</a:t>
              </a:r>
            </a:p>
          </p:txBody>
        </p:sp>
      </p:grpSp>
      <p:grpSp>
        <p:nvGrpSpPr>
          <p:cNvPr id="20" name="Group 19" descr="Now, statistical tools and real-world evidence estimate the demand and supply curves that the firms who are proposing a merger face.">
            <a:extLst>
              <a:ext uri="{FF2B5EF4-FFF2-40B4-BE49-F238E27FC236}">
                <a16:creationId xmlns:a16="http://schemas.microsoft.com/office/drawing/2014/main" id="{8275030E-F5C6-4B8D-A6CA-7A119B84DEEB}"/>
              </a:ext>
            </a:extLst>
          </p:cNvPr>
          <p:cNvGrpSpPr/>
          <p:nvPr/>
        </p:nvGrpSpPr>
        <p:grpSpPr>
          <a:xfrm>
            <a:off x="2066914" y="4309281"/>
            <a:ext cx="8058157" cy="806935"/>
            <a:chOff x="542920" y="1736761"/>
            <a:chExt cx="8058157" cy="806935"/>
          </a:xfrm>
          <a:solidFill>
            <a:srgbClr val="627981"/>
          </a:solidFill>
        </p:grpSpPr>
        <p:sp>
          <p:nvSpPr>
            <p:cNvPr id="21" name="Rectangle 20">
              <a:extLst>
                <a:ext uri="{FF2B5EF4-FFF2-40B4-BE49-F238E27FC236}">
                  <a16:creationId xmlns:a16="http://schemas.microsoft.com/office/drawing/2014/main" id="{5568299C-4989-4A2E-9ADF-F5E0D1B8A0A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7FE46790-13F0-4A63-B24B-63E06CD4D500}"/>
                </a:ext>
              </a:extLst>
            </p:cNvPr>
            <p:cNvSpPr txBox="1"/>
            <p:nvPr/>
          </p:nvSpPr>
          <p:spPr>
            <a:xfrm>
              <a:off x="542920" y="176305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Now, statistical tools and real-world evidence estimate the demand and supply curves that the firms who are proposing a merger face.</a:t>
              </a:r>
            </a:p>
          </p:txBody>
        </p:sp>
      </p:grpSp>
    </p:spTree>
    <p:extLst>
      <p:ext uri="{BB962C8B-B14F-4D97-AF65-F5344CB8AC3E}">
        <p14:creationId xmlns:p14="http://schemas.microsoft.com/office/powerpoint/2010/main" val="22566844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45783"/>
            <a:ext cx="9273061" cy="5016758"/>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corporate merger involves two private firms joining together.</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acquisition refers to one firm buying another firm.</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Antitrust laws seek to ensure active competition in markets, sometimes by preventing large firms from forming through mergers and acquisitions, sometimes by regulating business practices that might restrict competition, and sometimes by breaking up large firms into smaller competitors.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four-firm concentration ratio is calculated by adding the market shares—that is, the percentage of total sales—of the four largest firms in the market.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Herfindahl-Hirschman Index (HHI) is calculated by taking the market shares of all firms in the market, squaring them, and summing the total.</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225933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3873234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Corporate Mergers</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2" descr="An aerial photograph of a gas production plant.">
            <a:extLst>
              <a:ext uri="{FF2B5EF4-FFF2-40B4-BE49-F238E27FC236}">
                <a16:creationId xmlns:a16="http://schemas.microsoft.com/office/drawing/2014/main" id="{B4F64A46-3F65-475F-80B5-005B2993944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95951" y="1580618"/>
            <a:ext cx="6400097" cy="3168048"/>
          </a:xfrm>
          <a:prstGeom prst="rect">
            <a:avLst/>
          </a:prstGeom>
          <a:noFill/>
          <a:extLst>
            <a:ext uri="{909E8E84-426E-40DD-AFC4-6F175D3DCCD1}">
              <a14:hiddenFill xmlns:a14="http://schemas.microsoft.com/office/drawing/2010/main">
                <a:solidFill>
                  <a:srgbClr val="FFFFFF"/>
                </a:solidFill>
              </a14:hiddenFill>
            </a:ext>
          </a:extLst>
        </p:spPr>
      </p:pic>
      <p:sp>
        <p:nvSpPr>
          <p:cNvPr id="19" name="TextBox 18">
            <a:extLst>
              <a:ext uri="{FF2B5EF4-FFF2-40B4-BE49-F238E27FC236}">
                <a16:creationId xmlns:a16="http://schemas.microsoft.com/office/drawing/2014/main" id="{3BA1613B-4FD4-4AE6-8FFB-1A1AD1551B09}"/>
              </a:ext>
            </a:extLst>
          </p:cNvPr>
          <p:cNvSpPr txBox="1"/>
          <p:nvPr/>
        </p:nvSpPr>
        <p:spPr>
          <a:xfrm>
            <a:off x="1881189" y="4994141"/>
            <a:ext cx="8429624" cy="1061829"/>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prstClr val="white"/>
                </a:solidFill>
                <a:effectLst/>
                <a:uLnTx/>
                <a:uFillTx/>
                <a:latin typeface="Calibri" panose="020F0502020204030204"/>
                <a:ea typeface="+mn-ea"/>
                <a:cs typeface="+mn-cs"/>
              </a:rPr>
              <a:t>Large corporations, such as the natural gas producer Kinder Morgan, can bring economies of scale to the marketplace. Will that benefit consumers, or is more competition better?</a:t>
            </a:r>
          </a:p>
        </p:txBody>
      </p:sp>
    </p:spTree>
    <p:extLst>
      <p:ext uri="{BB962C8B-B14F-4D97-AF65-F5344CB8AC3E}">
        <p14:creationId xmlns:p14="http://schemas.microsoft.com/office/powerpoint/2010/main" val="22098334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Theory of the Firm</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Recall the three important lessons on the theory of the firm:">
            <a:extLst>
              <a:ext uri="{FF2B5EF4-FFF2-40B4-BE49-F238E27FC236}">
                <a16:creationId xmlns:a16="http://schemas.microsoft.com/office/drawing/2014/main" id="{69421A8F-12C6-476E-BDA8-6D0ECC671E1A}"/>
              </a:ext>
            </a:extLst>
          </p:cNvPr>
          <p:cNvGrpSpPr/>
          <p:nvPr/>
        </p:nvGrpSpPr>
        <p:grpSpPr>
          <a:xfrm>
            <a:off x="2066919" y="1580912"/>
            <a:ext cx="8058157" cy="806935"/>
            <a:chOff x="542920" y="1736761"/>
            <a:chExt cx="8058157" cy="806935"/>
          </a:xfrm>
          <a:solidFill>
            <a:srgbClr val="627981"/>
          </a:solidFill>
        </p:grpSpPr>
        <p:sp>
          <p:nvSpPr>
            <p:cNvPr id="16" name="Rectangle 15">
              <a:extLst>
                <a:ext uri="{FF2B5EF4-FFF2-40B4-BE49-F238E27FC236}">
                  <a16:creationId xmlns:a16="http://schemas.microsoft.com/office/drawing/2014/main" id="{BA9F24B1-3921-44F1-ABD7-73A9EF1B3F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C6EE3B33-66EB-405B-A2F4-46165803B120}"/>
                </a:ext>
              </a:extLst>
            </p:cNvPr>
            <p:cNvSpPr txBox="1"/>
            <p:nvPr/>
          </p:nvSpPr>
          <p:spPr>
            <a:xfrm>
              <a:off x="542920" y="1934800"/>
              <a:ext cx="7807571" cy="400110"/>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Recall the three important lessons on the theory of the firm:</a:t>
              </a:r>
            </a:p>
          </p:txBody>
        </p:sp>
      </p:grpSp>
      <p:grpSp>
        <p:nvGrpSpPr>
          <p:cNvPr id="21" name="Group 20" descr="1. Competition is a good thing because it provides consumers with lower prices and a variety of innovative products.">
            <a:extLst>
              <a:ext uri="{FF2B5EF4-FFF2-40B4-BE49-F238E27FC236}">
                <a16:creationId xmlns:a16="http://schemas.microsoft.com/office/drawing/2014/main" id="{BEC7272D-6EDE-4EE8-90F8-AA154FE80252}"/>
              </a:ext>
            </a:extLst>
          </p:cNvPr>
          <p:cNvGrpSpPr/>
          <p:nvPr/>
        </p:nvGrpSpPr>
        <p:grpSpPr>
          <a:xfrm>
            <a:off x="2066922" y="2515466"/>
            <a:ext cx="8058156" cy="806935"/>
            <a:chOff x="542921" y="1736761"/>
            <a:chExt cx="8058156" cy="806935"/>
          </a:xfrm>
          <a:solidFill>
            <a:srgbClr val="627981"/>
          </a:solidFill>
        </p:grpSpPr>
        <p:sp>
          <p:nvSpPr>
            <p:cNvPr id="22" name="Rectangle 21">
              <a:extLst>
                <a:ext uri="{FF2B5EF4-FFF2-40B4-BE49-F238E27FC236}">
                  <a16:creationId xmlns:a16="http://schemas.microsoft.com/office/drawing/2014/main" id="{9AE794B9-122C-4055-8BEF-B5AC7B4ACDF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1438B5A5-EC6D-46EF-8160-6017E815E0FF}"/>
                </a:ext>
              </a:extLst>
            </p:cNvPr>
            <p:cNvSpPr txBox="1"/>
            <p:nvPr/>
          </p:nvSpPr>
          <p:spPr>
            <a:xfrm>
              <a:off x="542921" y="1786285"/>
              <a:ext cx="7807571" cy="707886"/>
            </a:xfrm>
            <a:prstGeom prst="rect">
              <a:avLst/>
            </a:prstGeom>
            <a:grp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1. Competition is a good thing because it provides consumers with lower prices and a variety of innovative products.</a:t>
              </a:r>
            </a:p>
          </p:txBody>
        </p:sp>
      </p:grpSp>
      <p:grpSp>
        <p:nvGrpSpPr>
          <p:cNvPr id="10" name="Group 9" descr="2. Large-scale production can dramatically lower average costs.">
            <a:extLst>
              <a:ext uri="{FF2B5EF4-FFF2-40B4-BE49-F238E27FC236}">
                <a16:creationId xmlns:a16="http://schemas.microsoft.com/office/drawing/2014/main" id="{32240C6A-5584-495B-B4B5-BA5C59390C77}"/>
              </a:ext>
            </a:extLst>
          </p:cNvPr>
          <p:cNvGrpSpPr/>
          <p:nvPr/>
        </p:nvGrpSpPr>
        <p:grpSpPr>
          <a:xfrm>
            <a:off x="2066919" y="3428999"/>
            <a:ext cx="8058158" cy="806935"/>
            <a:chOff x="542919" y="1736761"/>
            <a:chExt cx="8058158" cy="806935"/>
          </a:xfrm>
          <a:solidFill>
            <a:srgbClr val="627981"/>
          </a:solidFill>
        </p:grpSpPr>
        <p:sp>
          <p:nvSpPr>
            <p:cNvPr id="11" name="Rectangle 10">
              <a:extLst>
                <a:ext uri="{FF2B5EF4-FFF2-40B4-BE49-F238E27FC236}">
                  <a16:creationId xmlns:a16="http://schemas.microsoft.com/office/drawing/2014/main" id="{770B3ED8-31A8-4D2E-B910-1430C39E083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6F206F87-C056-4014-BD13-746A295CCA9D}"/>
                </a:ext>
              </a:extLst>
            </p:cNvPr>
            <p:cNvSpPr txBox="1"/>
            <p:nvPr/>
          </p:nvSpPr>
          <p:spPr>
            <a:xfrm>
              <a:off x="542919" y="1936842"/>
              <a:ext cx="7807571" cy="400110"/>
            </a:xfrm>
            <a:prstGeom prst="rect">
              <a:avLst/>
            </a:prstGeom>
            <a:grp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2. Large-scale production can dramatically lower average costs.</a:t>
              </a:r>
            </a:p>
          </p:txBody>
        </p:sp>
      </p:grpSp>
      <p:grpSp>
        <p:nvGrpSpPr>
          <p:cNvPr id="13" name="Group 12" descr="3. Markets in the real world are rarely perfectly competitive.">
            <a:extLst>
              <a:ext uri="{FF2B5EF4-FFF2-40B4-BE49-F238E27FC236}">
                <a16:creationId xmlns:a16="http://schemas.microsoft.com/office/drawing/2014/main" id="{035710CA-DA9D-4E71-AF89-398AC1525B11}"/>
              </a:ext>
            </a:extLst>
          </p:cNvPr>
          <p:cNvGrpSpPr/>
          <p:nvPr/>
        </p:nvGrpSpPr>
        <p:grpSpPr>
          <a:xfrm>
            <a:off x="2066919" y="4357028"/>
            <a:ext cx="8058158" cy="806935"/>
            <a:chOff x="542919" y="1736761"/>
            <a:chExt cx="8058158" cy="806935"/>
          </a:xfrm>
          <a:solidFill>
            <a:srgbClr val="627981"/>
          </a:solidFill>
        </p:grpSpPr>
        <p:sp>
          <p:nvSpPr>
            <p:cNvPr id="15" name="Rectangle 14">
              <a:extLst>
                <a:ext uri="{FF2B5EF4-FFF2-40B4-BE49-F238E27FC236}">
                  <a16:creationId xmlns:a16="http://schemas.microsoft.com/office/drawing/2014/main" id="{2E933274-82D1-41D0-88B2-CEA9F55916F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F24B5A9B-8BA3-434D-AE94-98F5E513DB3A}"/>
                </a:ext>
              </a:extLst>
            </p:cNvPr>
            <p:cNvSpPr txBox="1"/>
            <p:nvPr/>
          </p:nvSpPr>
          <p:spPr>
            <a:xfrm>
              <a:off x="542919" y="1940173"/>
              <a:ext cx="7807571" cy="400110"/>
            </a:xfrm>
            <a:prstGeom prst="rect">
              <a:avLst/>
            </a:prstGeom>
            <a:grp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3. Markets in the real world are rarely perfectly competitive.</a:t>
              </a:r>
            </a:p>
          </p:txBody>
        </p:sp>
      </p:grpSp>
    </p:spTree>
    <p:extLst>
      <p:ext uri="{BB962C8B-B14F-4D97-AF65-F5344CB8AC3E}">
        <p14:creationId xmlns:p14="http://schemas.microsoft.com/office/powerpoint/2010/main" val="178333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Mergers and Acquisitions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A corporate merger occurs when two separate firms combine to become a single firm.">
            <a:extLst>
              <a:ext uri="{FF2B5EF4-FFF2-40B4-BE49-F238E27FC236}">
                <a16:creationId xmlns:a16="http://schemas.microsoft.com/office/drawing/2014/main" id="{69421A8F-12C6-476E-BDA8-6D0ECC671E1A}"/>
              </a:ext>
            </a:extLst>
          </p:cNvPr>
          <p:cNvGrpSpPr/>
          <p:nvPr/>
        </p:nvGrpSpPr>
        <p:grpSpPr>
          <a:xfrm>
            <a:off x="2066922" y="158091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BA9F24B1-3921-44F1-ABD7-73A9EF1B3F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C6EE3B33-66EB-405B-A2F4-46165803B120}"/>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corporate</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 merger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occurs when two separate firms combine to become a single firm.</a:t>
              </a:r>
            </a:p>
          </p:txBody>
        </p:sp>
      </p:grpSp>
      <p:grpSp>
        <p:nvGrpSpPr>
          <p:cNvPr id="19" name="Group 18" descr="An acquisition occurs when one firm purchases another.">
            <a:extLst>
              <a:ext uri="{FF2B5EF4-FFF2-40B4-BE49-F238E27FC236}">
                <a16:creationId xmlns:a16="http://schemas.microsoft.com/office/drawing/2014/main" id="{F8728D80-68EB-4689-B9EB-59E8CDC4AF7C}"/>
              </a:ext>
            </a:extLst>
          </p:cNvPr>
          <p:cNvGrpSpPr/>
          <p:nvPr/>
        </p:nvGrpSpPr>
        <p:grpSpPr>
          <a:xfrm>
            <a:off x="2066920" y="2492996"/>
            <a:ext cx="8058155" cy="806935"/>
            <a:chOff x="542922" y="1736761"/>
            <a:chExt cx="8058155" cy="806935"/>
          </a:xfrm>
          <a:solidFill>
            <a:srgbClr val="627981"/>
          </a:solidFill>
        </p:grpSpPr>
        <p:sp>
          <p:nvSpPr>
            <p:cNvPr id="20" name="Rectangle 19">
              <a:extLst>
                <a:ext uri="{FF2B5EF4-FFF2-40B4-BE49-F238E27FC236}">
                  <a16:creationId xmlns:a16="http://schemas.microsoft.com/office/drawing/2014/main" id="{A3FE09EC-9C49-4F79-8737-448861EEDB3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2AADDE52-8CB1-4476-B97A-5DD0764F302E}"/>
                </a:ext>
              </a:extLst>
            </p:cNvPr>
            <p:cNvSpPr txBox="1"/>
            <p:nvPr/>
          </p:nvSpPr>
          <p:spPr>
            <a:xfrm>
              <a:off x="542922" y="1921858"/>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acquisition</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occurs when one firm purchases another.</a:t>
              </a:r>
            </a:p>
          </p:txBody>
        </p:sp>
      </p:grpSp>
      <p:grpSp>
        <p:nvGrpSpPr>
          <p:cNvPr id="25" name="Group 24" descr="An acquisition may not look like a merger since the newly purchased firm may continue to operate under its former company name.">
            <a:extLst>
              <a:ext uri="{FF2B5EF4-FFF2-40B4-BE49-F238E27FC236}">
                <a16:creationId xmlns:a16="http://schemas.microsoft.com/office/drawing/2014/main" id="{094620AC-3128-4402-A898-775ECE7394E0}"/>
              </a:ext>
            </a:extLst>
          </p:cNvPr>
          <p:cNvGrpSpPr/>
          <p:nvPr/>
        </p:nvGrpSpPr>
        <p:grpSpPr>
          <a:xfrm>
            <a:off x="2066919" y="3405080"/>
            <a:ext cx="8058156" cy="806935"/>
            <a:chOff x="542921" y="1736761"/>
            <a:chExt cx="8058156" cy="806935"/>
          </a:xfrm>
          <a:solidFill>
            <a:srgbClr val="627981"/>
          </a:solidFill>
        </p:grpSpPr>
        <p:sp>
          <p:nvSpPr>
            <p:cNvPr id="27" name="Rectangle 26">
              <a:extLst>
                <a:ext uri="{FF2B5EF4-FFF2-40B4-BE49-F238E27FC236}">
                  <a16:creationId xmlns:a16="http://schemas.microsoft.com/office/drawing/2014/main" id="{6F0F7CF1-A524-40EF-99FC-D8173F7FC4B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8" name="TextBox 27">
              <a:extLst>
                <a:ext uri="{FF2B5EF4-FFF2-40B4-BE49-F238E27FC236}">
                  <a16:creationId xmlns:a16="http://schemas.microsoft.com/office/drawing/2014/main" id="{22DF604E-FDE6-4A23-BB4B-9968304F71AD}"/>
                </a:ext>
              </a:extLst>
            </p:cNvPr>
            <p:cNvSpPr txBox="1"/>
            <p:nvPr/>
          </p:nvSpPr>
          <p:spPr>
            <a:xfrm>
              <a:off x="542921"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acquisition may not look like a merger since the newly purchased firm may continue to operate under its former company name.</a:t>
              </a:r>
            </a:p>
          </p:txBody>
        </p:sp>
      </p:grpSp>
      <p:grpSp>
        <p:nvGrpSpPr>
          <p:cNvPr id="10" name="Group 9" descr="Mergers can also be lateral, where two firms of similar sizes combine to become one.">
            <a:extLst>
              <a:ext uri="{FF2B5EF4-FFF2-40B4-BE49-F238E27FC236}">
                <a16:creationId xmlns:a16="http://schemas.microsoft.com/office/drawing/2014/main" id="{32240C6A-5584-495B-B4B5-BA5C59390C77}"/>
              </a:ext>
            </a:extLst>
          </p:cNvPr>
          <p:cNvGrpSpPr/>
          <p:nvPr/>
        </p:nvGrpSpPr>
        <p:grpSpPr>
          <a:xfrm>
            <a:off x="2066920" y="4313896"/>
            <a:ext cx="8058156" cy="806935"/>
            <a:chOff x="542921" y="1736761"/>
            <a:chExt cx="8058156" cy="806935"/>
          </a:xfrm>
          <a:solidFill>
            <a:srgbClr val="627981"/>
          </a:solidFill>
        </p:grpSpPr>
        <p:sp>
          <p:nvSpPr>
            <p:cNvPr id="11" name="Rectangle 10">
              <a:extLst>
                <a:ext uri="{FF2B5EF4-FFF2-40B4-BE49-F238E27FC236}">
                  <a16:creationId xmlns:a16="http://schemas.microsoft.com/office/drawing/2014/main" id="{770B3ED8-31A8-4D2E-B910-1430C39E083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6F206F87-C056-4014-BD13-746A295CCA9D}"/>
                </a:ext>
              </a:extLst>
            </p:cNvPr>
            <p:cNvSpPr txBox="1"/>
            <p:nvPr/>
          </p:nvSpPr>
          <p:spPr>
            <a:xfrm>
              <a:off x="542921"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Mergers can also be lateral, where two firms of similar sizes combine to become one.</a:t>
              </a:r>
            </a:p>
          </p:txBody>
        </p:sp>
      </p:grpSp>
    </p:spTree>
    <p:extLst>
      <p:ext uri="{BB962C8B-B14F-4D97-AF65-F5344CB8AC3E}">
        <p14:creationId xmlns:p14="http://schemas.microsoft.com/office/powerpoint/2010/main" val="17834873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Regulations for Approving Mergers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descr="Since a merger combines two firms into one, it can reduce the extent of competition between firms.">
            <a:extLst>
              <a:ext uri="{FF2B5EF4-FFF2-40B4-BE49-F238E27FC236}">
                <a16:creationId xmlns:a16="http://schemas.microsoft.com/office/drawing/2014/main" id="{C80D9F13-7EE0-475C-8D20-52121987EE1F}"/>
              </a:ext>
            </a:extLst>
          </p:cNvPr>
          <p:cNvGrpSpPr/>
          <p:nvPr/>
        </p:nvGrpSpPr>
        <p:grpSpPr>
          <a:xfrm>
            <a:off x="2066922" y="1580912"/>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BCE9EEBC-98DE-4F1C-A08C-5DA202BD7EA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F6F36258-83FE-4FEA-9BD6-D190199B74DA}"/>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Since a merger combines two firms into one, it can reduce the extent of competition between firms.</a:t>
              </a:r>
            </a:p>
          </p:txBody>
        </p:sp>
      </p:grpSp>
      <p:grpSp>
        <p:nvGrpSpPr>
          <p:cNvPr id="15" name="Group 14" descr="When two large U.S. firms announce a merger or acquisition, they must notify the U.S. Federal Trade Commission (FTC).">
            <a:extLst>
              <a:ext uri="{FF2B5EF4-FFF2-40B4-BE49-F238E27FC236}">
                <a16:creationId xmlns:a16="http://schemas.microsoft.com/office/drawing/2014/main" id="{A2CBD9A6-1EAA-4111-8D7F-11133BA02C37}"/>
              </a:ext>
            </a:extLst>
          </p:cNvPr>
          <p:cNvGrpSpPr/>
          <p:nvPr/>
        </p:nvGrpSpPr>
        <p:grpSpPr>
          <a:xfrm>
            <a:off x="2066918" y="2492996"/>
            <a:ext cx="8058157" cy="806935"/>
            <a:chOff x="542920" y="1736761"/>
            <a:chExt cx="8058157" cy="806935"/>
          </a:xfrm>
          <a:solidFill>
            <a:srgbClr val="627981"/>
          </a:solidFill>
        </p:grpSpPr>
        <p:sp>
          <p:nvSpPr>
            <p:cNvPr id="16" name="Rectangle 15">
              <a:extLst>
                <a:ext uri="{FF2B5EF4-FFF2-40B4-BE49-F238E27FC236}">
                  <a16:creationId xmlns:a16="http://schemas.microsoft.com/office/drawing/2014/main" id="{3ACA86DD-2AC1-4D53-BD4E-F6F4D942B1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1293D636-15CE-4C07-9C93-4B0468514A74}"/>
                </a:ext>
              </a:extLst>
            </p:cNvPr>
            <p:cNvSpPr txBox="1"/>
            <p:nvPr/>
          </p:nvSpPr>
          <p:spPr>
            <a:xfrm>
              <a:off x="542920" y="176188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two large U.S. firms announce a merger or acquisition, they must notify the U.S. Federal Trade Commission (FTC).</a:t>
              </a:r>
            </a:p>
          </p:txBody>
        </p:sp>
      </p:grpSp>
      <p:grpSp>
        <p:nvGrpSpPr>
          <p:cNvPr id="18" name="Group 17" descr="The laws that give government the power to block certain mergers or break up large firms into smaller ones are called antitrust laws.">
            <a:extLst>
              <a:ext uri="{FF2B5EF4-FFF2-40B4-BE49-F238E27FC236}">
                <a16:creationId xmlns:a16="http://schemas.microsoft.com/office/drawing/2014/main" id="{E5BF11C8-ACF6-4CD2-B87D-414C0B1D37B8}"/>
              </a:ext>
            </a:extLst>
          </p:cNvPr>
          <p:cNvGrpSpPr/>
          <p:nvPr/>
        </p:nvGrpSpPr>
        <p:grpSpPr>
          <a:xfrm>
            <a:off x="2066919" y="3405080"/>
            <a:ext cx="8058156" cy="806935"/>
            <a:chOff x="542921" y="1736761"/>
            <a:chExt cx="8058156" cy="806935"/>
          </a:xfrm>
          <a:solidFill>
            <a:srgbClr val="627981"/>
          </a:solidFill>
        </p:grpSpPr>
        <p:sp>
          <p:nvSpPr>
            <p:cNvPr id="19" name="Rectangle 18">
              <a:extLst>
                <a:ext uri="{FF2B5EF4-FFF2-40B4-BE49-F238E27FC236}">
                  <a16:creationId xmlns:a16="http://schemas.microsoft.com/office/drawing/2014/main" id="{C71DB852-D70C-469A-AE93-788C49A83BE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9D086ED3-47A2-446D-A314-AF440F142A38}"/>
                </a:ext>
              </a:extLst>
            </p:cNvPr>
            <p:cNvSpPr txBox="1"/>
            <p:nvPr/>
          </p:nvSpPr>
          <p:spPr>
            <a:xfrm>
              <a:off x="542921"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laws that give government the power to block certain mergers or break up large firms into smaller ones are called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antitrust laws.</a:t>
              </a:r>
            </a:p>
          </p:txBody>
        </p:sp>
      </p:grpSp>
    </p:spTree>
    <p:extLst>
      <p:ext uri="{BB962C8B-B14F-4D97-AF65-F5344CB8AC3E}">
        <p14:creationId xmlns:p14="http://schemas.microsoft.com/office/powerpoint/2010/main" val="41335041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Freedom of Choice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9CE62D3B-239E-4A40-AAF0-7C69485EF191}"/>
              </a:ext>
            </a:extLst>
          </p:cNvPr>
          <p:cNvSpPr txBox="1"/>
          <p:nvPr/>
        </p:nvSpPr>
        <p:spPr>
          <a:xfrm>
            <a:off x="1137599" y="1267253"/>
            <a:ext cx="9916802" cy="731520"/>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U.S. government approves most proposed mergers. In a market-oriented economy, firms have the freedom to make their own choices. Private firms generally have the freedom to:</a:t>
            </a:r>
          </a:p>
        </p:txBody>
      </p:sp>
      <p:grpSp>
        <p:nvGrpSpPr>
          <p:cNvPr id="4" name="Group 3" descr="Expand and reduce production">
            <a:extLst>
              <a:ext uri="{FF2B5EF4-FFF2-40B4-BE49-F238E27FC236}">
                <a16:creationId xmlns:a16="http://schemas.microsoft.com/office/drawing/2014/main" id="{8958AE97-3632-469F-946B-63CEB15F5256}"/>
              </a:ext>
            </a:extLst>
          </p:cNvPr>
          <p:cNvGrpSpPr/>
          <p:nvPr/>
        </p:nvGrpSpPr>
        <p:grpSpPr>
          <a:xfrm>
            <a:off x="3374169" y="2135702"/>
            <a:ext cx="5443662" cy="640080"/>
            <a:chOff x="1906953" y="1849761"/>
            <a:chExt cx="5443662" cy="693935"/>
          </a:xfrm>
          <a:solidFill>
            <a:srgbClr val="627981"/>
          </a:solidFill>
        </p:grpSpPr>
        <p:sp>
          <p:nvSpPr>
            <p:cNvPr id="5" name="Rectangle 4">
              <a:extLst>
                <a:ext uri="{FF2B5EF4-FFF2-40B4-BE49-F238E27FC236}">
                  <a16:creationId xmlns:a16="http://schemas.microsoft.com/office/drawing/2014/main" id="{7B7CC6C4-9DDC-43B5-BBCF-2F73A9991E5B}"/>
                </a:ext>
              </a:extLst>
            </p:cNvPr>
            <p:cNvSpPr/>
            <p:nvPr/>
          </p:nvSpPr>
          <p:spPr>
            <a:xfrm>
              <a:off x="1906953" y="1849761"/>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323542"/>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69766E23-9C3B-4B81-81A2-611546FC9131}"/>
                </a:ext>
              </a:extLst>
            </p:cNvPr>
            <p:cNvSpPr txBox="1"/>
            <p:nvPr/>
          </p:nvSpPr>
          <p:spPr>
            <a:xfrm>
              <a:off x="1967835" y="1986221"/>
              <a:ext cx="5274381" cy="400110"/>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Expand and reduce production</a:t>
              </a:r>
            </a:p>
          </p:txBody>
        </p:sp>
      </p:grpSp>
      <p:grpSp>
        <p:nvGrpSpPr>
          <p:cNvPr id="7" name="Group 6" descr="Set prices">
            <a:extLst>
              <a:ext uri="{FF2B5EF4-FFF2-40B4-BE49-F238E27FC236}">
                <a16:creationId xmlns:a16="http://schemas.microsoft.com/office/drawing/2014/main" id="{E3429843-89AE-4164-B47F-49E3791FB61D}"/>
              </a:ext>
            </a:extLst>
          </p:cNvPr>
          <p:cNvGrpSpPr/>
          <p:nvPr/>
        </p:nvGrpSpPr>
        <p:grpSpPr>
          <a:xfrm>
            <a:off x="3374169" y="2912711"/>
            <a:ext cx="5443662" cy="640080"/>
            <a:chOff x="1906953" y="2649539"/>
            <a:chExt cx="5443662" cy="693935"/>
          </a:xfrm>
          <a:solidFill>
            <a:srgbClr val="627981"/>
          </a:solidFill>
        </p:grpSpPr>
        <p:sp>
          <p:nvSpPr>
            <p:cNvPr id="8" name="Rectangle 7">
              <a:extLst>
                <a:ext uri="{FF2B5EF4-FFF2-40B4-BE49-F238E27FC236}">
                  <a16:creationId xmlns:a16="http://schemas.microsoft.com/office/drawing/2014/main" id="{AC3819E4-4C20-4213-B18F-B773AB53C863}"/>
                </a:ext>
              </a:extLst>
            </p:cNvPr>
            <p:cNvSpPr/>
            <p:nvPr/>
          </p:nvSpPr>
          <p:spPr>
            <a:xfrm>
              <a:off x="1906953" y="2649539"/>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323542"/>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7A219317-7D49-48AA-902F-1313E3F789D3}"/>
                </a:ext>
              </a:extLst>
            </p:cNvPr>
            <p:cNvSpPr txBox="1"/>
            <p:nvPr/>
          </p:nvSpPr>
          <p:spPr>
            <a:xfrm>
              <a:off x="1967835" y="2785999"/>
              <a:ext cx="5274381" cy="400110"/>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Set prices</a:t>
              </a:r>
            </a:p>
          </p:txBody>
        </p:sp>
      </p:grpSp>
      <p:grpSp>
        <p:nvGrpSpPr>
          <p:cNvPr id="10" name="Group 9" descr="Open and close facilities">
            <a:extLst>
              <a:ext uri="{FF2B5EF4-FFF2-40B4-BE49-F238E27FC236}">
                <a16:creationId xmlns:a16="http://schemas.microsoft.com/office/drawing/2014/main" id="{D0AFBF63-B3E9-47B8-B88F-80F0D89DD939}"/>
              </a:ext>
            </a:extLst>
          </p:cNvPr>
          <p:cNvGrpSpPr/>
          <p:nvPr/>
        </p:nvGrpSpPr>
        <p:grpSpPr>
          <a:xfrm>
            <a:off x="3374169" y="3689720"/>
            <a:ext cx="5443662" cy="640080"/>
            <a:chOff x="1906953" y="3449317"/>
            <a:chExt cx="5443662" cy="693935"/>
          </a:xfrm>
          <a:solidFill>
            <a:srgbClr val="627981"/>
          </a:solidFill>
        </p:grpSpPr>
        <p:sp>
          <p:nvSpPr>
            <p:cNvPr id="11" name="Rectangle 10">
              <a:extLst>
                <a:ext uri="{FF2B5EF4-FFF2-40B4-BE49-F238E27FC236}">
                  <a16:creationId xmlns:a16="http://schemas.microsoft.com/office/drawing/2014/main" id="{9B40C124-270C-4E2D-9C93-DFEAD26B3BA3}"/>
                </a:ext>
              </a:extLst>
            </p:cNvPr>
            <p:cNvSpPr/>
            <p:nvPr/>
          </p:nvSpPr>
          <p:spPr>
            <a:xfrm>
              <a:off x="1906953" y="3449317"/>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323542"/>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289915A3-FC14-4965-881A-123EC7E3219C}"/>
                </a:ext>
              </a:extLst>
            </p:cNvPr>
            <p:cNvSpPr txBox="1"/>
            <p:nvPr/>
          </p:nvSpPr>
          <p:spPr>
            <a:xfrm>
              <a:off x="1967835" y="3585777"/>
              <a:ext cx="5274381" cy="400110"/>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Open and close facilities</a:t>
              </a:r>
            </a:p>
          </p:txBody>
        </p:sp>
      </p:grpSp>
      <p:grpSp>
        <p:nvGrpSpPr>
          <p:cNvPr id="13" name="Group 12" descr="Hire and fire workers">
            <a:extLst>
              <a:ext uri="{FF2B5EF4-FFF2-40B4-BE49-F238E27FC236}">
                <a16:creationId xmlns:a16="http://schemas.microsoft.com/office/drawing/2014/main" id="{4B159491-16C6-4435-BCC4-55F4702E1202}"/>
              </a:ext>
            </a:extLst>
          </p:cNvPr>
          <p:cNvGrpSpPr/>
          <p:nvPr/>
        </p:nvGrpSpPr>
        <p:grpSpPr>
          <a:xfrm>
            <a:off x="3374169" y="4466729"/>
            <a:ext cx="5443662" cy="640080"/>
            <a:chOff x="1906953" y="4260384"/>
            <a:chExt cx="5443662" cy="693935"/>
          </a:xfrm>
          <a:solidFill>
            <a:srgbClr val="627981"/>
          </a:solidFill>
        </p:grpSpPr>
        <p:sp>
          <p:nvSpPr>
            <p:cNvPr id="14" name="Rectangle 13">
              <a:extLst>
                <a:ext uri="{FF2B5EF4-FFF2-40B4-BE49-F238E27FC236}">
                  <a16:creationId xmlns:a16="http://schemas.microsoft.com/office/drawing/2014/main" id="{945D6940-951F-455A-A9EC-7E95B41CE05E}"/>
                </a:ext>
              </a:extLst>
            </p:cNvPr>
            <p:cNvSpPr/>
            <p:nvPr/>
          </p:nvSpPr>
          <p:spPr>
            <a:xfrm>
              <a:off x="1906953" y="4260384"/>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323542"/>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5B5DC546-8785-4F8A-B169-51F83F7BC65F}"/>
                </a:ext>
              </a:extLst>
            </p:cNvPr>
            <p:cNvSpPr txBox="1"/>
            <p:nvPr/>
          </p:nvSpPr>
          <p:spPr>
            <a:xfrm>
              <a:off x="1967835" y="4396844"/>
              <a:ext cx="5274381" cy="400110"/>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Hire and fire workers</a:t>
              </a:r>
            </a:p>
          </p:txBody>
        </p:sp>
      </p:grpSp>
      <p:grpSp>
        <p:nvGrpSpPr>
          <p:cNvPr id="16" name="Group 15" descr="Sell old or new products">
            <a:extLst>
              <a:ext uri="{FF2B5EF4-FFF2-40B4-BE49-F238E27FC236}">
                <a16:creationId xmlns:a16="http://schemas.microsoft.com/office/drawing/2014/main" id="{22938E3E-4313-43BE-A8CD-80D5F53DA68F}"/>
              </a:ext>
            </a:extLst>
          </p:cNvPr>
          <p:cNvGrpSpPr/>
          <p:nvPr/>
        </p:nvGrpSpPr>
        <p:grpSpPr>
          <a:xfrm>
            <a:off x="3374169" y="5243738"/>
            <a:ext cx="5443662" cy="640080"/>
            <a:chOff x="1906953" y="5090779"/>
            <a:chExt cx="5443662" cy="693935"/>
          </a:xfrm>
          <a:solidFill>
            <a:srgbClr val="627981"/>
          </a:solidFill>
        </p:grpSpPr>
        <p:sp>
          <p:nvSpPr>
            <p:cNvPr id="17" name="Rectangle 16">
              <a:extLst>
                <a:ext uri="{FF2B5EF4-FFF2-40B4-BE49-F238E27FC236}">
                  <a16:creationId xmlns:a16="http://schemas.microsoft.com/office/drawing/2014/main" id="{8F6AB74E-662F-4111-828E-94325BF7EDAD}"/>
                </a:ext>
              </a:extLst>
            </p:cNvPr>
            <p:cNvSpPr/>
            <p:nvPr/>
          </p:nvSpPr>
          <p:spPr>
            <a:xfrm>
              <a:off x="1906953" y="5090779"/>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323542"/>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1A70C624-71A3-46D8-B6D2-B3BC11FF6984}"/>
                </a:ext>
              </a:extLst>
            </p:cNvPr>
            <p:cNvSpPr txBox="1"/>
            <p:nvPr/>
          </p:nvSpPr>
          <p:spPr>
            <a:xfrm>
              <a:off x="1967835" y="5227239"/>
              <a:ext cx="5274381" cy="400110"/>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Sell old or new products</a:t>
              </a:r>
            </a:p>
          </p:txBody>
        </p:sp>
      </p:grpSp>
      <p:sp>
        <p:nvSpPr>
          <p:cNvPr id="48" name="TextBox 47">
            <a:extLst>
              <a:ext uri="{FF2B5EF4-FFF2-40B4-BE49-F238E27FC236}">
                <a16:creationId xmlns:a16="http://schemas.microsoft.com/office/drawing/2014/main" id="{FEFF6910-B99D-41D4-8436-60EA19241480}"/>
              </a:ext>
            </a:extLst>
          </p:cNvPr>
          <p:cNvSpPr txBox="1"/>
          <p:nvPr/>
        </p:nvSpPr>
        <p:spPr>
          <a:xfrm>
            <a:off x="3350410" y="6020747"/>
            <a:ext cx="5443662" cy="640080"/>
          </a:xfrm>
          <a:prstGeom prst="rect">
            <a:avLst/>
          </a:prstGeom>
          <a:solidFill>
            <a:srgbClr val="627981"/>
          </a:solidFill>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Acquire, be acquired, or merge with another firm</a:t>
            </a:r>
          </a:p>
        </p:txBody>
      </p:sp>
    </p:spTree>
    <p:extLst>
      <p:ext uri="{BB962C8B-B14F-4D97-AF65-F5344CB8AC3E}">
        <p14:creationId xmlns:p14="http://schemas.microsoft.com/office/powerpoint/2010/main" val="35874512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Merger Problems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A graphic that says the following: Mergers that lessen competition can lead to problems for consumers, which leads to higher prices and reduced availability of goods and services and lower quality products and less innovation">
            <a:extLst>
              <a:ext uri="{FF2B5EF4-FFF2-40B4-BE49-F238E27FC236}">
                <a16:creationId xmlns:a16="http://schemas.microsoft.com/office/drawing/2014/main" id="{DB420AAD-1568-D11C-AF6B-8C9FD2F36C16}"/>
              </a:ext>
            </a:extLst>
          </p:cNvPr>
          <p:cNvPicPr>
            <a:picLocks noChangeAspect="1"/>
          </p:cNvPicPr>
          <p:nvPr/>
        </p:nvPicPr>
        <p:blipFill>
          <a:blip r:embed="rId3"/>
          <a:stretch>
            <a:fillRect/>
          </a:stretch>
        </p:blipFill>
        <p:spPr>
          <a:xfrm>
            <a:off x="4029685" y="1449064"/>
            <a:ext cx="4132629" cy="4847046"/>
          </a:xfrm>
          <a:prstGeom prst="rect">
            <a:avLst/>
          </a:prstGeom>
        </p:spPr>
      </p:pic>
    </p:spTree>
    <p:extLst>
      <p:ext uri="{BB962C8B-B14F-4D97-AF65-F5344CB8AC3E}">
        <p14:creationId xmlns:p14="http://schemas.microsoft.com/office/powerpoint/2010/main" val="15434483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Concentration Ratio</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Regulators have struggled for decades to measure the degree of monopoly power in an industry.">
            <a:extLst>
              <a:ext uri="{FF2B5EF4-FFF2-40B4-BE49-F238E27FC236}">
                <a16:creationId xmlns:a16="http://schemas.microsoft.com/office/drawing/2014/main" id="{3B08B5BB-882D-4942-91AC-F01A0C8C0C33}"/>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F1BD1D59-2587-4B65-957A-48AD3E21215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64A7944E-4ADC-434C-9F55-7C53605613E9}"/>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Regulators have struggled for decades to measure the degree of monopoly power in an industry. </a:t>
              </a:r>
            </a:p>
          </p:txBody>
        </p:sp>
      </p:grpSp>
      <p:grpSp>
        <p:nvGrpSpPr>
          <p:cNvPr id="15" name="Group 14" descr="An early tool was the concentration ratio, which measures the combined market share of the top firms in an industry.">
            <a:extLst>
              <a:ext uri="{FF2B5EF4-FFF2-40B4-BE49-F238E27FC236}">
                <a16:creationId xmlns:a16="http://schemas.microsoft.com/office/drawing/2014/main" id="{C57535FA-DE0F-4C3D-92F7-3B56B5A9FCB4}"/>
              </a:ext>
            </a:extLst>
          </p:cNvPr>
          <p:cNvGrpSpPr/>
          <p:nvPr/>
        </p:nvGrpSpPr>
        <p:grpSpPr>
          <a:xfrm>
            <a:off x="2066918" y="2492996"/>
            <a:ext cx="8058157" cy="806935"/>
            <a:chOff x="542920" y="1736761"/>
            <a:chExt cx="8058157" cy="806935"/>
          </a:xfrm>
          <a:solidFill>
            <a:srgbClr val="627981"/>
          </a:solidFill>
        </p:grpSpPr>
        <p:sp>
          <p:nvSpPr>
            <p:cNvPr id="16" name="Rectangle 15">
              <a:extLst>
                <a:ext uri="{FF2B5EF4-FFF2-40B4-BE49-F238E27FC236}">
                  <a16:creationId xmlns:a16="http://schemas.microsoft.com/office/drawing/2014/main" id="{3BCC3C8B-C86A-479D-938C-94CD44E79AA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8D2A8F40-DAF8-46FA-B29B-D71FA8CABFF3}"/>
                </a:ext>
              </a:extLst>
            </p:cNvPr>
            <p:cNvSpPr txBox="1"/>
            <p:nvPr/>
          </p:nvSpPr>
          <p:spPr>
            <a:xfrm>
              <a:off x="542920" y="176305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early tool was the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concentration ratio</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which measures the combined market share of the top firms in an industry.</a:t>
              </a:r>
            </a:p>
          </p:txBody>
        </p:sp>
      </p:grpSp>
      <p:grpSp>
        <p:nvGrpSpPr>
          <p:cNvPr id="18" name="Group 17" descr="A firm’s market share is its proportion of total sales in a particular market.">
            <a:extLst>
              <a:ext uri="{FF2B5EF4-FFF2-40B4-BE49-F238E27FC236}">
                <a16:creationId xmlns:a16="http://schemas.microsoft.com/office/drawing/2014/main" id="{BB1FE13F-5AFC-4E6B-A11A-97A91DD17AAB}"/>
              </a:ext>
            </a:extLst>
          </p:cNvPr>
          <p:cNvGrpSpPr/>
          <p:nvPr/>
        </p:nvGrpSpPr>
        <p:grpSpPr>
          <a:xfrm>
            <a:off x="2066917" y="3405080"/>
            <a:ext cx="8058158" cy="806935"/>
            <a:chOff x="542919" y="1736761"/>
            <a:chExt cx="8058158" cy="806935"/>
          </a:xfrm>
          <a:solidFill>
            <a:srgbClr val="627981"/>
          </a:solidFill>
        </p:grpSpPr>
        <p:sp>
          <p:nvSpPr>
            <p:cNvPr id="19" name="Rectangle 18">
              <a:extLst>
                <a:ext uri="{FF2B5EF4-FFF2-40B4-BE49-F238E27FC236}">
                  <a16:creationId xmlns:a16="http://schemas.microsoft.com/office/drawing/2014/main" id="{C7CD9D23-6997-4228-97D4-C493B0860A6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63569756-BD7C-4F92-BEBC-D98B965DB8CE}"/>
                </a:ext>
              </a:extLst>
            </p:cNvPr>
            <p:cNvSpPr txBox="1"/>
            <p:nvPr/>
          </p:nvSpPr>
          <p:spPr>
            <a:xfrm>
              <a:off x="542919" y="180588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firm’s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market share</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is its proportion of total sales in a particular market.</a:t>
              </a:r>
            </a:p>
          </p:txBody>
        </p:sp>
      </p:grpSp>
    </p:spTree>
    <p:extLst>
      <p:ext uri="{BB962C8B-B14F-4D97-AF65-F5344CB8AC3E}">
        <p14:creationId xmlns:p14="http://schemas.microsoft.com/office/powerpoint/2010/main" val="40037899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Four-Firm Concentration Ratio</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descr="The four-firm concentration ratio is calculated by adding the market shares of the four largest firms.">
            <a:extLst>
              <a:ext uri="{FF2B5EF4-FFF2-40B4-BE49-F238E27FC236}">
                <a16:creationId xmlns:a16="http://schemas.microsoft.com/office/drawing/2014/main" id="{FAE8FFB3-505B-4F5A-AD73-299BD69DB45B}"/>
              </a:ext>
            </a:extLst>
          </p:cNvPr>
          <p:cNvGrpSpPr/>
          <p:nvPr/>
        </p:nvGrpSpPr>
        <p:grpSpPr>
          <a:xfrm>
            <a:off x="2066921" y="1383374"/>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5C87FAE0-82B4-4C39-BC71-8D56C59E9D1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7FF37E73-D9B4-4616-A0B7-80EEC21E29A1}"/>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four-firm concentration ratio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calculated by adding the market shares of the four largest firms.</a:t>
              </a:r>
              <a:endPar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pic>
        <p:nvPicPr>
          <p:cNvPr id="3" name="Picture 2" descr="A table listing firms and their market shares. Smooth as Glass Repair Company has 16% of the market. The Auto Glass Doctor Company has 10%. Your Car Shield Company has 8%. Seven firms that each have 6% of the market hold a combined 42% of the market. Eight firms that each have 3% of the market hold a combined 24% of the market.">
            <a:extLst>
              <a:ext uri="{FF2B5EF4-FFF2-40B4-BE49-F238E27FC236}">
                <a16:creationId xmlns:a16="http://schemas.microsoft.com/office/drawing/2014/main" id="{7DCBC0D9-8309-E54D-E94C-98913925178F}"/>
              </a:ext>
            </a:extLst>
          </p:cNvPr>
          <p:cNvPicPr>
            <a:picLocks noChangeAspect="1"/>
          </p:cNvPicPr>
          <p:nvPr/>
        </p:nvPicPr>
        <p:blipFill>
          <a:blip r:embed="rId3"/>
          <a:stretch>
            <a:fillRect/>
          </a:stretch>
        </p:blipFill>
        <p:spPr>
          <a:xfrm>
            <a:off x="1650333" y="2375876"/>
            <a:ext cx="8891334" cy="2378037"/>
          </a:xfrm>
          <a:prstGeom prst="rect">
            <a:avLst/>
          </a:prstGeom>
        </p:spPr>
      </p:pic>
      <p:sp>
        <p:nvSpPr>
          <p:cNvPr id="11" name="TextBox 10">
            <a:extLst>
              <a:ext uri="{FF2B5EF4-FFF2-40B4-BE49-F238E27FC236}">
                <a16:creationId xmlns:a16="http://schemas.microsoft.com/office/drawing/2014/main" id="{F01BE4B8-60A1-408F-8B81-3BB7E82BB308}"/>
              </a:ext>
            </a:extLst>
          </p:cNvPr>
          <p:cNvSpPr txBox="1"/>
          <p:nvPr/>
        </p:nvSpPr>
        <p:spPr>
          <a:xfrm>
            <a:off x="2066920" y="4840241"/>
            <a:ext cx="8075671" cy="707886"/>
          </a:xfrm>
          <a:prstGeom prst="rect">
            <a:avLst/>
          </a:prstGeom>
          <a:solidFill>
            <a:srgbClr val="627981"/>
          </a:solid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example market given in the table, the four-firm concentration ratio is 16 + 10 + 8 + 6 = 40.</a:t>
            </a:r>
          </a:p>
        </p:txBody>
      </p:sp>
      <p:grpSp>
        <p:nvGrpSpPr>
          <p:cNvPr id="16" name="Group 15" descr="This concentration ratio is not considered especially high because the largest four firms have less than half the market.">
            <a:extLst>
              <a:ext uri="{FF2B5EF4-FFF2-40B4-BE49-F238E27FC236}">
                <a16:creationId xmlns:a16="http://schemas.microsoft.com/office/drawing/2014/main" id="{7A9C8859-D69B-4CDE-A97A-768ACCA0D140}"/>
              </a:ext>
            </a:extLst>
          </p:cNvPr>
          <p:cNvGrpSpPr/>
          <p:nvPr/>
        </p:nvGrpSpPr>
        <p:grpSpPr>
          <a:xfrm>
            <a:off x="2084435" y="5707400"/>
            <a:ext cx="8058157" cy="806935"/>
            <a:chOff x="542920" y="1736761"/>
            <a:chExt cx="8058157" cy="806935"/>
          </a:xfrm>
          <a:solidFill>
            <a:srgbClr val="627981"/>
          </a:solidFill>
        </p:grpSpPr>
        <p:sp>
          <p:nvSpPr>
            <p:cNvPr id="17" name="Rectangle 16">
              <a:extLst>
                <a:ext uri="{FF2B5EF4-FFF2-40B4-BE49-F238E27FC236}">
                  <a16:creationId xmlns:a16="http://schemas.microsoft.com/office/drawing/2014/main" id="{05BCDE09-E3C3-415A-8ECB-FC28B299C70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C96A5057-3640-4F4A-9D71-E6AB6080955F}"/>
                </a:ext>
              </a:extLst>
            </p:cNvPr>
            <p:cNvSpPr txBox="1"/>
            <p:nvPr/>
          </p:nvSpPr>
          <p:spPr>
            <a:xfrm>
              <a:off x="542920" y="176305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This concentration ratio is not considered especially high because the largest four firms have less than half the market.</a:t>
              </a:r>
            </a:p>
          </p:txBody>
        </p:sp>
      </p:grpSp>
    </p:spTree>
    <p:extLst>
      <p:ext uri="{BB962C8B-B14F-4D97-AF65-F5344CB8AC3E}">
        <p14:creationId xmlns:p14="http://schemas.microsoft.com/office/powerpoint/2010/main" val="24060225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8CAB68C-30D4-4332-B557-21E06D6844CD}">
  <ds:schemaRef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purl.org/dc/terms/"/>
    <ds:schemaRef ds:uri="http://schemas.microsoft.com/office/2006/metadata/properties"/>
    <ds:schemaRef ds:uri="http://purl.org/dc/dcmitype/"/>
    <ds:schemaRef ds:uri="fdab59f7-c3a7-48e5-acd8-618ce834776e"/>
    <ds:schemaRef ds:uri="06d9c582-05c2-476b-83d2-72ab8b1380b2"/>
    <ds:schemaRef ds:uri="http://www.w3.org/XML/1998/namespace"/>
  </ds:schemaRefs>
</ds:datastoreItem>
</file>

<file path=customXml/itemProps2.xml><?xml version="1.0" encoding="utf-8"?>
<ds:datastoreItem xmlns:ds="http://schemas.openxmlformats.org/officeDocument/2006/customXml" ds:itemID="{C2846181-8700-48AC-94FF-417328394206}">
  <ds:schemaRefs>
    <ds:schemaRef ds:uri="http://schemas.microsoft.com/sharepoint/v3/contenttype/forms"/>
  </ds:schemaRefs>
</ds:datastoreItem>
</file>

<file path=customXml/itemProps3.xml><?xml version="1.0" encoding="utf-8"?>
<ds:datastoreItem xmlns:ds="http://schemas.openxmlformats.org/officeDocument/2006/customXml" ds:itemID="{D06A8707-7870-4305-98BE-0883878C62E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708</TotalTime>
  <Words>1562</Words>
  <Application>Microsoft Office PowerPoint</Application>
  <PresentationFormat>Widescreen</PresentationFormat>
  <Paragraphs>101</Paragraphs>
  <Slides>15</Slides>
  <Notes>15</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15</vt:i4>
      </vt:variant>
    </vt:vector>
  </HeadingPairs>
  <TitlesOfParts>
    <vt:vector size="21" baseType="lpstr">
      <vt:lpstr>Arial</vt:lpstr>
      <vt:lpstr>Calibri</vt:lpstr>
      <vt:lpstr>Calibri Light</vt:lpstr>
      <vt:lpstr>Century Gothic</vt:lpstr>
      <vt:lpstr>Office Theme</vt:lpstr>
      <vt:lpstr>1_Office Theme</vt:lpstr>
      <vt:lpstr>Corporate Mergers</vt:lpstr>
      <vt:lpstr>Corporate Mergers1</vt:lpstr>
      <vt:lpstr>Theory of the Firm</vt:lpstr>
      <vt:lpstr>Mergers and Acquisitions</vt:lpstr>
      <vt:lpstr>Regulations for Approving Mergers</vt:lpstr>
      <vt:lpstr>Freedom of Choice</vt:lpstr>
      <vt:lpstr>Merger Problems</vt:lpstr>
      <vt:lpstr>Concentration Ratio</vt:lpstr>
      <vt:lpstr>Four-Firm Concentration Ratio</vt:lpstr>
      <vt:lpstr>Herfindahl-Hirschman Index (HHI)1</vt:lpstr>
      <vt:lpstr>Herfindahl-Hirschman Index (HHI)2</vt:lpstr>
      <vt:lpstr>Problems with Concentration Ratio and HHI</vt:lpstr>
      <vt:lpstr>New Directions for Antitrust</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Microeconomics, 2nd Edition</dc:title>
  <dc:creator>Hawkes Learning</dc:creator>
  <cp:lastModifiedBy>Caitlin Coleman</cp:lastModifiedBy>
  <cp:revision>41</cp:revision>
  <dcterms:created xsi:type="dcterms:W3CDTF">2017-06-16T13:06:21Z</dcterms:created>
  <dcterms:modified xsi:type="dcterms:W3CDTF">2026-02-03T15:09:56Z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