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377" r:id="rId6"/>
    <p:sldId id="378" r:id="rId7"/>
    <p:sldId id="379" r:id="rId8"/>
    <p:sldId id="380" r:id="rId9"/>
    <p:sldId id="381" r:id="rId10"/>
    <p:sldId id="382" r:id="rId11"/>
    <p:sldId id="383" r:id="rId12"/>
    <p:sldId id="384" r:id="rId13"/>
    <p:sldId id="385" r:id="rId14"/>
    <p:sldId id="386" r:id="rId15"/>
    <p:sldId id="387" r:id="rId16"/>
    <p:sldId id="388" r:id="rId17"/>
    <p:sldId id="389" r:id="rId18"/>
    <p:sldId id="390" r:id="rId19"/>
    <p:sldId id="391" r:id="rId20"/>
    <p:sldId id="39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BF90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786CF7-2BD7-4E72-A0A5-648B170CB50E}" v="3" dt="2026-02-03T14:58:57.8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787" autoAdjust="0"/>
  </p:normalViewPr>
  <p:slideViewPr>
    <p:cSldViewPr snapToGrid="0">
      <p:cViewPr varScale="1">
        <p:scale>
          <a:sx n="90" d="100"/>
          <a:sy n="90" d="100"/>
        </p:scale>
        <p:origin x="130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07T16:56:21.913" v="2" actId="6549"/>
      <pc:docMkLst>
        <pc:docMk/>
      </pc:docMkLst>
      <pc:sldChg chg="add">
        <pc:chgData name="Caitlin Coleman" userId="96f87ca1-0e64-4ae8-8d77-98757b85df0b" providerId="ADAL" clId="{DDA6BCD5-DC0D-434C-93A0-51E2BCD25B34}" dt="2026-01-07T16:55:53.407" v="0"/>
        <pc:sldMkLst>
          <pc:docMk/>
          <pc:sldMk cId="1089425150" sldId="377"/>
        </pc:sldMkLst>
      </pc:sldChg>
      <pc:sldChg chg="add">
        <pc:chgData name="Caitlin Coleman" userId="96f87ca1-0e64-4ae8-8d77-98757b85df0b" providerId="ADAL" clId="{DDA6BCD5-DC0D-434C-93A0-51E2BCD25B34}" dt="2026-01-07T16:55:53.407" v="0"/>
        <pc:sldMkLst>
          <pc:docMk/>
          <pc:sldMk cId="2654443708" sldId="378"/>
        </pc:sldMkLst>
      </pc:sldChg>
      <pc:sldChg chg="add">
        <pc:chgData name="Caitlin Coleman" userId="96f87ca1-0e64-4ae8-8d77-98757b85df0b" providerId="ADAL" clId="{DDA6BCD5-DC0D-434C-93A0-51E2BCD25B34}" dt="2026-01-07T16:55:53.407" v="0"/>
        <pc:sldMkLst>
          <pc:docMk/>
          <pc:sldMk cId="3136860278" sldId="379"/>
        </pc:sldMkLst>
      </pc:sldChg>
      <pc:sldChg chg="add">
        <pc:chgData name="Caitlin Coleman" userId="96f87ca1-0e64-4ae8-8d77-98757b85df0b" providerId="ADAL" clId="{DDA6BCD5-DC0D-434C-93A0-51E2BCD25B34}" dt="2026-01-07T16:55:53.407" v="0"/>
        <pc:sldMkLst>
          <pc:docMk/>
          <pc:sldMk cId="1213934931" sldId="380"/>
        </pc:sldMkLst>
      </pc:sldChg>
      <pc:sldChg chg="add">
        <pc:chgData name="Caitlin Coleman" userId="96f87ca1-0e64-4ae8-8d77-98757b85df0b" providerId="ADAL" clId="{DDA6BCD5-DC0D-434C-93A0-51E2BCD25B34}" dt="2026-01-07T16:55:53.407" v="0"/>
        <pc:sldMkLst>
          <pc:docMk/>
          <pc:sldMk cId="3722991151" sldId="381"/>
        </pc:sldMkLst>
      </pc:sldChg>
      <pc:sldChg chg="add">
        <pc:chgData name="Caitlin Coleman" userId="96f87ca1-0e64-4ae8-8d77-98757b85df0b" providerId="ADAL" clId="{DDA6BCD5-DC0D-434C-93A0-51E2BCD25B34}" dt="2026-01-07T16:55:53.407" v="0"/>
        <pc:sldMkLst>
          <pc:docMk/>
          <pc:sldMk cId="3819530180" sldId="382"/>
        </pc:sldMkLst>
      </pc:sldChg>
      <pc:sldChg chg="add">
        <pc:chgData name="Caitlin Coleman" userId="96f87ca1-0e64-4ae8-8d77-98757b85df0b" providerId="ADAL" clId="{DDA6BCD5-DC0D-434C-93A0-51E2BCD25B34}" dt="2026-01-07T16:55:53.407" v="0"/>
        <pc:sldMkLst>
          <pc:docMk/>
          <pc:sldMk cId="150357380" sldId="383"/>
        </pc:sldMkLst>
      </pc:sldChg>
      <pc:sldChg chg="add">
        <pc:chgData name="Caitlin Coleman" userId="96f87ca1-0e64-4ae8-8d77-98757b85df0b" providerId="ADAL" clId="{DDA6BCD5-DC0D-434C-93A0-51E2BCD25B34}" dt="2026-01-07T16:55:53.407" v="0"/>
        <pc:sldMkLst>
          <pc:docMk/>
          <pc:sldMk cId="1231779830" sldId="384"/>
        </pc:sldMkLst>
      </pc:sldChg>
      <pc:sldChg chg="add">
        <pc:chgData name="Caitlin Coleman" userId="96f87ca1-0e64-4ae8-8d77-98757b85df0b" providerId="ADAL" clId="{DDA6BCD5-DC0D-434C-93A0-51E2BCD25B34}" dt="2026-01-07T16:55:53.407" v="0"/>
        <pc:sldMkLst>
          <pc:docMk/>
          <pc:sldMk cId="245793659" sldId="385"/>
        </pc:sldMkLst>
      </pc:sldChg>
      <pc:sldChg chg="add">
        <pc:chgData name="Caitlin Coleman" userId="96f87ca1-0e64-4ae8-8d77-98757b85df0b" providerId="ADAL" clId="{DDA6BCD5-DC0D-434C-93A0-51E2BCD25B34}" dt="2026-01-07T16:55:53.407" v="0"/>
        <pc:sldMkLst>
          <pc:docMk/>
          <pc:sldMk cId="987352458" sldId="386"/>
        </pc:sldMkLst>
      </pc:sldChg>
      <pc:sldChg chg="add">
        <pc:chgData name="Caitlin Coleman" userId="96f87ca1-0e64-4ae8-8d77-98757b85df0b" providerId="ADAL" clId="{DDA6BCD5-DC0D-434C-93A0-51E2BCD25B34}" dt="2026-01-07T16:55:53.407" v="0"/>
        <pc:sldMkLst>
          <pc:docMk/>
          <pc:sldMk cId="613608228" sldId="387"/>
        </pc:sldMkLst>
      </pc:sldChg>
      <pc:sldChg chg="add">
        <pc:chgData name="Caitlin Coleman" userId="96f87ca1-0e64-4ae8-8d77-98757b85df0b" providerId="ADAL" clId="{DDA6BCD5-DC0D-434C-93A0-51E2BCD25B34}" dt="2026-01-07T16:55:53.407" v="0"/>
        <pc:sldMkLst>
          <pc:docMk/>
          <pc:sldMk cId="3356227543" sldId="388"/>
        </pc:sldMkLst>
      </pc:sldChg>
      <pc:sldChg chg="add">
        <pc:chgData name="Caitlin Coleman" userId="96f87ca1-0e64-4ae8-8d77-98757b85df0b" providerId="ADAL" clId="{DDA6BCD5-DC0D-434C-93A0-51E2BCD25B34}" dt="2026-01-07T16:55:53.407" v="0"/>
        <pc:sldMkLst>
          <pc:docMk/>
          <pc:sldMk cId="2234843978" sldId="389"/>
        </pc:sldMkLst>
      </pc:sldChg>
      <pc:sldChg chg="add">
        <pc:chgData name="Caitlin Coleman" userId="96f87ca1-0e64-4ae8-8d77-98757b85df0b" providerId="ADAL" clId="{DDA6BCD5-DC0D-434C-93A0-51E2BCD25B34}" dt="2026-01-07T16:55:53.407" v="0"/>
        <pc:sldMkLst>
          <pc:docMk/>
          <pc:sldMk cId="3741654019" sldId="390"/>
        </pc:sldMkLst>
      </pc:sldChg>
      <pc:sldChg chg="modSp add mod">
        <pc:chgData name="Caitlin Coleman" userId="96f87ca1-0e64-4ae8-8d77-98757b85df0b" providerId="ADAL" clId="{DDA6BCD5-DC0D-434C-93A0-51E2BCD25B34}" dt="2026-01-07T16:56:21.913" v="2" actId="6549"/>
        <pc:sldMkLst>
          <pc:docMk/>
          <pc:sldMk cId="3934193140" sldId="391"/>
        </pc:sldMkLst>
        <pc:spChg chg="mod">
          <ac:chgData name="Caitlin Coleman" userId="96f87ca1-0e64-4ae8-8d77-98757b85df0b" providerId="ADAL" clId="{DDA6BCD5-DC0D-434C-93A0-51E2BCD25B34}" dt="2026-01-07T16:56:21.913" v="2" actId="6549"/>
          <ac:spMkLst>
            <pc:docMk/>
            <pc:sldMk cId="3934193140" sldId="391"/>
            <ac:spMk id="26" creationId="{00000000-0000-0000-0000-000000000000}"/>
          </ac:spMkLst>
        </pc:spChg>
      </pc:sldChg>
      <pc:sldChg chg="add">
        <pc:chgData name="Caitlin Coleman" userId="96f87ca1-0e64-4ae8-8d77-98757b85df0b" providerId="ADAL" clId="{DDA6BCD5-DC0D-434C-93A0-51E2BCD25B34}" dt="2026-01-07T16:55:53.407" v="0"/>
        <pc:sldMkLst>
          <pc:docMk/>
          <pc:sldMk cId="3387027342" sldId="39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how and why oligopolies exist; contrast collusion and competition; understand the oligopolist prisoner’s dilemma; and evaluate tradeoffs of imperfect competition.</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198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members of an oligopoly can face a prisoner's dilemma, also. If each of the oligopolists cooperates in holding down output, high monopoly profits are possible. Each oligopolist must worry that while it is holding down output, other firms are taking advantage of the high price by raising output. Game theory can show the prisoner's dilemma for a two-firm oligopoly, known as a duopoly.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3543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6019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way out of a prisoner's dilemma is to find a way to penalize those who do not cooperate. An easy approach for colluding oligopolists would be to sign a contract with each other that they will hold output low and keep prices high. If a group of U.S. companies signed such a contract, however, it would be illegal. Because oligopolists cannot sign a contract to act like a monopoly, they may instead keep close tabs on what other firms are doing. Alternatively, oligopolists may choose to act in a way that generates pressure on each firm to stick to its agreed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6600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kinked demand curve indicates that oligopoly firms commit to match price cuts but not price increases. An oligopoly firm agrees with the rest of the cartel to provide a certain quantity and price. If the oligopoly decides to produce more and cut its price, the other members of the cartel will immediately match any price cuts.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oligopolist reduces price, other firms will also cut their prices and also expand output. When an oligopolist increases price, other firms will not follow the price increase and output falls for the firm that increases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03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purchases that individuals make at the retail level are produced in markets that are neither perfectly competitive, monopolies, nor monopolistically competitive. Rather, they are oligopolies. Oligopoly arises when a small number of large firms have all or most of the sales in an industry.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barriers to entry that create monopolies and product differentiation can create the setting for an oligopoly. For example, the government could grant a patent to one firm or multiple firms, possibly creating either a monopoly or an oligopoly. A natural monopoly will arise when the quantity demanded in a market is only large enough for a single firm to operate at the minimum of the long-run average cost curve. </a:t>
            </a:r>
            <a:r>
              <a:rPr lang="en-US" b="0" i="0" dirty="0">
                <a:solidFill>
                  <a:srgbClr val="4D4D4D"/>
                </a:solidFill>
                <a:effectLst/>
                <a:latin typeface="Times New Roman" panose="02020603050405020304" pitchFamily="18" charset="0"/>
              </a:rPr>
              <a:t>Quantity demanded in the market may also be two or three times the quantity needed to produce at the minimum of the average cost curve, which means that the market would have room for only two or three oligopoly firms.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oligopoly firms decide what quantity to produce and what price to charge, they face a temptation to act as if they were a monopoly. By acting together, oligopolistic firms can hold down industry output, charge a higher price, and divide the profit among themselves. When firms act together in this way to reduce output and keep prices high, it is called collusion. A group of firms that have a formal agreement to collude to produce the monopoly output and sell at the monopoly price is called a cartel.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244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125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3299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831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0030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4" y="26843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4250515" y="3070693"/>
            <a:ext cx="3573733"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Oligopoly</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089425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Oligopoly Version of the 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The members of an oligopoly can face a prisoner's dilemma, also.">
            <a:extLst>
              <a:ext uri="{FF2B5EF4-FFF2-40B4-BE49-F238E27FC236}">
                <a16:creationId xmlns:a16="http://schemas.microsoft.com/office/drawing/2014/main" id="{33DBD012-E8B8-4618-8ACC-DA10C5D3D23A}"/>
              </a:ext>
            </a:extLst>
          </p:cNvPr>
          <p:cNvGrpSpPr/>
          <p:nvPr/>
        </p:nvGrpSpPr>
        <p:grpSpPr>
          <a:xfrm>
            <a:off x="2066920" y="1580912"/>
            <a:ext cx="8058156" cy="806935"/>
            <a:chOff x="542921" y="1736761"/>
            <a:chExt cx="8058156"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1"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members of an oligopoly can face a prisoner's dilemma, also.</a:t>
              </a:r>
            </a:p>
          </p:txBody>
        </p:sp>
      </p:grpSp>
      <p:grpSp>
        <p:nvGrpSpPr>
          <p:cNvPr id="14" name="Group 13" descr="If each of the oligopolists cooperates in holding down output, high monopoly profits are possible.">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each of the oligopolists cooperates in holding down output, high monopoly profits are possible.</a:t>
              </a:r>
            </a:p>
          </p:txBody>
        </p:sp>
      </p:grpSp>
      <p:grpSp>
        <p:nvGrpSpPr>
          <p:cNvPr id="20" name="Group 19" descr="Each oligopolist must worry that while it is holding down output, other firms are taking advantage of the high price by raising output.">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oligopolist must worry that while it is holding down output, other firms are taking advantage of the high price by raising output.</a:t>
              </a:r>
            </a:p>
          </p:txBody>
        </p:sp>
      </p:grpSp>
      <p:grpSp>
        <p:nvGrpSpPr>
          <p:cNvPr id="17" name="Group 16" descr="Game theory can show the prisoner's dilemma for a two-firm oligopoly, known as a duopoly.">
            <a:extLst>
              <a:ext uri="{FF2B5EF4-FFF2-40B4-BE49-F238E27FC236}">
                <a16:creationId xmlns:a16="http://schemas.microsoft.com/office/drawing/2014/main" id="{E8497594-F720-4AB7-BB10-EABEDA250569}"/>
              </a:ext>
            </a:extLst>
          </p:cNvPr>
          <p:cNvGrpSpPr/>
          <p:nvPr/>
        </p:nvGrpSpPr>
        <p:grpSpPr>
          <a:xfrm>
            <a:off x="2066920" y="435304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78DAAFDC-AF71-4B40-9B7E-3CA7F0C861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BDD308F9-5FC0-4C28-AD5C-4B0C561E60E1}"/>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Game theory can show the prisoner's dilemma for a two-firm oligopoly, known as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duopoly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987352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Oligopoly Version of the 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8" name="Group 27" descr="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p:txBody>
        </p:sp>
      </p:grpSp>
      <p:pic>
        <p:nvPicPr>
          <p:cNvPr id="5" name="Picture 4" descr="A table illustrating the previous oligopoly version of the prisoner's dilemma. If both Firm A and B hold down output (cooperate with other firm), then A gets $1,000, and B gets $1,000. If Firm A holds down output, but Firm B increases output (does not cooperate with other firm), then Firm A gets $200, and B gets $1,500. If Firm A increases output, but Firm B holds down output, then A gets $1,500, and B gets $200. If both firms increase output, then A gets $400, and B gets $400.">
            <a:extLst>
              <a:ext uri="{FF2B5EF4-FFF2-40B4-BE49-F238E27FC236}">
                <a16:creationId xmlns:a16="http://schemas.microsoft.com/office/drawing/2014/main" id="{3F29D2FB-2FCF-2F56-74E7-073A8FA09605}"/>
              </a:ext>
            </a:extLst>
          </p:cNvPr>
          <p:cNvPicPr>
            <a:picLocks noChangeAspect="1"/>
          </p:cNvPicPr>
          <p:nvPr/>
        </p:nvPicPr>
        <p:blipFill>
          <a:blip r:embed="rId3"/>
          <a:stretch>
            <a:fillRect/>
          </a:stretch>
        </p:blipFill>
        <p:spPr>
          <a:xfrm>
            <a:off x="1318584" y="3556197"/>
            <a:ext cx="9554832" cy="2939171"/>
          </a:xfrm>
          <a:prstGeom prst="rect">
            <a:avLst/>
          </a:prstGeom>
        </p:spPr>
      </p:pic>
    </p:spTree>
    <p:extLst>
      <p:ext uri="{BB962C8B-B14F-4D97-AF65-F5344CB8AC3E}">
        <p14:creationId xmlns:p14="http://schemas.microsoft.com/office/powerpoint/2010/main" val="6136082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to Enforce Cooperation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The way out of a prisoner's dilemma is to find a way to penalize those who do not cooperate.">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way out of a prisoner's dilemma is to find a way to penalize those who do not cooperate.</a:t>
              </a:r>
            </a:p>
          </p:txBody>
        </p:sp>
      </p:grpSp>
      <p:grpSp>
        <p:nvGrpSpPr>
          <p:cNvPr id="23" name="Group 22" descr="An easy approach for colluding oligopolists would be to sign a contract with each other that they will hold output low and keep prices high.">
            <a:extLst>
              <a:ext uri="{FF2B5EF4-FFF2-40B4-BE49-F238E27FC236}">
                <a16:creationId xmlns:a16="http://schemas.microsoft.com/office/drawing/2014/main" id="{3774077E-4AD2-469E-85EF-6DDF67A1C426}"/>
              </a:ext>
            </a:extLst>
          </p:cNvPr>
          <p:cNvGrpSpPr/>
          <p:nvPr/>
        </p:nvGrpSpPr>
        <p:grpSpPr>
          <a:xfrm>
            <a:off x="2066922" y="2468903"/>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6D09C2B3-B838-4639-A93E-AA71BFEC04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AD2BEBBA-CB80-4F2A-A877-CF42C11A6294}"/>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easy approach for colluding oligopolists would be to sign a contract with each other that they will hold output low and keep prices high.</a:t>
              </a:r>
            </a:p>
          </p:txBody>
        </p:sp>
      </p:grpSp>
      <p:grpSp>
        <p:nvGrpSpPr>
          <p:cNvPr id="27" name="Group 26" descr="If a group of U.S. companies signed such a contract, however, it would be illegal.">
            <a:extLst>
              <a:ext uri="{FF2B5EF4-FFF2-40B4-BE49-F238E27FC236}">
                <a16:creationId xmlns:a16="http://schemas.microsoft.com/office/drawing/2014/main" id="{E36ED2B4-B656-4BD9-89E0-42EEB81A031E}"/>
              </a:ext>
            </a:extLst>
          </p:cNvPr>
          <p:cNvGrpSpPr/>
          <p:nvPr/>
        </p:nvGrpSpPr>
        <p:grpSpPr>
          <a:xfrm>
            <a:off x="2066922" y="3367669"/>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0404F7AE-7647-4B69-BAF0-8A5E1472E1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0B5E2C2E-40AF-48EE-94D3-3B8297FF6225}"/>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a group of U.S. companies signed such a contract, however, it would be illegal.</a:t>
              </a:r>
            </a:p>
          </p:txBody>
        </p:sp>
      </p:grpSp>
      <p:grpSp>
        <p:nvGrpSpPr>
          <p:cNvPr id="30" name="Group 29" descr="Because oligopolists cannot sign a contract to act like a monopoly, they may instead keep close tabs on what other firms are doing.">
            <a:extLst>
              <a:ext uri="{FF2B5EF4-FFF2-40B4-BE49-F238E27FC236}">
                <a16:creationId xmlns:a16="http://schemas.microsoft.com/office/drawing/2014/main" id="{63A4D553-402D-4052-8580-66FC84CFC3F7}"/>
              </a:ext>
            </a:extLst>
          </p:cNvPr>
          <p:cNvGrpSpPr/>
          <p:nvPr/>
        </p:nvGrpSpPr>
        <p:grpSpPr>
          <a:xfrm>
            <a:off x="2066922" y="4266435"/>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B9CE37E-443D-4F76-A264-B78DD09387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E166D2E-63F0-4783-8E61-010B34ACBC99}"/>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oligopolists cannot sign a contract to act like a monopoly, they may instead keep close tabs on what other firms are doing.</a:t>
              </a:r>
            </a:p>
          </p:txBody>
        </p:sp>
      </p:grpSp>
      <p:grpSp>
        <p:nvGrpSpPr>
          <p:cNvPr id="33" name="Group 32" descr="Alternatively, oligopolists may choose to act in a way that generates pressure on each firm to stick to its agreed quantity of output.">
            <a:extLst>
              <a:ext uri="{FF2B5EF4-FFF2-40B4-BE49-F238E27FC236}">
                <a16:creationId xmlns:a16="http://schemas.microsoft.com/office/drawing/2014/main" id="{53655047-5B96-497A-B490-C821EDC28510}"/>
              </a:ext>
            </a:extLst>
          </p:cNvPr>
          <p:cNvGrpSpPr/>
          <p:nvPr/>
        </p:nvGrpSpPr>
        <p:grpSpPr>
          <a:xfrm>
            <a:off x="2066922" y="517507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1EB9CA98-ACE6-4C78-8985-94AF89E08C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02844C55-DAB9-4239-BDA6-575E2D78DA33}"/>
                </a:ext>
              </a:extLst>
            </p:cNvPr>
            <p:cNvSpPr txBox="1"/>
            <p:nvPr/>
          </p:nvSpPr>
          <p:spPr>
            <a:xfrm>
              <a:off x="542923"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Alternatively, oligopolists may choose to act in a way that generates pressure on each firm to stick to its agreed quantity of output.</a:t>
              </a:r>
            </a:p>
          </p:txBody>
        </p:sp>
      </p:grpSp>
    </p:spTree>
    <p:extLst>
      <p:ext uri="{BB962C8B-B14F-4D97-AF65-F5344CB8AC3E}">
        <p14:creationId xmlns:p14="http://schemas.microsoft.com/office/powerpoint/2010/main" val="3356227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Kinked Demand Curve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A kinked demand curve indicates that oligopoly firms commit to match price cuts but not price increases.">
            <a:extLst>
              <a:ext uri="{FF2B5EF4-FFF2-40B4-BE49-F238E27FC236}">
                <a16:creationId xmlns:a16="http://schemas.microsoft.com/office/drawing/2014/main" id="{C8298AEF-42B1-4351-8758-2DC31C96BE3A}"/>
              </a:ext>
            </a:extLst>
          </p:cNvPr>
          <p:cNvGrpSpPr/>
          <p:nvPr/>
        </p:nvGrpSpPr>
        <p:grpSpPr>
          <a:xfrm>
            <a:off x="1524001" y="1558695"/>
            <a:ext cx="4029079" cy="1420988"/>
            <a:chOff x="542922" y="1736760"/>
            <a:chExt cx="8058155" cy="1807683"/>
          </a:xfrm>
          <a:solidFill>
            <a:srgbClr val="627981"/>
          </a:solidFill>
        </p:grpSpPr>
        <p:sp>
          <p:nvSpPr>
            <p:cNvPr id="12" name="Rectangle 11">
              <a:extLst>
                <a:ext uri="{FF2B5EF4-FFF2-40B4-BE49-F238E27FC236}">
                  <a16:creationId xmlns:a16="http://schemas.microsoft.com/office/drawing/2014/main" id="{76B93272-3ABE-4AA2-9347-75FE3CE9EC41}"/>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AEAB9B42-4913-49F5-B96A-57206751A7AC}"/>
                </a:ext>
              </a:extLst>
            </p:cNvPr>
            <p:cNvSpPr txBox="1"/>
            <p:nvPr/>
          </p:nvSpPr>
          <p:spPr>
            <a:xfrm>
              <a:off x="542922" y="1796929"/>
              <a:ext cx="7807571" cy="1459165"/>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kinked demand curve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indicates that oligopoly firms commit to match price cuts but not price increases.</a:t>
              </a:r>
            </a:p>
          </p:txBody>
        </p:sp>
      </p:grpSp>
      <p:grpSp>
        <p:nvGrpSpPr>
          <p:cNvPr id="14" name="Group 13" descr="An oligopoly firm agrees with the rest of the cartel to provide a certain quantity and price.">
            <a:extLst>
              <a:ext uri="{FF2B5EF4-FFF2-40B4-BE49-F238E27FC236}">
                <a16:creationId xmlns:a16="http://schemas.microsoft.com/office/drawing/2014/main" id="{E94052F2-4DE4-4142-B0FC-0BBEB6B6DA0B}"/>
              </a:ext>
            </a:extLst>
          </p:cNvPr>
          <p:cNvGrpSpPr/>
          <p:nvPr/>
        </p:nvGrpSpPr>
        <p:grpSpPr>
          <a:xfrm>
            <a:off x="1524001" y="3104725"/>
            <a:ext cx="4029079" cy="1147024"/>
            <a:chOff x="542922" y="1736760"/>
            <a:chExt cx="8058155" cy="1807683"/>
          </a:xfrm>
          <a:solidFill>
            <a:srgbClr val="627981"/>
          </a:solidFill>
        </p:grpSpPr>
        <p:sp>
          <p:nvSpPr>
            <p:cNvPr id="15" name="Rectangle 14">
              <a:extLst>
                <a:ext uri="{FF2B5EF4-FFF2-40B4-BE49-F238E27FC236}">
                  <a16:creationId xmlns:a16="http://schemas.microsoft.com/office/drawing/2014/main" id="{22DA5BDC-88FB-4002-BAF4-59B053BACD2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6EE3F988-E62D-43BF-9FA9-E522FC892905}"/>
                </a:ext>
              </a:extLst>
            </p:cNvPr>
            <p:cNvSpPr txBox="1"/>
            <p:nvPr/>
          </p:nvSpPr>
          <p:spPr>
            <a:xfrm>
              <a:off x="542922" y="1847113"/>
              <a:ext cx="7807571" cy="160066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oligopoly firm agrees with the rest of the cartel to provide a certain quantity and price.</a:t>
              </a:r>
            </a:p>
          </p:txBody>
        </p:sp>
      </p:grpSp>
      <p:grpSp>
        <p:nvGrpSpPr>
          <p:cNvPr id="17" name="Group 16" descr="If the oligopoly decides to produce more and cut its price, the other members of the cartel will immediately match any price cuts.">
            <a:extLst>
              <a:ext uri="{FF2B5EF4-FFF2-40B4-BE49-F238E27FC236}">
                <a16:creationId xmlns:a16="http://schemas.microsoft.com/office/drawing/2014/main" id="{F3376B47-96B0-4268-943C-D74A70F07C5E}"/>
              </a:ext>
            </a:extLst>
          </p:cNvPr>
          <p:cNvGrpSpPr/>
          <p:nvPr/>
        </p:nvGrpSpPr>
        <p:grpSpPr>
          <a:xfrm>
            <a:off x="1524001" y="4376791"/>
            <a:ext cx="4029079" cy="1701238"/>
            <a:chOff x="542922" y="1736760"/>
            <a:chExt cx="8058155" cy="2681111"/>
          </a:xfrm>
          <a:solidFill>
            <a:srgbClr val="627981"/>
          </a:solidFill>
        </p:grpSpPr>
        <p:sp>
          <p:nvSpPr>
            <p:cNvPr id="18" name="Rectangle 17">
              <a:extLst>
                <a:ext uri="{FF2B5EF4-FFF2-40B4-BE49-F238E27FC236}">
                  <a16:creationId xmlns:a16="http://schemas.microsoft.com/office/drawing/2014/main" id="{E8C5EBA9-9C85-4AE7-8FB2-E387F095D4E4}"/>
                </a:ext>
              </a:extLst>
            </p:cNvPr>
            <p:cNvSpPr/>
            <p:nvPr/>
          </p:nvSpPr>
          <p:spPr>
            <a:xfrm>
              <a:off x="542924" y="1736760"/>
              <a:ext cx="8058153" cy="26811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74324B0D-E461-4072-A018-6B1D1E3C3F75}"/>
                </a:ext>
              </a:extLst>
            </p:cNvPr>
            <p:cNvSpPr txBox="1"/>
            <p:nvPr/>
          </p:nvSpPr>
          <p:spPr>
            <a:xfrm>
              <a:off x="542922" y="1847113"/>
              <a:ext cx="7807571" cy="257075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oligopoly decides to produce more and cut its price, the other members of the cartel will immediately match any price cuts. </a:t>
              </a:r>
            </a:p>
          </p:txBody>
        </p:sp>
      </p:grpSp>
      <p:pic>
        <p:nvPicPr>
          <p:cNvPr id="2050" name="Picture 2" descr="A graph with quantity on the x-axis and price in dollars on the y-axis showing a kinked demand curve.">
            <a:extLst>
              <a:ext uri="{FF2B5EF4-FFF2-40B4-BE49-F238E27FC236}">
                <a16:creationId xmlns:a16="http://schemas.microsoft.com/office/drawing/2014/main" id="{4EB99F8E-643C-448A-8778-864856E5BA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6613" y="1605994"/>
            <a:ext cx="5715000" cy="5046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4843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Price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ic showing that when an oligopolist reduces price, the other firms will also cut their prices, and other firms will also expand output">
            <a:extLst>
              <a:ext uri="{FF2B5EF4-FFF2-40B4-BE49-F238E27FC236}">
                <a16:creationId xmlns:a16="http://schemas.microsoft.com/office/drawing/2014/main" id="{D0313738-0542-2AEF-6038-1AF273ADC37D}"/>
              </a:ext>
            </a:extLst>
          </p:cNvPr>
          <p:cNvPicPr>
            <a:picLocks noChangeAspect="1"/>
          </p:cNvPicPr>
          <p:nvPr/>
        </p:nvPicPr>
        <p:blipFill>
          <a:blip r:embed="rId3"/>
          <a:stretch>
            <a:fillRect/>
          </a:stretch>
        </p:blipFill>
        <p:spPr>
          <a:xfrm>
            <a:off x="1843892" y="1418661"/>
            <a:ext cx="3740219" cy="4770582"/>
          </a:xfrm>
          <a:prstGeom prst="rect">
            <a:avLst/>
          </a:prstGeom>
        </p:spPr>
      </p:pic>
      <p:pic>
        <p:nvPicPr>
          <p:cNvPr id="9" name="Picture 8" descr="A graphic showing that when an oligopolist increases price, the other firms will not follow the price increase, and output falls for the firm that increases price">
            <a:extLst>
              <a:ext uri="{FF2B5EF4-FFF2-40B4-BE49-F238E27FC236}">
                <a16:creationId xmlns:a16="http://schemas.microsoft.com/office/drawing/2014/main" id="{1BC5FB9F-7BE5-B026-252A-7F0E1C892BB8}"/>
              </a:ext>
            </a:extLst>
          </p:cNvPr>
          <p:cNvPicPr>
            <a:picLocks noChangeAspect="1"/>
          </p:cNvPicPr>
          <p:nvPr/>
        </p:nvPicPr>
        <p:blipFill>
          <a:blip r:embed="rId4"/>
          <a:stretch>
            <a:fillRect/>
          </a:stretch>
        </p:blipFill>
        <p:spPr>
          <a:xfrm>
            <a:off x="6607889" y="1383374"/>
            <a:ext cx="3740219" cy="4805869"/>
          </a:xfrm>
          <a:prstGeom prst="rect">
            <a:avLst/>
          </a:prstGeom>
        </p:spPr>
      </p:pic>
    </p:spTree>
    <p:extLst>
      <p:ext uri="{BB962C8B-B14F-4D97-AF65-F5344CB8AC3E}">
        <p14:creationId xmlns:p14="http://schemas.microsoft.com/office/powerpoint/2010/main" val="3741654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3375"/>
            <a:ext cx="9273061" cy="440120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oligopoly is a situation where a few firms sell most or all of the goods in a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Oligopolists earn the highest possible profits if they can band together as a cartel and act like a monopolist by reducing output and raising prices.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each member of the oligopoly can benefit individually from expanding output, such collusion often breaks down, especially since explicit collusion is illegal.</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firms in a monopolistically competitive industry are earning economic profits, the industry will attract entry until profits are driven down to zero in the long run.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prisoner's dilemma is an example of applying game theory to analyze oligopoly.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4193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387027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Oligopoly</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planes from different airlines on the tarmac">
            <a:extLst>
              <a:ext uri="{FF2B5EF4-FFF2-40B4-BE49-F238E27FC236}">
                <a16:creationId xmlns:a16="http://schemas.microsoft.com/office/drawing/2014/main" id="{F611E16B-028D-44E5-AE08-45C41420A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4317" y="1345879"/>
            <a:ext cx="5103366" cy="3341330"/>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1881188" y="4852251"/>
            <a:ext cx="8429624" cy="170816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Many purchases that individuals make at the retail level are produced in markets that are neither perfectly competitive, monopolies, nor monopolistically competitive. Rather, they are oligopolies.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Oligopoly</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 arises when a small number of large firms have all or most of the sales in an industry.</a:t>
            </a:r>
          </a:p>
        </p:txBody>
      </p:sp>
    </p:spTree>
    <p:extLst>
      <p:ext uri="{BB962C8B-B14F-4D97-AF65-F5344CB8AC3E}">
        <p14:creationId xmlns:p14="http://schemas.microsoft.com/office/powerpoint/2010/main" val="2654443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Do Oligopolies Exist?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 combination of the barriers to entry that create monopolies and the product differentiation that characterizes monopolistic competition can create the setting for an oligopoly.">
            <a:extLst>
              <a:ext uri="{FF2B5EF4-FFF2-40B4-BE49-F238E27FC236}">
                <a16:creationId xmlns:a16="http://schemas.microsoft.com/office/drawing/2014/main" id="{69421A8F-12C6-476E-BDA8-6D0ECC671E1A}"/>
              </a:ext>
            </a:extLst>
          </p:cNvPr>
          <p:cNvGrpSpPr/>
          <p:nvPr/>
        </p:nvGrpSpPr>
        <p:grpSpPr>
          <a:xfrm>
            <a:off x="2066922" y="1580912"/>
            <a:ext cx="8058154" cy="1041764"/>
            <a:chOff x="542923" y="1736761"/>
            <a:chExt cx="8058154" cy="1041764"/>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981646"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combination of the barriers to entry that create monopolies and the product differentiation that characterizes monopolistic competition can create the setting for an oligopoly.</a:t>
              </a:r>
            </a:p>
          </p:txBody>
        </p:sp>
      </p:grpSp>
      <p:grpSp>
        <p:nvGrpSpPr>
          <p:cNvPr id="21" name="Group 20" descr="For example, the government could grant a patent to one firm, creating a monopoly, or to multiple firms, creating an oligopoly.">
            <a:extLst>
              <a:ext uri="{FF2B5EF4-FFF2-40B4-BE49-F238E27FC236}">
                <a16:creationId xmlns:a16="http://schemas.microsoft.com/office/drawing/2014/main" id="{BEC7272D-6EDE-4EE8-90F8-AA154FE80252}"/>
              </a:ext>
            </a:extLst>
          </p:cNvPr>
          <p:cNvGrpSpPr/>
          <p:nvPr/>
        </p:nvGrpSpPr>
        <p:grpSpPr>
          <a:xfrm>
            <a:off x="2066922" y="273252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8058154"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the government could grant a patent to one firm, creating a monopoly, or to multiple firms, creating an oligopoly.</a:t>
              </a:r>
            </a:p>
          </p:txBody>
        </p:sp>
      </p:grpSp>
      <p:grpSp>
        <p:nvGrpSpPr>
          <p:cNvPr id="10" name="Group 9" descr="A natural monopoly will arise when the quantity demanded in a market is only large enough for a single firm to operate at the minimum of the LRAC curve.">
            <a:extLst>
              <a:ext uri="{FF2B5EF4-FFF2-40B4-BE49-F238E27FC236}">
                <a16:creationId xmlns:a16="http://schemas.microsoft.com/office/drawing/2014/main" id="{32240C6A-5584-495B-B4B5-BA5C59390C77}"/>
              </a:ext>
            </a:extLst>
          </p:cNvPr>
          <p:cNvGrpSpPr/>
          <p:nvPr/>
        </p:nvGrpSpPr>
        <p:grpSpPr>
          <a:xfrm>
            <a:off x="2066923" y="3656571"/>
            <a:ext cx="8058156" cy="1065187"/>
            <a:chOff x="542921" y="1736761"/>
            <a:chExt cx="8058156" cy="1065187"/>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981645"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natural monopoly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will arise when the quantity demanded in a market is only large enough for a single firm to operate at the minimum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a:t>
              </a:r>
            </a:p>
          </p:txBody>
        </p:sp>
      </p:grpSp>
      <p:grpSp>
        <p:nvGrpSpPr>
          <p:cNvPr id="13" name="Group 12" descr="Quantity demanded in the market may also be greater than the quantity needed to produce at the minimum of the LRAC curve, leading to an oligopoly.">
            <a:extLst>
              <a:ext uri="{FF2B5EF4-FFF2-40B4-BE49-F238E27FC236}">
                <a16:creationId xmlns:a16="http://schemas.microsoft.com/office/drawing/2014/main" id="{035710CA-DA9D-4E71-AF89-398AC1525B11}"/>
              </a:ext>
            </a:extLst>
          </p:cNvPr>
          <p:cNvGrpSpPr/>
          <p:nvPr/>
        </p:nvGrpSpPr>
        <p:grpSpPr>
          <a:xfrm>
            <a:off x="2066922" y="4838866"/>
            <a:ext cx="8058156" cy="1065186"/>
            <a:chOff x="542921" y="1736761"/>
            <a:chExt cx="8058156" cy="1065186"/>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68376"/>
              <a:ext cx="8058154"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Quantity demanded in the market may also be greater than the quantity needed to produce at the minimum of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LRAC</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curve, leading to an oligopoly.</a:t>
              </a:r>
            </a:p>
          </p:txBody>
        </p:sp>
      </p:grpSp>
    </p:spTree>
    <p:extLst>
      <p:ext uri="{BB962C8B-B14F-4D97-AF65-F5344CB8AC3E}">
        <p14:creationId xmlns:p14="http://schemas.microsoft.com/office/powerpoint/2010/main" val="3136860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Collusion or Competition?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When oligopoly firms decide what quantity to produce and what price to charge, they face a temptation to act as if they were a monopoly.">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oligopoly firms decide what quantity to produce and what price to charge, they face a temptation to act as if they were a monopoly.</a:t>
              </a:r>
            </a:p>
          </p:txBody>
        </p:sp>
      </p:grpSp>
      <p:grpSp>
        <p:nvGrpSpPr>
          <p:cNvPr id="21" name="Group 20" descr="By acting together, oligopolistic firms can hold down industry output, charge a higher price, and divide the profit among themselves.">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By acting together, oligopolistic firms can hold down industry output, charge a higher price, and divide the profit among themselves.</a:t>
              </a:r>
            </a:p>
          </p:txBody>
        </p:sp>
      </p:grpSp>
      <p:grpSp>
        <p:nvGrpSpPr>
          <p:cNvPr id="10" name="Group 9" descr="When firms act together in this way to reduce output and keep prices high, it is called collusion.">
            <a:extLst>
              <a:ext uri="{FF2B5EF4-FFF2-40B4-BE49-F238E27FC236}">
                <a16:creationId xmlns:a16="http://schemas.microsoft.com/office/drawing/2014/main" id="{32240C6A-5584-495B-B4B5-BA5C59390C77}"/>
              </a:ext>
            </a:extLst>
          </p:cNvPr>
          <p:cNvGrpSpPr/>
          <p:nvPr/>
        </p:nvGrpSpPr>
        <p:grpSpPr>
          <a:xfrm>
            <a:off x="2066921" y="3428999"/>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firms act together in this way to reduce output and keep prices high, it is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collusion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3" name="Group 12" descr="A group of firms that have a formal agreement to collude to produce the monopoly output and sell at the monopoly price is called a cartel.">
            <a:extLst>
              <a:ext uri="{FF2B5EF4-FFF2-40B4-BE49-F238E27FC236}">
                <a16:creationId xmlns:a16="http://schemas.microsoft.com/office/drawing/2014/main" id="{035710CA-DA9D-4E71-AF89-398AC1525B11}"/>
              </a:ext>
            </a:extLst>
          </p:cNvPr>
          <p:cNvGrpSpPr/>
          <p:nvPr/>
        </p:nvGrpSpPr>
        <p:grpSpPr>
          <a:xfrm>
            <a:off x="2066921" y="4357028"/>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group of firms that have a formal agreement to collude to produce the monopoly output and sell at the monopoly price is called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cartel</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spTree>
    <p:extLst>
      <p:ext uri="{BB962C8B-B14F-4D97-AF65-F5344CB8AC3E}">
        <p14:creationId xmlns:p14="http://schemas.microsoft.com/office/powerpoint/2010/main" val="1213934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Choose the best answer for each of the following questions.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When firms act together to reduce output and keep prices high, this is called: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Mutual interdependence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Collusion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monopoly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Natural monopoly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A group of firms that have a formal agreement to collude is called: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monopoly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cartel</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perfectly competitive firm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A price discriminating monopolist</a:t>
            </a:r>
          </a:p>
        </p:txBody>
      </p:sp>
    </p:spTree>
    <p:extLst>
      <p:ext uri="{BB962C8B-B14F-4D97-AF65-F5344CB8AC3E}">
        <p14:creationId xmlns:p14="http://schemas.microsoft.com/office/powerpoint/2010/main" val="3722991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6"/>
            <a:ext cx="9052560" cy="4708981"/>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Choose the best answer for each of the following questions.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When firms act together to reduce output and keep prices high, this is called: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p:txBody>
      </p:sp>
      <p:pic>
        <p:nvPicPr>
          <p:cNvPr id="4" name="Picture 3" descr="Collusion">
            <a:extLst>
              <a:ext uri="{FF2B5EF4-FFF2-40B4-BE49-F238E27FC236}">
                <a16:creationId xmlns:a16="http://schemas.microsoft.com/office/drawing/2014/main" id="{F9E85438-5AF4-4E31-9733-952385CB1B81}"/>
              </a:ext>
            </a:extLst>
          </p:cNvPr>
          <p:cNvPicPr>
            <a:picLocks noChangeAspect="1"/>
          </p:cNvPicPr>
          <p:nvPr/>
        </p:nvPicPr>
        <p:blipFill>
          <a:blip r:embed="rId3"/>
          <a:stretch>
            <a:fillRect/>
          </a:stretch>
        </p:blipFill>
        <p:spPr>
          <a:xfrm>
            <a:off x="1569720" y="2562895"/>
            <a:ext cx="3037431" cy="1339423"/>
          </a:xfrm>
          <a:prstGeom prst="rect">
            <a:avLst/>
          </a:prstGeom>
        </p:spPr>
      </p:pic>
      <p:sp>
        <p:nvSpPr>
          <p:cNvPr id="16" name="TextBox 15">
            <a:extLst>
              <a:ext uri="{FF2B5EF4-FFF2-40B4-BE49-F238E27FC236}">
                <a16:creationId xmlns:a16="http://schemas.microsoft.com/office/drawing/2014/main" id="{43560779-6BFE-7583-AAD0-B97DBCBBEC07}"/>
              </a:ext>
            </a:extLst>
          </p:cNvPr>
          <p:cNvSpPr txBox="1"/>
          <p:nvPr/>
        </p:nvSpPr>
        <p:spPr>
          <a:xfrm>
            <a:off x="1569720" y="3947730"/>
            <a:ext cx="7913924"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A </a:t>
            </a: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group</a:t>
            </a:r>
            <a:r>
              <a:rPr kumimoji="0" lang="en-US" sz="18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 of firms that have a formal agreement to collude is called:</a:t>
            </a:r>
          </a:p>
        </p:txBody>
      </p:sp>
      <p:pic>
        <p:nvPicPr>
          <p:cNvPr id="13" name="Picture 12" descr="A cartel">
            <a:extLst>
              <a:ext uri="{FF2B5EF4-FFF2-40B4-BE49-F238E27FC236}">
                <a16:creationId xmlns:a16="http://schemas.microsoft.com/office/drawing/2014/main" id="{E7547A8A-43EF-0601-C5B9-7D3E32176EC2}"/>
              </a:ext>
            </a:extLst>
          </p:cNvPr>
          <p:cNvPicPr>
            <a:picLocks noChangeAspect="1"/>
          </p:cNvPicPr>
          <p:nvPr/>
        </p:nvPicPr>
        <p:blipFill>
          <a:blip r:embed="rId4"/>
          <a:stretch>
            <a:fillRect/>
          </a:stretch>
        </p:blipFill>
        <p:spPr>
          <a:xfrm>
            <a:off x="1569720" y="4535433"/>
            <a:ext cx="4232477" cy="1369331"/>
          </a:xfrm>
          <a:prstGeom prst="rect">
            <a:avLst/>
          </a:prstGeom>
        </p:spPr>
      </p:pic>
    </p:spTree>
    <p:extLst>
      <p:ext uri="{BB962C8B-B14F-4D97-AF65-F5344CB8AC3E}">
        <p14:creationId xmlns:p14="http://schemas.microsoft.com/office/powerpoint/2010/main" val="3819530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Because of the complexity of oligopoly, there is no single, generally-accepted theory of how oligopolies behave.">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Because of the complexity of oligopoly, there is no single, generally-accepted theory of how oligopolies behave.</a:t>
              </a:r>
            </a:p>
          </p:txBody>
        </p:sp>
      </p:grpSp>
      <p:grpSp>
        <p:nvGrpSpPr>
          <p:cNvPr id="14" name="Group 13" descr="Instead, economists use game theory to mathematically analyze oligopoly behavior.">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Instead, economists use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game theory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mathematically analyze oligopoly behavior.</a:t>
              </a:r>
            </a:p>
          </p:txBody>
        </p:sp>
      </p:grpSp>
      <p:grpSp>
        <p:nvGrpSpPr>
          <p:cNvPr id="20" name="Group 19" descr="Game theory analyzes situations in which players must make decisions and then receive payoffs based on what other players decide to do.">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Game theory analyzes situations in which players must make decisions and then receive payoffs based on what other players decide to do.</a:t>
              </a:r>
            </a:p>
          </p:txBody>
        </p:sp>
      </p:grpSp>
      <p:grpSp>
        <p:nvGrpSpPr>
          <p:cNvPr id="23" name="Group 22" descr="The prisoner's dilemma is a scenario in which the gains from cooperation are larger than the rewards from pursuing self-interest.">
            <a:extLst>
              <a:ext uri="{FF2B5EF4-FFF2-40B4-BE49-F238E27FC236}">
                <a16:creationId xmlns:a16="http://schemas.microsoft.com/office/drawing/2014/main" id="{074A6467-0CE5-4873-94C2-4F469E82A917}"/>
              </a:ext>
            </a:extLst>
          </p:cNvPr>
          <p:cNvGrpSpPr/>
          <p:nvPr/>
        </p:nvGrpSpPr>
        <p:grpSpPr>
          <a:xfrm>
            <a:off x="2066921" y="435304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16F3F7CD-CE72-43C0-B975-EFD9EDA7B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748B46E5-612C-42AE-A32F-337838C6F29E}"/>
                </a:ext>
              </a:extLst>
            </p:cNvPr>
            <p:cNvSpPr txBox="1"/>
            <p:nvPr/>
          </p:nvSpPr>
          <p:spPr>
            <a:xfrm>
              <a:off x="542922" y="1758236"/>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prisoner's dilemma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scenario in which the gains from cooperation are larger than the rewards from pursuing self-interest.</a:t>
              </a:r>
            </a:p>
          </p:txBody>
        </p:sp>
      </p:grpSp>
    </p:spTree>
    <p:extLst>
      <p:ext uri="{BB962C8B-B14F-4D97-AF65-F5344CB8AC3E}">
        <p14:creationId xmlns:p14="http://schemas.microsoft.com/office/powerpoint/2010/main" val="150357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Prisoner’s Dilemma</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D7ADF56-1298-48E5-8115-304D4CCF7FF7}"/>
              </a:ext>
            </a:extLst>
          </p:cNvPr>
          <p:cNvSpPr txBox="1"/>
          <p:nvPr/>
        </p:nvSpPr>
        <p:spPr>
          <a:xfrm>
            <a:off x="1569720" y="1691151"/>
            <a:ext cx="9052560" cy="4093428"/>
          </a:xfrm>
          <a:prstGeom prst="rect">
            <a:avLst/>
          </a:prstGeom>
          <a:solidFill>
            <a:srgbClr val="627981"/>
          </a:solid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The story behind the prisoner’s dilemma goes like this: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Cambria Math" panose="02040503050406030204" pitchFamily="18" charset="0"/>
                <a:cs typeface="+mn-cs"/>
              </a:rPr>
              <a:t>Two co-conspiratorial criminals are arrested. When they are taken to the police station, they refuse to say anything and are put in separate interrogation rooms. Eventually, a police officer enters the room where Prisoner A is being held and says, “You know what? Your partner in the other room is confessing. Your partner is going to get a light prison sentence of just one year, and because you’re remaining silent, the judge is going to stick you with eight years in prison. Why don’t you get smart? If you confess too, we’ll cut your jail time down to five years, and your partner will get five years, also.” In the next room, another police officer is giving exactly the same speech to Prisoner B. What the police officers do not say is that if both prisoners remain silent, the evidence against them is not especially strong, and the prisoners will end up with only two years in jail each. </a:t>
            </a:r>
          </a:p>
        </p:txBody>
      </p:sp>
    </p:spTree>
    <p:extLst>
      <p:ext uri="{BB962C8B-B14F-4D97-AF65-F5344CB8AC3E}">
        <p14:creationId xmlns:p14="http://schemas.microsoft.com/office/powerpoint/2010/main" val="12317798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Prisoner’s Dilemma Problem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8" name="Group 27" descr="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p:txBody>
        </p:sp>
      </p:grpSp>
      <p:pic>
        <p:nvPicPr>
          <p:cNvPr id="7" name="Picture 6" descr="A table showing the different outcomes from this example of the prisoner's dilemma problem. If both Prisoner A and Prisoner B remain silent (cooperate with other prisoner), then A gets 2 years, and B gets 2 years. If Prisoner A remains silent and Prisoner B confesses (does not cooperate with other prisoner), then A gets 8 years, and B gets 1 year. If Prisoner A confesses but Prisoner B remains silent, then A gets 1 year, and B gets 8 years. If both prisoners confess, then A gets 5 years, and B gets 5 years.">
            <a:extLst>
              <a:ext uri="{FF2B5EF4-FFF2-40B4-BE49-F238E27FC236}">
                <a16:creationId xmlns:a16="http://schemas.microsoft.com/office/drawing/2014/main" id="{54D4E48B-2652-563E-CAA1-EF874285CE01}"/>
              </a:ext>
            </a:extLst>
          </p:cNvPr>
          <p:cNvPicPr>
            <a:picLocks noChangeAspect="1"/>
          </p:cNvPicPr>
          <p:nvPr/>
        </p:nvPicPr>
        <p:blipFill>
          <a:blip r:embed="rId3"/>
          <a:stretch>
            <a:fillRect/>
          </a:stretch>
        </p:blipFill>
        <p:spPr>
          <a:xfrm>
            <a:off x="955613" y="3551323"/>
            <a:ext cx="10280773" cy="2968232"/>
          </a:xfrm>
          <a:prstGeom prst="rect">
            <a:avLst/>
          </a:prstGeom>
        </p:spPr>
      </p:pic>
    </p:spTree>
    <p:extLst>
      <p:ext uri="{BB962C8B-B14F-4D97-AF65-F5344CB8AC3E}">
        <p14:creationId xmlns:p14="http://schemas.microsoft.com/office/powerpoint/2010/main" val="2457936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759B55-2AC9-4CDB-8B9C-8B8CDBD3CDE5}">
  <ds:schemaRefs>
    <ds:schemaRef ds:uri="http://www.w3.org/XML/1998/namespace"/>
    <ds:schemaRef ds:uri="http://schemas.microsoft.com/office/2006/metadata/properties"/>
    <ds:schemaRef ds:uri="http://schemas.microsoft.com/office/infopath/2007/PartnerControls"/>
    <ds:schemaRef ds:uri="http://purl.org/dc/dcmitype/"/>
    <ds:schemaRef ds:uri="http://purl.org/dc/elements/1.1/"/>
    <ds:schemaRef ds:uri="http://purl.org/dc/terms/"/>
    <ds:schemaRef ds:uri="http://schemas.microsoft.com/office/2006/documentManagement/types"/>
    <ds:schemaRef ds:uri="http://schemas.openxmlformats.org/package/2006/metadata/core-properties"/>
    <ds:schemaRef ds:uri="fdab59f7-c3a7-48e5-acd8-618ce834776e"/>
    <ds:schemaRef ds:uri="06d9c582-05c2-476b-83d2-72ab8b1380b2"/>
  </ds:schemaRefs>
</ds:datastoreItem>
</file>

<file path=customXml/itemProps2.xml><?xml version="1.0" encoding="utf-8"?>
<ds:datastoreItem xmlns:ds="http://schemas.openxmlformats.org/officeDocument/2006/customXml" ds:itemID="{C915E14B-1C37-48AC-BAC9-F2E3F091F18C}">
  <ds:schemaRefs>
    <ds:schemaRef ds:uri="http://schemas.microsoft.com/sharepoint/v3/contenttype/forms"/>
  </ds:schemaRefs>
</ds:datastoreItem>
</file>

<file path=customXml/itemProps3.xml><?xml version="1.0" encoding="utf-8"?>
<ds:datastoreItem xmlns:ds="http://schemas.openxmlformats.org/officeDocument/2006/customXml" ds:itemID="{45EA3589-7906-4C7D-8DBB-BE4B83A5F5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502</TotalTime>
  <Words>2082</Words>
  <Application>Microsoft Office PowerPoint</Application>
  <PresentationFormat>Widescreen</PresentationFormat>
  <Paragraphs>138</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Times New Roman</vt:lpstr>
      <vt:lpstr>Office Theme</vt:lpstr>
      <vt:lpstr>1_Office Theme</vt:lpstr>
      <vt:lpstr>Oligopoly</vt:lpstr>
      <vt:lpstr>Oligopoly1</vt:lpstr>
      <vt:lpstr>Why Do Oligopolies Exist?</vt:lpstr>
      <vt:lpstr>Collusion or Competition?</vt:lpstr>
      <vt:lpstr>On Your Own1</vt:lpstr>
      <vt:lpstr>On Your Own2</vt:lpstr>
      <vt:lpstr>Prisoner’s Dilemma1</vt:lpstr>
      <vt:lpstr>Prisoner’s Dilemma2</vt:lpstr>
      <vt:lpstr>The Prisoner’s Dilemma Problem</vt:lpstr>
      <vt:lpstr>The Oligopoly Version of the Prisoner's Dilemma1</vt:lpstr>
      <vt:lpstr>The Oligopoly Version of the Prisoner's Dilemma2</vt:lpstr>
      <vt:lpstr>How to Enforce Cooperation</vt:lpstr>
      <vt:lpstr>Kinked Demand Curve</vt:lpstr>
      <vt:lpstr>Changes in Price</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45</cp:revision>
  <dcterms:created xsi:type="dcterms:W3CDTF">2017-06-16T13:06:21Z</dcterms:created>
  <dcterms:modified xsi:type="dcterms:W3CDTF">2026-02-03T14:58:58Z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