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381" r:id="rId6"/>
    <p:sldId id="382" r:id="rId7"/>
    <p:sldId id="305" r:id="rId8"/>
    <p:sldId id="383" r:id="rId9"/>
    <p:sldId id="384" r:id="rId10"/>
    <p:sldId id="385" r:id="rId11"/>
    <p:sldId id="386" r:id="rId12"/>
    <p:sldId id="387" r:id="rId13"/>
    <p:sldId id="388" r:id="rId14"/>
    <p:sldId id="306" r:id="rId15"/>
    <p:sldId id="389" r:id="rId16"/>
    <p:sldId id="390" r:id="rId17"/>
    <p:sldId id="302" r:id="rId18"/>
    <p:sldId id="391"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70E9CA-F427-40CA-8256-E4AA0E905DE3}" v="3" dt="2026-02-03T14:51:25.2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Economic Theories, Models, and Systems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936793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Mixed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Most economies in the real world are mixed; they combine elements of command and market (and even traditional) systems.">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economies in the real world are mixed; they combine elements of command and market (and even traditional) systems.</a:t>
              </a:r>
            </a:p>
          </p:txBody>
        </p:sp>
      </p:grpSp>
      <p:grpSp>
        <p:nvGrpSpPr>
          <p:cNvPr id="13" name="Group 12" descr="The U.S. economy is positioned toward the market-oriented end of the spectrum.">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economy is positioned toward the market-oriented end of the spectrum.</a:t>
              </a:r>
            </a:p>
          </p:txBody>
        </p:sp>
      </p:grpSp>
      <p:grpSp>
        <p:nvGrpSpPr>
          <p:cNvPr id="16" name="Group 15" descr="Many countries in Europe and Latin America, while primarily market-oriented, have a greater degree of government involvement in economic decisions than the U.S. economy.">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countries in Europe and Latin America, while primarily market-oriented, have a greater degree of government involvement in economic decisions than the U.S. economy.</a:t>
              </a:r>
            </a:p>
          </p:txBody>
        </p:sp>
      </p:grpSp>
      <p:grpSp>
        <p:nvGrpSpPr>
          <p:cNvPr id="19" name="Group 18" descr="China and Russia, while over the past several decades have moved more in the direction of having a market-oriented system, remain closer to the command economy end of the spectrum.">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Regulations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Markets and government regulations are always entangled.">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and government regulations are always entangled.</a:t>
              </a:r>
            </a:p>
          </p:txBody>
        </p:sp>
      </p:grpSp>
      <p:grpSp>
        <p:nvGrpSpPr>
          <p:cNvPr id="14" name="Group 13" descr="There is no such thing as an absolutely free market.">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no such thing as an absolutely free market.</a:t>
              </a:r>
            </a:p>
          </p:txBody>
        </p:sp>
      </p:grpSp>
      <p:grpSp>
        <p:nvGrpSpPr>
          <p:cNvPr id="17" name="Group 16" descr="Regulations define the &quot;rules of the game&quot; in the economy.">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Regulations define the "rules of the game" in the economy.</a:t>
              </a:r>
            </a:p>
          </p:txBody>
        </p:sp>
      </p:grpSp>
      <p:grpSp>
        <p:nvGrpSpPr>
          <p:cNvPr id="20" name="Group 19" descr="The degree of regulation increases from economies that are primarily market-oriented to those that are primarily command-oriented.">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Globalization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Globalization is the trend in which buying and selling in markets have increasingly crossed national borders.">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Globalization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trend in which buying and selling in markets have increasingly crossed national borders.</a:t>
              </a:r>
            </a:p>
          </p:txBody>
        </p:sp>
      </p:grpSp>
      <p:grpSp>
        <p:nvGrpSpPr>
          <p:cNvPr id="17" name="Group 16" descr="Improvements in shipping and innovations in computing and telecommunications have contributed to globalization.">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Exports are the goods and services that are produced domestically and sold abroad.">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Exports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the goods and services that are produced domestically and sold abroad.</a:t>
              </a:r>
            </a:p>
          </p:txBody>
        </p:sp>
      </p:grpSp>
      <p:grpSp>
        <p:nvGrpSpPr>
          <p:cNvPr id="15" name="Group 14" descr="Imports are the goods and services that are produced abroad and then sold domestically.">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Imports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the goods and services that are produced abroad and then sold domestically.</a:t>
              </a:r>
            </a:p>
          </p:txBody>
        </p:sp>
      </p:grpSp>
      <p:grpSp>
        <p:nvGrpSpPr>
          <p:cNvPr id="18" name="Group 17" descr="Gross domestic product (GDP) measures the size of total production in an economy.">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Gross domestic product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(GDP) measures the size of total production in an economy. </a:t>
              </a:r>
            </a:p>
          </p:txBody>
        </p:sp>
      </p:grpSp>
      <p:grpSp>
        <p:nvGrpSpPr>
          <p:cNvPr id="21" name="Group 20" descr="Thus, the ratio of exports divided by GDP measures what share of a country's total economic production is sold in other countries.">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analyze problems differently than other disciplinary experts do.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main tools economists use are economic theories or models.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organize societies as traditional, command, or market-oriented economies.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last few decades have seen globalization evolve as a result of growth in commercial and financial networks that cross national borders, making businesses and workers from different economies increasingly interdependent.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One of the most influential economists in modern times was John Maynard Keynes. He famously wrote, “[Economics] is a method rather than a doctrine, an apparatus of the mind, a technique of thinking, which helps its possessor to draw correct conclusions.”">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spTree>
    <p:extLst>
      <p:ext uri="{BB962C8B-B14F-4D97-AF65-F5344CB8AC3E}">
        <p14:creationId xmlns:p14="http://schemas.microsoft.com/office/powerpoint/2010/main" val="151438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Thinking Like Economists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A theory is a simplified representation of how two or more variables interact with each other.">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theory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simplified representation of how two or more variables interact with each other.</a:t>
              </a:r>
            </a:p>
          </p:txBody>
        </p:sp>
      </p:grpSp>
      <p:grpSp>
        <p:nvGrpSpPr>
          <p:cNvPr id="22" name="Group 21" descr="The purpose of a theory is to take a complex, real-world issue and simplify it down to its essentials.">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purpose of a theory is to take a complex, real-world issue and simplify it down to its essentials.</a:t>
              </a:r>
            </a:p>
          </p:txBody>
        </p:sp>
      </p:grpSp>
      <p:grpSp>
        <p:nvGrpSpPr>
          <p:cNvPr id="25" name="Group 24" descr="A theory is a more abstract representation, while a model is a more applied or empirical representation.">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theory is a more abstract representation, while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model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more applied or empirical representation.</a:t>
              </a:r>
            </a:p>
          </p:txBody>
        </p:sp>
      </p:grpSp>
      <p:grpSp>
        <p:nvGrpSpPr>
          <p:cNvPr id="29" name="Group 28" descr="We use models to test theories, but for this course we will use the terms interchangeably.">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Circular Flow Diagram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878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Economic Systems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There are at least three ways that societies organize an economy.">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at least three ways that societies organize an economy.</a:t>
              </a:r>
            </a:p>
          </p:txBody>
        </p:sp>
      </p:grpSp>
      <p:grpSp>
        <p:nvGrpSpPr>
          <p:cNvPr id="17" name="Group 16" descr="Traditional economies organize their economic affairs the way they have always done (i.e. according to tradition).">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Traditional economies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organize their economic affairs the way they have always done (i.e., according to tradition). </a:t>
              </a:r>
            </a:p>
          </p:txBody>
        </p:sp>
      </p:grpSp>
      <p:grpSp>
        <p:nvGrpSpPr>
          <p:cNvPr id="21" name="Group 20" descr="In a command economy, economic effort is devoted to goals passed down from a ruler or ruling class.">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command economy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economic effort is devoted to goals passed down from a ruler or ruling class.</a:t>
              </a:r>
            </a:p>
          </p:txBody>
        </p:sp>
      </p:grpSp>
      <p:grpSp>
        <p:nvGrpSpPr>
          <p:cNvPr id="24" name="Group 23" descr="In a market economy, decision-making is decentralized.">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 economy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Traditional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raditional economies are the oldest economic system and are used in parts of Asia, Africa, and South America.">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Traditional economies are the oldest economic system and are used in parts of Asia, Africa, and South America. </a:t>
              </a:r>
            </a:p>
          </p:txBody>
        </p:sp>
      </p:grpSp>
      <p:grpSp>
        <p:nvGrpSpPr>
          <p:cNvPr id="17" name="Group 16" descr="In traditional economies, occupations stay in the family, and most families are farmers who grow the crops using traditional methods.">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traditional economies, occupations stay in the family, and most families are farmers who grow the crops using traditional methods.</a:t>
              </a:r>
            </a:p>
          </p:txBody>
        </p:sp>
      </p:grpSp>
      <p:grpSp>
        <p:nvGrpSpPr>
          <p:cNvPr id="20" name="Group 19" descr="Because tradition drives the way of life, there is little economic progress or development.">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tradition drives the way of life, there is little economic progress or development.</a:t>
              </a:r>
            </a:p>
          </p:txBody>
        </p:sp>
      </p:grp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Command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In a command economy, economic effort is devoted to goals passed down from a ruler or ruling class.">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command economy, economic effort is devoted to goals passed down from a ruler or ruling class. </a:t>
              </a:r>
            </a:p>
          </p:txBody>
        </p:sp>
      </p:grpSp>
      <p:grpSp>
        <p:nvGrpSpPr>
          <p:cNvPr id="18" name="Group 17" descr="Ancient Egypt was a good example: a large part of economic life was devoted to building pyramids.">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Ancient Egypt was a good example: a large part of economic life was devoted to building pyramids.</a:t>
              </a:r>
            </a:p>
          </p:txBody>
        </p:sp>
      </p:grpSp>
      <p:grpSp>
        <p:nvGrpSpPr>
          <p:cNvPr id="21" name="Group 20" descr="In a command economy, the government decides what goods and services will be produced and what prices it will charge for them.">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command economy, the government decides what goods and services will be produced and what prices it will charge for them.</a:t>
              </a:r>
            </a:p>
          </p:txBody>
        </p:sp>
      </p:grp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Market Economies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lthough command economies have a very centralized structure for economic decisions, market economies are very decentralized.">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Although command economies have a very centralized structure for economic decisions, market economies are very decentralized.</a:t>
              </a:r>
            </a:p>
          </p:txBody>
        </p:sp>
      </p:grpSp>
      <p:grpSp>
        <p:nvGrpSpPr>
          <p:cNvPr id="13" name="Group 12" descr="A market is an institution that brings together buyers and sellers of goods or services, who may be either individuals or businesses.">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market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an institution that brings together buyers and sellers of goods or services, who may be either individuals or businesses.</a:t>
              </a:r>
            </a:p>
          </p:txBody>
        </p:sp>
      </p:grpSp>
      <p:grpSp>
        <p:nvGrpSpPr>
          <p:cNvPr id="16" name="Group 15" descr="The New York Stock Exchange is a prime example of a market which brings buyers and sellers together.">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York Stock Exchange is a prime example of a market which brings buyers and sellers together.</a:t>
              </a:r>
            </a:p>
          </p:txBody>
        </p:sp>
      </p:grpSp>
      <p:grpSp>
        <p:nvGrpSpPr>
          <p:cNvPr id="19" name="Group 18" descr="Market economies are based on private enterprise: private individuals own and operate the means of production (resources and businesses). Businesses supply goods and services based on demand.">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 economies are based on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private enterprise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2181994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D63211-9B8A-4A8A-B3EB-C8F6092AB38B}">
  <ds:schemaRefs>
    <ds:schemaRef ds:uri="http://www.w3.org/XML/1998/namespace"/>
    <ds:schemaRef ds:uri="http://schemas.openxmlformats.org/package/2006/metadata/core-properties"/>
    <ds:schemaRef ds:uri="http://schemas.microsoft.com/office/2006/documentManagement/types"/>
    <ds:schemaRef ds:uri="06d9c582-05c2-476b-83d2-72ab8b1380b2"/>
    <ds:schemaRef ds:uri="http://purl.org/dc/dcmitype/"/>
    <ds:schemaRef ds:uri="fdab59f7-c3a7-48e5-acd8-618ce834776e"/>
    <ds:schemaRef ds:uri="http://purl.org/dc/elements/1.1/"/>
    <ds:schemaRef ds:uri="http://schemas.microsoft.com/office/infopath/2007/PartnerControls"/>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7D7E77AC-64C8-4F1B-AF6D-2F46AB22C7DF}">
  <ds:schemaRefs>
    <ds:schemaRef ds:uri="http://schemas.microsoft.com/sharepoint/v3/contenttype/forms"/>
  </ds:schemaRefs>
</ds:datastoreItem>
</file>

<file path=customXml/itemProps3.xml><?xml version="1.0" encoding="utf-8"?>
<ds:datastoreItem xmlns:ds="http://schemas.openxmlformats.org/officeDocument/2006/customXml" ds:itemID="{AF9AEBB5-EAFB-4821-B6A1-D6B26EEB24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1365</TotalTime>
  <Words>1838</Words>
  <Application>Microsoft Office PowerPoint</Application>
  <PresentationFormat>Widescreen</PresentationFormat>
  <Paragraphs>108</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Economic Theories, Models, and Systems</vt:lpstr>
      <vt:lpstr>Introduction</vt:lpstr>
      <vt:lpstr>Thinking Like Economists</vt:lpstr>
      <vt:lpstr>Circular Flow Diagram</vt:lpstr>
      <vt:lpstr>Economic Systems</vt:lpstr>
      <vt:lpstr>Traditional Economies</vt:lpstr>
      <vt:lpstr>Command Economies</vt:lpstr>
      <vt:lpstr>Market Economies</vt:lpstr>
      <vt:lpstr>On Your Own</vt:lpstr>
      <vt:lpstr>Mixed Economies</vt:lpstr>
      <vt:lpstr>Regulations</vt:lpstr>
      <vt:lpstr>Globalization</vt:lpstr>
      <vt:lpstr>Trade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53</cp:revision>
  <dcterms:created xsi:type="dcterms:W3CDTF">2017-06-16T13:06:21Z</dcterms:created>
  <dcterms:modified xsi:type="dcterms:W3CDTF">2026-02-03T14:51:36Z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