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56" r:id="rId6"/>
    <p:sldId id="257" r:id="rId7"/>
    <p:sldId id="298" r:id="rId8"/>
    <p:sldId id="328" r:id="rId9"/>
    <p:sldId id="391" r:id="rId10"/>
    <p:sldId id="291" r:id="rId11"/>
    <p:sldId id="300" r:id="rId12"/>
    <p:sldId id="292" r:id="rId13"/>
    <p:sldId id="293" r:id="rId14"/>
    <p:sldId id="294" r:id="rId15"/>
    <p:sldId id="301" r:id="rId16"/>
    <p:sldId id="329" r:id="rId17"/>
    <p:sldId id="365" r:id="rId18"/>
    <p:sldId id="295" r:id="rId19"/>
    <p:sldId id="303" r:id="rId20"/>
    <p:sldId id="296" r:id="rId21"/>
    <p:sldId id="297" r:id="rId22"/>
    <p:sldId id="36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1101F-1325-4089-9B79-49BA1525DF1E}" v="3" dt="2026-02-03T14:50:09.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23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t>
            </a:r>
            <a:r>
              <a:rPr lang="en-US" sz="1200" i="1" kern="1200" dirty="0">
                <a:solidFill>
                  <a:schemeClr val="tx1"/>
                </a:solidFill>
                <a:effectLst/>
                <a:latin typeface="+mn-lt"/>
                <a:ea typeface="+mn-ea"/>
                <a:cs typeface="+mn-cs"/>
              </a:rPr>
              <a:t>divide </a:t>
            </a:r>
            <a:r>
              <a:rPr lang="en-US" sz="1200" kern="1200" dirty="0">
                <a:solidFill>
                  <a:schemeClr val="tx1"/>
                </a:solidFill>
                <a:effectLst/>
                <a:latin typeface="+mn-lt"/>
                <a:ea typeface="+mn-ea"/>
                <a:cs typeface="+mn-cs"/>
              </a:rPr>
              <a:t>tasks and </a:t>
            </a:r>
            <a:r>
              <a:rPr lang="en-US" sz="1200" i="1" kern="1200" dirty="0">
                <a:solidFill>
                  <a:schemeClr val="tx1"/>
                </a:solidFill>
                <a:effectLst/>
                <a:latin typeface="+mn-lt"/>
                <a:ea typeface="+mn-ea"/>
                <a:cs typeface="+mn-cs"/>
              </a:rPr>
              <a:t>specialize</a:t>
            </a:r>
            <a:r>
              <a:rPr lang="en-US" sz="1200" kern="1200" dirty="0">
                <a:solidFill>
                  <a:schemeClr val="tx1"/>
                </a:solidFill>
                <a:effectLst/>
                <a:latin typeface="+mn-lt"/>
                <a:ea typeface="+mn-ea"/>
                <a:cs typeface="+mn-cs"/>
              </a:rPr>
              <a:t> in doing the things that we do best, we can produce more for everyone. Why does this increase production?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01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divide and subdivide the tasks involved with production, workers and businesses can produce a greater quantity of output. Specialization allows people to focus on the part of the production process where they have an advantage. Specialized workers usually learn their jobs well enough to innovate and do their work faster and better. Economies of scale holds that as the level of production increases, the cost per unit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2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Specialization only makes sense if workers can use their pay to purchase the other goods and services that they need. In short, specialization requires trade. For example, with specialization, you do not need to know how to sew if you need new clothes, as you can purchase them from a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83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should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study economics? 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6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divided into two major parts: macroeconomics and microeconomics.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5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Microeconomics focuses on how individuals and firms make decisions. In a microeconomics class, you will learn about consumer and firm behavior, how markets for labor and other resources work, and why markets sometimes fail.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84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Macroeconomics looks at the economy as a whole, focusing on goals like growth in the standard of living, unemployment, and inflation. In a macroeconomics class, you will learn how monetary policy and fiscal policy can help us in guiding the economy towards overall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3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economics, and why should you study it? Economics may not be what you think it is. It is not primarily about money or finance or the stock market, although these are all things that economists study. It is not the study of business.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the study of how people make decisions in the face of scarcity. Sometimes, it is called the science of scarcity!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2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important in economics because it describes and measures the issues and problems that economics seeks to understand. A variety of government agencies publish economic and social data. </a:t>
            </a:r>
            <a:r>
              <a:rPr lang="en-US" sz="1200" kern="1200" dirty="0">
                <a:solidFill>
                  <a:schemeClr val="tx1"/>
                </a:solidFill>
                <a:effectLst/>
                <a:latin typeface="+mn-lt"/>
                <a:ea typeface="+mn-ea"/>
                <a:cs typeface="+mn-cs"/>
              </a:rPr>
              <a:t>One of the best sources of data, which we will use throughout this course, is FRED, the St. Louis Federal Reserve Bank’s economic database. FRED stands for Federal Reserve Economic Data, and this site will give you access to over 400,000 domestic and international variables, which you can easily download into a spreadsheet or as a table or graph.</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4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resources, like land, labor, and raw materials are limited, and our wants for the goods and services that can be produced with these resources are unlimited, we have a problem! Even if you had enough income to buy all of the things that you wanted, you would still be limited by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both individuals and societies need to make the best choices that they can. Every society at every level must make choices about how to use resources. You work for pay, and then you must decide how to spend that money. Towns must choose whether to put tax dollars into schools or roads. Nations must decide whether to devote funds to national defense or to environmental protection. We usually don’t have the money or resources to do everything, so how can we use our limited resources in the best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to choose how the goods and services we want are produced. We could produce everything ourselves, or we could each produce some things and trade for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Wealth of Nations</a:t>
            </a:r>
            <a:r>
              <a:rPr lang="en-US" sz="1200" kern="1200" dirty="0">
                <a:solidFill>
                  <a:schemeClr val="tx1"/>
                </a:solidFill>
                <a:effectLst/>
                <a:latin typeface="+mn-lt"/>
                <a:ea typeface="+mn-ea"/>
                <a:cs typeface="+mn-cs"/>
              </a:rPr>
              <a:t>, in 1776, economist Adam Smith talked about the advantages of division and specialization of labor.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famously studied a pin factory and found that 1 worker alone could produce perhaps 10 pins a day. However, a small business of 10 workers, each of whom would complete two or three of the 18 tasks involved in pin making, could make 48,000 pins a day--a huge increase in production!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8790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7642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1004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07698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0400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9657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080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9121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83227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56740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1337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185946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hawkes.biz/fredcategori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What Is Economics, and Why Is It Important?</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Division of Labor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FF585A-5F56-4E0E-9CD5-7AC5AEB9C08B}"/>
              </a:ext>
            </a:extLst>
          </p:cNvPr>
          <p:cNvSpPr/>
          <p:nvPr/>
        </p:nvSpPr>
        <p:spPr>
          <a:xfrm>
            <a:off x="4562567" y="1578696"/>
            <a:ext cx="30668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DIVISION OF LABOR</a:t>
            </a:r>
          </a:p>
        </p:txBody>
      </p:sp>
      <p:cxnSp>
        <p:nvCxnSpPr>
          <p:cNvPr id="7" name="Straight Arrow Connector 6" descr="leads to">
            <a:extLst>
              <a:ext uri="{FF2B5EF4-FFF2-40B4-BE49-F238E27FC236}">
                <a16:creationId xmlns:a16="http://schemas.microsoft.com/office/drawing/2014/main" id="{983C56F4-0CCB-48A8-8108-964CB1A1D9E8}"/>
              </a:ext>
            </a:extLst>
          </p:cNvPr>
          <p:cNvCxnSpPr>
            <a:cxnSpLocks/>
            <a:stCxn id="2" idx="2"/>
            <a:endCxn id="3" idx="0"/>
          </p:cNvCxnSpPr>
          <p:nvPr/>
        </p:nvCxnSpPr>
        <p:spPr>
          <a:xfrm flipH="1">
            <a:off x="6095999" y="2101916"/>
            <a:ext cx="1"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1049137-76F4-47B5-B4D2-6691037A79F0}"/>
              </a:ext>
            </a:extLst>
          </p:cNvPr>
          <p:cNvSpPr/>
          <p:nvPr/>
        </p:nvSpPr>
        <p:spPr>
          <a:xfrm>
            <a:off x="4837770" y="3387784"/>
            <a:ext cx="25164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SPECIALIZATION</a:t>
            </a:r>
          </a:p>
        </p:txBody>
      </p:sp>
      <p:cxnSp>
        <p:nvCxnSpPr>
          <p:cNvPr id="10" name="Straight Arrow Connector 9" descr="which leads to">
            <a:extLst>
              <a:ext uri="{FF2B5EF4-FFF2-40B4-BE49-F238E27FC236}">
                <a16:creationId xmlns:a16="http://schemas.microsoft.com/office/drawing/2014/main" id="{4A740C2C-C443-4F2B-841F-D427AE0E61CF}"/>
              </a:ext>
            </a:extLst>
          </p:cNvPr>
          <p:cNvCxnSpPr>
            <a:cxnSpLocks/>
            <a:stCxn id="3" idx="2"/>
            <a:endCxn id="4" idx="0"/>
          </p:cNvCxnSpPr>
          <p:nvPr/>
        </p:nvCxnSpPr>
        <p:spPr>
          <a:xfrm>
            <a:off x="6095999" y="3911004"/>
            <a:ext cx="0"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3B4E0B1-ABDC-4828-AF9A-50F9230A1932}"/>
              </a:ext>
            </a:extLst>
          </p:cNvPr>
          <p:cNvSpPr/>
          <p:nvPr/>
        </p:nvSpPr>
        <p:spPr>
          <a:xfrm>
            <a:off x="4141393" y="5196872"/>
            <a:ext cx="39092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INCREASED PRODUCTION</a:t>
            </a:r>
          </a:p>
        </p:txBody>
      </p:sp>
    </p:spTree>
    <p:extLst>
      <p:ext uri="{BB962C8B-B14F-4D97-AF65-F5344CB8AC3E}">
        <p14:creationId xmlns:p14="http://schemas.microsoft.com/office/powerpoint/2010/main" val="129864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Why the Division of Labor Increases Production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When we divide and subdivide the tasks involved with production, workers and businesses can produce a greater quantity of output.">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we divide and subdivide the tasks involved with production, workers and businesses can produce a greater quantity of output.</a:t>
              </a:r>
            </a:p>
          </p:txBody>
        </p:sp>
      </p:grpSp>
      <p:grpSp>
        <p:nvGrpSpPr>
          <p:cNvPr id="11" name="Group 10" descr="Specialization allows people to focus on the part of the production process where they have an advantage.">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Specialization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allows people to focus on the part of the production process where they have an advantage.</a:t>
              </a:r>
            </a:p>
          </p:txBody>
        </p:sp>
      </p:grpSp>
      <p:grpSp>
        <p:nvGrpSpPr>
          <p:cNvPr id="14" name="Group 13" descr="Specialized workers usually learn their jobs well enough to innovate and do their work faster and better.">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Specialized workers usually learn their jobs well enough to innovate and do their work faster and better.</a:t>
              </a:r>
            </a:p>
          </p:txBody>
        </p:sp>
      </p:grpSp>
      <p:grpSp>
        <p:nvGrpSpPr>
          <p:cNvPr id="17" name="Group 16" descr="Economies of scale holds that as the level of production increases, the cost per unit decreases.">
            <a:extLst>
              <a:ext uri="{FF2B5EF4-FFF2-40B4-BE49-F238E27FC236}">
                <a16:creationId xmlns:a16="http://schemas.microsoft.com/office/drawing/2014/main" id="{593AA446-C4A3-4B06-A2EE-E0A2B00CDDAC}"/>
              </a:ext>
            </a:extLst>
          </p:cNvPr>
          <p:cNvGrpSpPr/>
          <p:nvPr/>
        </p:nvGrpSpPr>
        <p:grpSpPr>
          <a:xfrm>
            <a:off x="2135749" y="431301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CD50821-91E2-4FF7-A512-59DA4FDCC4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6084993-24F2-4F16-9E6C-4238F33F33C6}"/>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Economies of scale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holds that as the level of production increases, the cost per unit decreases.</a:t>
              </a:r>
            </a:p>
          </p:txBody>
        </p:sp>
      </p:grpSp>
    </p:spTree>
    <p:extLst>
      <p:ext uri="{BB962C8B-B14F-4D97-AF65-F5344CB8AC3E}">
        <p14:creationId xmlns:p14="http://schemas.microsoft.com/office/powerpoint/2010/main" val="39154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Trade and Markets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Specialization only makes sense if workers can use their pay to purchase the other goods and services that they need.">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Specialization only makes sense if workers can use their pay to purchase the other goods and services that they need.</a:t>
              </a:r>
            </a:p>
          </p:txBody>
        </p:sp>
      </p:grpSp>
      <p:grpSp>
        <p:nvGrpSpPr>
          <p:cNvPr id="11" name="Group 10" descr="In short, specialization requires trade.">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7" y="1907362"/>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short, specialization requires trade.</a:t>
              </a:r>
            </a:p>
          </p:txBody>
        </p:sp>
      </p:grpSp>
      <p:grpSp>
        <p:nvGrpSpPr>
          <p:cNvPr id="14" name="Group 13" descr="For example, with specialization, you do not need to know how to sew if you need new clothes, as you can purchase them from a store.">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with specialization, you do not need to know how to sew if you need new clothes, as you can purchase them from a store.</a:t>
              </a:r>
            </a:p>
          </p:txBody>
        </p:sp>
      </p:grpSp>
    </p:spTree>
    <p:extLst>
      <p:ext uri="{BB962C8B-B14F-4D97-AF65-F5344CB8AC3E}">
        <p14:creationId xmlns:p14="http://schemas.microsoft.com/office/powerpoint/2010/main" val="72339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378076"/>
            <a:ext cx="9273061" cy="2246769"/>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p:txBody>
      </p:sp>
      <p:pic>
        <p:nvPicPr>
          <p:cNvPr id="7" name="Picture 6" descr="A picture of components for the game Monopoly: dice, silver game pieces, and Monopoly money">
            <a:extLst>
              <a:ext uri="{FF2B5EF4-FFF2-40B4-BE49-F238E27FC236}">
                <a16:creationId xmlns:a16="http://schemas.microsoft.com/office/drawing/2014/main" id="{A05ABF12-E6BB-49FA-A6CD-82CBD519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05" y="3865013"/>
            <a:ext cx="4969587" cy="2796221"/>
          </a:xfrm>
          <a:prstGeom prst="rect">
            <a:avLst/>
          </a:prstGeom>
        </p:spPr>
      </p:pic>
    </p:spTree>
    <p:extLst>
      <p:ext uri="{BB962C8B-B14F-4D97-AF65-F5344CB8AC3E}">
        <p14:creationId xmlns:p14="http://schemas.microsoft.com/office/powerpoint/2010/main" val="16999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33" descr="Why should you study economics?">
            <a:extLst>
              <a:ext uri="{FF2B5EF4-FFF2-40B4-BE49-F238E27FC236}">
                <a16:creationId xmlns:a16="http://schemas.microsoft.com/office/drawing/2014/main" id="{8ADF54C5-5840-4B52-835D-AF8CCAB3FCDD}"/>
              </a:ext>
            </a:extLst>
          </p:cNvPr>
          <p:cNvGrpSpPr/>
          <p:nvPr/>
        </p:nvGrpSpPr>
        <p:grpSpPr>
          <a:xfrm>
            <a:off x="1795460" y="1522341"/>
            <a:ext cx="8601079" cy="890128"/>
            <a:chOff x="542922" y="1736760"/>
            <a:chExt cx="8601079" cy="1949370"/>
          </a:xfrm>
          <a:solidFill>
            <a:srgbClr val="5A7E83"/>
          </a:solidFill>
        </p:grpSpPr>
        <p:sp>
          <p:nvSpPr>
            <p:cNvPr id="6" name="Rectangle 5">
              <a:extLst>
                <a:ext uri="{FF2B5EF4-FFF2-40B4-BE49-F238E27FC236}">
                  <a16:creationId xmlns:a16="http://schemas.microsoft.com/office/drawing/2014/main" id="{3C4948A4-5A1F-4433-A73E-D3934FCCFC96}"/>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84010C3-29EC-415F-9FE8-43246988F2AA}"/>
                </a:ext>
              </a:extLst>
            </p:cNvPr>
            <p:cNvSpPr txBox="1"/>
            <p:nvPr/>
          </p:nvSpPr>
          <p:spPr>
            <a:xfrm>
              <a:off x="667087" y="1942890"/>
              <a:ext cx="8349095" cy="53505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Why should </a:t>
              </a:r>
              <a:r>
                <a:rPr kumimoji="0" lang="en-US" sz="4000" b="0" i="0" u="sng" strike="noStrike" kern="1200" cap="none" spc="0" normalizeH="0" baseline="0" noProof="0" dirty="0">
                  <a:ln>
                    <a:noFill/>
                  </a:ln>
                  <a:solidFill>
                    <a:prstClr val="white"/>
                  </a:solidFill>
                  <a:effectLst/>
                  <a:uLnTx/>
                  <a:uFillTx/>
                  <a:latin typeface="Calibri" panose="020F0502020204030204"/>
                  <a:ea typeface="+mn-ea"/>
                  <a:cs typeface="+mn-cs"/>
                </a:rPr>
                <a:t>you</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study economics?</a:t>
              </a:r>
            </a:p>
          </p:txBody>
        </p:sp>
      </p:grpSp>
      <p:grpSp>
        <p:nvGrpSpPr>
          <p:cNvPr id="8" name="Group 33" descr="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
            <a:extLst>
              <a:ext uri="{FF2B5EF4-FFF2-40B4-BE49-F238E27FC236}">
                <a16:creationId xmlns:a16="http://schemas.microsoft.com/office/drawing/2014/main" id="{436C3778-D7E3-4FF0-A296-FAC52E4876D8}"/>
              </a:ext>
            </a:extLst>
          </p:cNvPr>
          <p:cNvGrpSpPr/>
          <p:nvPr/>
        </p:nvGrpSpPr>
        <p:grpSpPr>
          <a:xfrm>
            <a:off x="1795460" y="2756634"/>
            <a:ext cx="8601079" cy="2579025"/>
            <a:chOff x="542922" y="1736760"/>
            <a:chExt cx="8601079" cy="1949370"/>
          </a:xfrm>
          <a:solidFill>
            <a:srgbClr val="5A7E83"/>
          </a:solidFill>
        </p:grpSpPr>
        <p:sp>
          <p:nvSpPr>
            <p:cNvPr id="9" name="Rectangle 8">
              <a:extLst>
                <a:ext uri="{FF2B5EF4-FFF2-40B4-BE49-F238E27FC236}">
                  <a16:creationId xmlns:a16="http://schemas.microsoft.com/office/drawing/2014/main" id="{94DF7DA5-EF49-4326-9F0C-4B49F15FED04}"/>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0E5E736-479B-49AD-B040-5A83541B838F}"/>
                </a:ext>
              </a:extLst>
            </p:cNvPr>
            <p:cNvSpPr txBox="1"/>
            <p:nvPr/>
          </p:nvSpPr>
          <p:spPr>
            <a:xfrm>
              <a:off x="667087" y="1839065"/>
              <a:ext cx="8349095" cy="174475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grpSp>
    </p:spTree>
    <p:extLst>
      <p:ext uri="{BB962C8B-B14F-4D97-AF65-F5344CB8AC3E}">
        <p14:creationId xmlns:p14="http://schemas.microsoft.com/office/powerpoint/2010/main" val="51007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 name="Group 2" descr="Economics is divided into two major parts.">
            <a:extLst>
              <a:ext uri="{FF2B5EF4-FFF2-40B4-BE49-F238E27FC236}">
                <a16:creationId xmlns:a16="http://schemas.microsoft.com/office/drawing/2014/main" id="{6F3EBC8D-8CF9-C148-37CC-9D4E97FA4F2C}"/>
              </a:ext>
            </a:extLst>
          </p:cNvPr>
          <p:cNvGrpSpPr/>
          <p:nvPr/>
        </p:nvGrpSpPr>
        <p:grpSpPr>
          <a:xfrm>
            <a:off x="2397197" y="1841807"/>
            <a:ext cx="7397602" cy="1093742"/>
            <a:chOff x="2397197" y="1841807"/>
            <a:chExt cx="7397602" cy="1093742"/>
          </a:xfrm>
        </p:grpSpPr>
        <p:sp>
          <p:nvSpPr>
            <p:cNvPr id="9" name="Rectangle 8">
              <a:extLst>
                <a:ext uri="{FF2B5EF4-FFF2-40B4-BE49-F238E27FC236}">
                  <a16:creationId xmlns:a16="http://schemas.microsoft.com/office/drawing/2014/main" id="{4D762F2A-3AD7-406C-B696-A3F1EE8B42A6}"/>
                </a:ext>
              </a:extLst>
            </p:cNvPr>
            <p:cNvSpPr/>
            <p:nvPr/>
          </p:nvSpPr>
          <p:spPr>
            <a:xfrm>
              <a:off x="2397197" y="1841807"/>
              <a:ext cx="739760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C2AD5A1-C5C5-4DCD-B5BA-29310D3543C5}"/>
                </a:ext>
              </a:extLst>
            </p:cNvPr>
            <p:cNvSpPr/>
            <p:nvPr/>
          </p:nvSpPr>
          <p:spPr>
            <a:xfrm>
              <a:off x="2397197" y="2096290"/>
              <a:ext cx="739760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Economics is divided into two major parts.</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 name="Group 4" descr="Microeconomics">
            <a:extLst>
              <a:ext uri="{FF2B5EF4-FFF2-40B4-BE49-F238E27FC236}">
                <a16:creationId xmlns:a16="http://schemas.microsoft.com/office/drawing/2014/main" id="{3DA2510A-6725-DEEE-0621-9C8611C66F10}"/>
              </a:ext>
            </a:extLst>
          </p:cNvPr>
          <p:cNvGrpSpPr/>
          <p:nvPr/>
        </p:nvGrpSpPr>
        <p:grpSpPr>
          <a:xfrm>
            <a:off x="2242033" y="3091845"/>
            <a:ext cx="3657498" cy="1558959"/>
            <a:chOff x="2242033" y="3091845"/>
            <a:chExt cx="3657498" cy="1558959"/>
          </a:xfrm>
        </p:grpSpPr>
        <p:sp>
          <p:nvSpPr>
            <p:cNvPr id="13" name="Up Arrow 20">
              <a:extLst>
                <a:ext uri="{FF2B5EF4-FFF2-40B4-BE49-F238E27FC236}">
                  <a16:creationId xmlns:a16="http://schemas.microsoft.com/office/drawing/2014/main" id="{6E45394C-6099-4ACB-8394-DA497B7ABD0A}"/>
                </a:ext>
              </a:extLst>
            </p:cNvPr>
            <p:cNvSpPr/>
            <p:nvPr/>
          </p:nvSpPr>
          <p:spPr>
            <a:xfrm>
              <a:off x="3740272" y="309184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9F1830D-9BE0-4B90-B53A-D154FB4A534A}"/>
                </a:ext>
              </a:extLst>
            </p:cNvPr>
            <p:cNvSpPr/>
            <p:nvPr/>
          </p:nvSpPr>
          <p:spPr>
            <a:xfrm>
              <a:off x="2242033" y="3781686"/>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23542"/>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51BDDE0-905E-48A7-AA75-339A5E8E9671}"/>
                </a:ext>
              </a:extLst>
            </p:cNvPr>
            <p:cNvSpPr txBox="1"/>
            <p:nvPr/>
          </p:nvSpPr>
          <p:spPr>
            <a:xfrm>
              <a:off x="2397197" y="3891866"/>
              <a:ext cx="3347163" cy="646331"/>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Micro</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economics</a:t>
              </a:r>
            </a:p>
          </p:txBody>
        </p:sp>
      </p:grpSp>
      <p:grpSp>
        <p:nvGrpSpPr>
          <p:cNvPr id="4" name="Group 3" descr="Macroeconomics">
            <a:extLst>
              <a:ext uri="{FF2B5EF4-FFF2-40B4-BE49-F238E27FC236}">
                <a16:creationId xmlns:a16="http://schemas.microsoft.com/office/drawing/2014/main" id="{89E3460D-B18A-6E9A-B863-9F6AE16ADB15}"/>
              </a:ext>
            </a:extLst>
          </p:cNvPr>
          <p:cNvGrpSpPr/>
          <p:nvPr/>
        </p:nvGrpSpPr>
        <p:grpSpPr>
          <a:xfrm>
            <a:off x="6292469" y="3100632"/>
            <a:ext cx="3657498" cy="1558449"/>
            <a:chOff x="6292469" y="3100632"/>
            <a:chExt cx="3657498" cy="1558449"/>
          </a:xfrm>
        </p:grpSpPr>
        <p:sp>
          <p:nvSpPr>
            <p:cNvPr id="8" name="Up Arrow 16">
              <a:extLst>
                <a:ext uri="{FF2B5EF4-FFF2-40B4-BE49-F238E27FC236}">
                  <a16:creationId xmlns:a16="http://schemas.microsoft.com/office/drawing/2014/main" id="{63BA64D0-B08B-4038-A044-0203523A4ADE}"/>
                </a:ext>
              </a:extLst>
            </p:cNvPr>
            <p:cNvSpPr/>
            <p:nvPr/>
          </p:nvSpPr>
          <p:spPr>
            <a:xfrm>
              <a:off x="7793190" y="3100632"/>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D031AE9-4433-4BD2-9D6E-9F0592839E92}"/>
                </a:ext>
              </a:extLst>
            </p:cNvPr>
            <p:cNvSpPr/>
            <p:nvPr/>
          </p:nvSpPr>
          <p:spPr>
            <a:xfrm>
              <a:off x="6292469" y="3789963"/>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23542"/>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1976BDC-FFA7-486A-AA3A-28353BF9C9EC}"/>
                </a:ext>
              </a:extLst>
            </p:cNvPr>
            <p:cNvSpPr txBox="1"/>
            <p:nvPr/>
          </p:nvSpPr>
          <p:spPr>
            <a:xfrm>
              <a:off x="6370053" y="3887560"/>
              <a:ext cx="3502329" cy="646331"/>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Macro</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economics</a:t>
              </a:r>
            </a:p>
          </p:txBody>
        </p:sp>
      </p:grpSp>
    </p:spTree>
    <p:extLst>
      <p:ext uri="{BB962C8B-B14F-4D97-AF65-F5344CB8AC3E}">
        <p14:creationId xmlns:p14="http://schemas.microsoft.com/office/powerpoint/2010/main" val="32133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Microeconomics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63E1045-ACED-4C1F-AC50-AAFD25CC43BB}"/>
              </a:ext>
            </a:extLst>
          </p:cNvPr>
          <p:cNvSpPr/>
          <p:nvPr/>
        </p:nvSpPr>
        <p:spPr>
          <a:xfrm>
            <a:off x="900036" y="1354644"/>
            <a:ext cx="10491019" cy="954107"/>
          </a:xfrm>
          <a:prstGeom prst="rect">
            <a:avLst/>
          </a:prstGeom>
          <a:solidFill>
            <a:srgbClr val="5A7E8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Microeconomics focuses on how individuals, households, businesses, and workers make economic decisions. </a:t>
            </a:r>
          </a:p>
        </p:txBody>
      </p:sp>
      <p:grpSp>
        <p:nvGrpSpPr>
          <p:cNvPr id="5" name="Group 4" descr="Consumers">
            <a:extLst>
              <a:ext uri="{FF2B5EF4-FFF2-40B4-BE49-F238E27FC236}">
                <a16:creationId xmlns:a16="http://schemas.microsoft.com/office/drawing/2014/main" id="{4E5827ED-5206-40BF-BED3-C7FFC6ED2FBA}"/>
              </a:ext>
            </a:extLst>
          </p:cNvPr>
          <p:cNvGrpSpPr/>
          <p:nvPr/>
        </p:nvGrpSpPr>
        <p:grpSpPr>
          <a:xfrm>
            <a:off x="1694571" y="2592567"/>
            <a:ext cx="2651760" cy="2787695"/>
            <a:chOff x="1149291" y="1753237"/>
            <a:chExt cx="2080340" cy="2787695"/>
          </a:xfrm>
          <a:solidFill>
            <a:srgbClr val="5A7E83"/>
          </a:solidFill>
        </p:grpSpPr>
        <p:sp>
          <p:nvSpPr>
            <p:cNvPr id="6" name="Rectangle 5">
              <a:extLst>
                <a:ext uri="{FF2B5EF4-FFF2-40B4-BE49-F238E27FC236}">
                  <a16:creationId xmlns:a16="http://schemas.microsoft.com/office/drawing/2014/main" id="{F2E5595F-CBC8-4D76-8295-9F944377AB2E}"/>
                </a:ext>
              </a:extLst>
            </p:cNvPr>
            <p:cNvSpPr/>
            <p:nvPr/>
          </p:nvSpPr>
          <p:spPr>
            <a:xfrm>
              <a:off x="1149291" y="1753237"/>
              <a:ext cx="2080340" cy="2787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1830792-9B50-4A22-B329-82EB96E9EC76}"/>
                </a:ext>
              </a:extLst>
            </p:cNvPr>
            <p:cNvSpPr txBox="1"/>
            <p:nvPr/>
          </p:nvSpPr>
          <p:spPr>
            <a:xfrm>
              <a:off x="1253247" y="2215438"/>
              <a:ext cx="1872428"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Consumers</a:t>
              </a:r>
            </a:p>
          </p:txBody>
        </p:sp>
      </p:grpSp>
      <p:pic>
        <p:nvPicPr>
          <p:cNvPr id="17" name="Graphic 16" descr="Group of women">
            <a:extLst>
              <a:ext uri="{FF2B5EF4-FFF2-40B4-BE49-F238E27FC236}">
                <a16:creationId xmlns:a16="http://schemas.microsoft.com/office/drawing/2014/main" id="{890874CE-8FC6-40FF-9012-66B3073F6C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4128" y="3823112"/>
            <a:ext cx="914400" cy="914400"/>
          </a:xfrm>
          <a:prstGeom prst="rect">
            <a:avLst/>
          </a:prstGeom>
        </p:spPr>
      </p:pic>
      <p:grpSp>
        <p:nvGrpSpPr>
          <p:cNvPr id="11" name="Group 10" descr="Firms">
            <a:extLst>
              <a:ext uri="{FF2B5EF4-FFF2-40B4-BE49-F238E27FC236}">
                <a16:creationId xmlns:a16="http://schemas.microsoft.com/office/drawing/2014/main" id="{C44B6E82-21E9-4212-BEBA-2BAAF34CE9B8}"/>
              </a:ext>
            </a:extLst>
          </p:cNvPr>
          <p:cNvGrpSpPr/>
          <p:nvPr/>
        </p:nvGrpSpPr>
        <p:grpSpPr>
          <a:xfrm>
            <a:off x="4795292" y="2592573"/>
            <a:ext cx="2651760" cy="2787689"/>
            <a:chOff x="3531827" y="1747690"/>
            <a:chExt cx="2080340" cy="2787689"/>
          </a:xfrm>
          <a:solidFill>
            <a:srgbClr val="5A7E83"/>
          </a:solidFill>
        </p:grpSpPr>
        <p:sp>
          <p:nvSpPr>
            <p:cNvPr id="12" name="Rectangle 11">
              <a:extLst>
                <a:ext uri="{FF2B5EF4-FFF2-40B4-BE49-F238E27FC236}">
                  <a16:creationId xmlns:a16="http://schemas.microsoft.com/office/drawing/2014/main" id="{DA2423B0-D578-4DA9-8CF1-CBD7B0CED8FB}"/>
                </a:ext>
              </a:extLst>
            </p:cNvPr>
            <p:cNvSpPr/>
            <p:nvPr/>
          </p:nvSpPr>
          <p:spPr>
            <a:xfrm>
              <a:off x="3531827" y="1747690"/>
              <a:ext cx="2080340" cy="2787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E8272A3-F12E-4278-9C3B-ADEA1CEFFA56}"/>
                </a:ext>
              </a:extLst>
            </p:cNvPr>
            <p:cNvSpPr txBox="1"/>
            <p:nvPr/>
          </p:nvSpPr>
          <p:spPr>
            <a:xfrm>
              <a:off x="3739740" y="2215439"/>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Firms</a:t>
              </a:r>
            </a:p>
          </p:txBody>
        </p:sp>
      </p:grpSp>
      <p:pic>
        <p:nvPicPr>
          <p:cNvPr id="15" name="Graphic 14" descr="Store">
            <a:extLst>
              <a:ext uri="{FF2B5EF4-FFF2-40B4-BE49-F238E27FC236}">
                <a16:creationId xmlns:a16="http://schemas.microsoft.com/office/drawing/2014/main" id="{75DB83EA-A6DE-4E98-821F-5DA47EC5D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223" y="3823112"/>
            <a:ext cx="914400" cy="914400"/>
          </a:xfrm>
          <a:prstGeom prst="rect">
            <a:avLst/>
          </a:prstGeom>
        </p:spPr>
      </p:pic>
      <p:grpSp>
        <p:nvGrpSpPr>
          <p:cNvPr id="8" name="Group 7" descr="Markets">
            <a:extLst>
              <a:ext uri="{FF2B5EF4-FFF2-40B4-BE49-F238E27FC236}">
                <a16:creationId xmlns:a16="http://schemas.microsoft.com/office/drawing/2014/main" id="{A59936E1-F2A7-4C66-AD79-6F607EE6FC05}"/>
              </a:ext>
            </a:extLst>
          </p:cNvPr>
          <p:cNvGrpSpPr/>
          <p:nvPr/>
        </p:nvGrpSpPr>
        <p:grpSpPr>
          <a:xfrm>
            <a:off x="7896013" y="2592567"/>
            <a:ext cx="2651760" cy="2787684"/>
            <a:chOff x="5914363" y="1747690"/>
            <a:chExt cx="2080340" cy="2787684"/>
          </a:xfrm>
          <a:solidFill>
            <a:srgbClr val="5A7E83"/>
          </a:solidFill>
        </p:grpSpPr>
        <p:sp>
          <p:nvSpPr>
            <p:cNvPr id="9" name="Rectangle 8">
              <a:extLst>
                <a:ext uri="{FF2B5EF4-FFF2-40B4-BE49-F238E27FC236}">
                  <a16:creationId xmlns:a16="http://schemas.microsoft.com/office/drawing/2014/main" id="{9FEDFE59-628F-4969-988F-F793E7311D1F}"/>
                </a:ext>
              </a:extLst>
            </p:cNvPr>
            <p:cNvSpPr/>
            <p:nvPr/>
          </p:nvSpPr>
          <p:spPr>
            <a:xfrm>
              <a:off x="5914363" y="1747690"/>
              <a:ext cx="2080340" cy="2787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F8CCDC2-9CA4-4980-B846-2A3EC4A7E2BC}"/>
                </a:ext>
              </a:extLst>
            </p:cNvPr>
            <p:cNvSpPr txBox="1"/>
            <p:nvPr/>
          </p:nvSpPr>
          <p:spPr>
            <a:xfrm>
              <a:off x="6122276" y="2215439"/>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Markets</a:t>
              </a:r>
            </a:p>
          </p:txBody>
        </p:sp>
      </p:grpSp>
      <p:pic>
        <p:nvPicPr>
          <p:cNvPr id="4" name="Graphic 3" descr="Bar chart">
            <a:extLst>
              <a:ext uri="{FF2B5EF4-FFF2-40B4-BE49-F238E27FC236}">
                <a16:creationId xmlns:a16="http://schemas.microsoft.com/office/drawing/2014/main" id="{40652D74-3D74-45E8-B04D-7647193B6C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03816" y="3823112"/>
            <a:ext cx="914400" cy="914400"/>
          </a:xfrm>
          <a:prstGeom prst="rect">
            <a:avLst/>
          </a:prstGeom>
        </p:spPr>
      </p:pic>
    </p:spTree>
    <p:extLst>
      <p:ext uri="{BB962C8B-B14F-4D97-AF65-F5344CB8AC3E}">
        <p14:creationId xmlns:p14="http://schemas.microsoft.com/office/powerpoint/2010/main" val="94695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Macroeconomics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0EB3972-0E1D-4BAC-8E48-9631C9B34074}"/>
              </a:ext>
            </a:extLst>
          </p:cNvPr>
          <p:cNvSpPr/>
          <p:nvPr/>
        </p:nvSpPr>
        <p:spPr>
          <a:xfrm>
            <a:off x="850490" y="1442250"/>
            <a:ext cx="10476271" cy="954107"/>
          </a:xfrm>
          <a:prstGeom prst="rect">
            <a:avLst/>
          </a:prstGeom>
          <a:solidFill>
            <a:srgbClr val="5A7E8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Macroeconomics focuses on broad issues of the whole economy, such as unemployment, inflation, government deficits, exports, and imports.</a:t>
            </a:r>
          </a:p>
        </p:txBody>
      </p:sp>
      <p:grpSp>
        <p:nvGrpSpPr>
          <p:cNvPr id="16" name="Group 15" descr="Economic Growth">
            <a:extLst>
              <a:ext uri="{FF2B5EF4-FFF2-40B4-BE49-F238E27FC236}">
                <a16:creationId xmlns:a16="http://schemas.microsoft.com/office/drawing/2014/main" id="{965289A9-C7FE-490E-A0FF-0E751B8B25FE}"/>
              </a:ext>
            </a:extLst>
          </p:cNvPr>
          <p:cNvGrpSpPr/>
          <p:nvPr/>
        </p:nvGrpSpPr>
        <p:grpSpPr>
          <a:xfrm>
            <a:off x="1524001" y="2694245"/>
            <a:ext cx="2654709" cy="2842140"/>
            <a:chOff x="792104" y="1753237"/>
            <a:chExt cx="2654709" cy="2842140"/>
          </a:xfrm>
          <a:solidFill>
            <a:srgbClr val="5A7E83"/>
          </a:solidFill>
        </p:grpSpPr>
        <p:sp>
          <p:nvSpPr>
            <p:cNvPr id="17" name="Rectangle 16">
              <a:extLst>
                <a:ext uri="{FF2B5EF4-FFF2-40B4-BE49-F238E27FC236}">
                  <a16:creationId xmlns:a16="http://schemas.microsoft.com/office/drawing/2014/main" id="{46996F03-849F-4C15-A9B3-60FE23D22A19}"/>
                </a:ext>
              </a:extLst>
            </p:cNvPr>
            <p:cNvSpPr/>
            <p:nvPr/>
          </p:nvSpPr>
          <p:spPr>
            <a:xfrm>
              <a:off x="792104" y="1753237"/>
              <a:ext cx="2654709" cy="2842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66FAAEA-F331-4BE3-889E-C7333819A4BF}"/>
                </a:ext>
              </a:extLst>
            </p:cNvPr>
            <p:cNvSpPr txBox="1"/>
            <p:nvPr/>
          </p:nvSpPr>
          <p:spPr>
            <a:xfrm>
              <a:off x="1287201" y="2220200"/>
              <a:ext cx="1664514" cy="954107"/>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Economic Growth</a:t>
              </a:r>
            </a:p>
          </p:txBody>
        </p:sp>
      </p:grpSp>
      <p:pic>
        <p:nvPicPr>
          <p:cNvPr id="3" name="Graphic 2" descr="Upward trend">
            <a:extLst>
              <a:ext uri="{FF2B5EF4-FFF2-40B4-BE49-F238E27FC236}">
                <a16:creationId xmlns:a16="http://schemas.microsoft.com/office/drawing/2014/main" id="{F7801056-57AD-47BE-BEBE-399D4D7DC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57" y="4125078"/>
            <a:ext cx="914400" cy="914400"/>
          </a:xfrm>
          <a:prstGeom prst="rect">
            <a:avLst/>
          </a:prstGeom>
        </p:spPr>
      </p:pic>
      <p:grpSp>
        <p:nvGrpSpPr>
          <p:cNvPr id="22" name="Group 21" descr="Inflation">
            <a:extLst>
              <a:ext uri="{FF2B5EF4-FFF2-40B4-BE49-F238E27FC236}">
                <a16:creationId xmlns:a16="http://schemas.microsoft.com/office/drawing/2014/main" id="{047E8D91-E822-46C4-B5FF-B7F627701B3F}"/>
              </a:ext>
            </a:extLst>
          </p:cNvPr>
          <p:cNvGrpSpPr/>
          <p:nvPr/>
        </p:nvGrpSpPr>
        <p:grpSpPr>
          <a:xfrm>
            <a:off x="4768646" y="2694247"/>
            <a:ext cx="2654709" cy="2842136"/>
            <a:chOff x="2957458" y="1747690"/>
            <a:chExt cx="2654709" cy="2842136"/>
          </a:xfrm>
          <a:solidFill>
            <a:srgbClr val="5A7E83"/>
          </a:solidFill>
        </p:grpSpPr>
        <p:sp>
          <p:nvSpPr>
            <p:cNvPr id="23" name="Rectangle 22">
              <a:extLst>
                <a:ext uri="{FF2B5EF4-FFF2-40B4-BE49-F238E27FC236}">
                  <a16:creationId xmlns:a16="http://schemas.microsoft.com/office/drawing/2014/main" id="{34F140D1-14AB-442D-860D-AC4B863FA955}"/>
                </a:ext>
              </a:extLst>
            </p:cNvPr>
            <p:cNvSpPr/>
            <p:nvPr/>
          </p:nvSpPr>
          <p:spPr>
            <a:xfrm>
              <a:off x="2957458" y="1747690"/>
              <a:ext cx="2654709" cy="2842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E147E28-FD7C-4D51-A420-2F2779128B10}"/>
                </a:ext>
              </a:extLst>
            </p:cNvPr>
            <p:cNvSpPr txBox="1"/>
            <p:nvPr/>
          </p:nvSpPr>
          <p:spPr>
            <a:xfrm>
              <a:off x="3452555" y="2215171"/>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Inflation</a:t>
              </a:r>
            </a:p>
          </p:txBody>
        </p:sp>
      </p:grpSp>
      <p:pic>
        <p:nvPicPr>
          <p:cNvPr id="27" name="Graphic 26" descr="Money">
            <a:extLst>
              <a:ext uri="{FF2B5EF4-FFF2-40B4-BE49-F238E27FC236}">
                <a16:creationId xmlns:a16="http://schemas.microsoft.com/office/drawing/2014/main" id="{A51C4FD3-E199-48F1-8368-45953A4D8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15315"/>
            <a:ext cx="914400" cy="914400"/>
          </a:xfrm>
          <a:prstGeom prst="rect">
            <a:avLst/>
          </a:prstGeom>
        </p:spPr>
      </p:pic>
      <p:grpSp>
        <p:nvGrpSpPr>
          <p:cNvPr id="19" name="Group 18" descr="Unemployment">
            <a:extLst>
              <a:ext uri="{FF2B5EF4-FFF2-40B4-BE49-F238E27FC236}">
                <a16:creationId xmlns:a16="http://schemas.microsoft.com/office/drawing/2014/main" id="{78AEE6D5-402E-4D4D-BEF6-96A49C9B74BA}"/>
              </a:ext>
            </a:extLst>
          </p:cNvPr>
          <p:cNvGrpSpPr/>
          <p:nvPr/>
        </p:nvGrpSpPr>
        <p:grpSpPr>
          <a:xfrm>
            <a:off x="8013291" y="2694253"/>
            <a:ext cx="2654709" cy="2842130"/>
            <a:chOff x="5339994" y="1747690"/>
            <a:chExt cx="2654709" cy="2842130"/>
          </a:xfrm>
          <a:solidFill>
            <a:srgbClr val="5A7E83"/>
          </a:solidFill>
        </p:grpSpPr>
        <p:sp>
          <p:nvSpPr>
            <p:cNvPr id="20" name="Rectangle 19">
              <a:extLst>
                <a:ext uri="{FF2B5EF4-FFF2-40B4-BE49-F238E27FC236}">
                  <a16:creationId xmlns:a16="http://schemas.microsoft.com/office/drawing/2014/main" id="{D99420FB-70FB-40B4-9DF6-8711A28AE906}"/>
                </a:ext>
              </a:extLst>
            </p:cNvPr>
            <p:cNvSpPr/>
            <p:nvPr/>
          </p:nvSpPr>
          <p:spPr>
            <a:xfrm>
              <a:off x="5339994" y="1747690"/>
              <a:ext cx="2654709" cy="2842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CEFFE39-552C-493D-ACC7-455D8E7F37AF}"/>
                </a:ext>
              </a:extLst>
            </p:cNvPr>
            <p:cNvSpPr txBox="1"/>
            <p:nvPr/>
          </p:nvSpPr>
          <p:spPr>
            <a:xfrm>
              <a:off x="5436166" y="2215166"/>
              <a:ext cx="2462363"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Unemployment</a:t>
              </a:r>
            </a:p>
          </p:txBody>
        </p:sp>
      </p:grpSp>
      <p:pic>
        <p:nvPicPr>
          <p:cNvPr id="29" name="Graphic 28" descr="Briefcase">
            <a:extLst>
              <a:ext uri="{FF2B5EF4-FFF2-40B4-BE49-F238E27FC236}">
                <a16:creationId xmlns:a16="http://schemas.microsoft.com/office/drawing/2014/main" id="{0751E704-8D92-44C8-82B3-5BD680DC6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3443" y="4115315"/>
            <a:ext cx="914400" cy="914400"/>
          </a:xfrm>
          <a:prstGeom prst="rect">
            <a:avLst/>
          </a:prstGeom>
        </p:spPr>
      </p:pic>
    </p:spTree>
    <p:extLst>
      <p:ext uri="{BB962C8B-B14F-4D97-AF65-F5344CB8AC3E}">
        <p14:creationId xmlns:p14="http://schemas.microsoft.com/office/powerpoint/2010/main" val="119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Economics seeks to solve the problem of scarcity, which is when human wants for goods and services exceed the available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modern economy displays a division of labor, in which people earn income by specializing in what they produce and then use that income to purchase the products they need or want.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Division and specialization of labor only work when individuals can purchase what they do not produce in markets.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Learning about economics helps you understand the major problems facing the world today, prepares you to be a good citizen, and helps you become a well-rounded thinker.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Microeconomics and macroeconomics are two different perspectives on the economy.</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What Is 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3" descr="What is economics, and why should you study it?">
            <a:extLst>
              <a:ext uri="{FF2B5EF4-FFF2-40B4-BE49-F238E27FC236}">
                <a16:creationId xmlns:a16="http://schemas.microsoft.com/office/drawing/2014/main" id="{535EB0BF-70E3-40C9-8054-79AE266B42A3}"/>
              </a:ext>
            </a:extLst>
          </p:cNvPr>
          <p:cNvGrpSpPr/>
          <p:nvPr/>
        </p:nvGrpSpPr>
        <p:grpSpPr>
          <a:xfrm>
            <a:off x="1795460" y="1383374"/>
            <a:ext cx="8601079" cy="1067579"/>
            <a:chOff x="542922" y="1736761"/>
            <a:chExt cx="8601079" cy="806935"/>
          </a:xfrm>
          <a:solidFill>
            <a:srgbClr val="5A7E83"/>
          </a:solidFill>
        </p:grpSpPr>
        <p:sp>
          <p:nvSpPr>
            <p:cNvPr id="5" name="Rectangle 4">
              <a:extLst>
                <a:ext uri="{FF2B5EF4-FFF2-40B4-BE49-F238E27FC236}">
                  <a16:creationId xmlns:a16="http://schemas.microsoft.com/office/drawing/2014/main" id="{04FE9968-DDEB-4D59-957F-82F3FD08798C}"/>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12D872-BE7C-4D1E-B0AA-502321BE06C7}"/>
                </a:ext>
              </a:extLst>
            </p:cNvPr>
            <p:cNvSpPr txBox="1"/>
            <p:nvPr/>
          </p:nvSpPr>
          <p:spPr>
            <a:xfrm>
              <a:off x="667087" y="1942890"/>
              <a:ext cx="8349095" cy="4420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What is economics, and why should you study it?</a:t>
              </a:r>
            </a:p>
          </p:txBody>
        </p:sp>
      </p:grpSp>
      <p:grpSp>
        <p:nvGrpSpPr>
          <p:cNvPr id="16" name="Group 33" descr="Economics may not be what you think it is.">
            <a:extLst>
              <a:ext uri="{FF2B5EF4-FFF2-40B4-BE49-F238E27FC236}">
                <a16:creationId xmlns:a16="http://schemas.microsoft.com/office/drawing/2014/main" id="{446D10CE-BB8C-4FAB-87D9-C55DFDF52AC1}"/>
              </a:ext>
            </a:extLst>
          </p:cNvPr>
          <p:cNvGrpSpPr/>
          <p:nvPr/>
        </p:nvGrpSpPr>
        <p:grpSpPr>
          <a:xfrm>
            <a:off x="1793632" y="2696418"/>
            <a:ext cx="8601079" cy="1067579"/>
            <a:chOff x="542922" y="1736761"/>
            <a:chExt cx="8601079" cy="806935"/>
          </a:xfrm>
          <a:solidFill>
            <a:srgbClr val="5A7E83"/>
          </a:solidFill>
        </p:grpSpPr>
        <p:sp>
          <p:nvSpPr>
            <p:cNvPr id="17" name="Rectangle 16">
              <a:extLst>
                <a:ext uri="{FF2B5EF4-FFF2-40B4-BE49-F238E27FC236}">
                  <a16:creationId xmlns:a16="http://schemas.microsoft.com/office/drawing/2014/main" id="{6CB0ED4D-095B-4CB4-9B78-B14E9DFEC5A2}"/>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B0DF110-1E9A-4653-82F0-3CECF8183A61}"/>
                </a:ext>
              </a:extLst>
            </p:cNvPr>
            <p:cNvSpPr txBox="1"/>
            <p:nvPr/>
          </p:nvSpPr>
          <p:spPr>
            <a:xfrm>
              <a:off x="668913" y="1901816"/>
              <a:ext cx="8349095" cy="4420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Economics may not be what you think it is.</a:t>
              </a:r>
            </a:p>
          </p:txBody>
        </p:sp>
      </p:grpSp>
      <p:grpSp>
        <p:nvGrpSpPr>
          <p:cNvPr id="2" name="Group 1" descr="It is NOT primarily about money or finance or the stock market, although these are all things that economists study.">
            <a:extLst>
              <a:ext uri="{FF2B5EF4-FFF2-40B4-BE49-F238E27FC236}">
                <a16:creationId xmlns:a16="http://schemas.microsoft.com/office/drawing/2014/main" id="{DE37C5CB-ADF2-69CF-2190-D38CF899866E}"/>
              </a:ext>
            </a:extLst>
          </p:cNvPr>
          <p:cNvGrpSpPr/>
          <p:nvPr/>
        </p:nvGrpSpPr>
        <p:grpSpPr>
          <a:xfrm>
            <a:off x="1793632" y="4044834"/>
            <a:ext cx="3930835" cy="2376471"/>
            <a:chOff x="1793632" y="4044834"/>
            <a:chExt cx="3930835" cy="2376471"/>
          </a:xfrm>
        </p:grpSpPr>
        <p:sp>
          <p:nvSpPr>
            <p:cNvPr id="24" name="Up Arrow 20">
              <a:extLst>
                <a:ext uri="{FF2B5EF4-FFF2-40B4-BE49-F238E27FC236}">
                  <a16:creationId xmlns:a16="http://schemas.microsoft.com/office/drawing/2014/main" id="{AA5BABC0-E58B-404C-B0DC-9A02CF80B76E}"/>
                </a:ext>
              </a:extLst>
            </p:cNvPr>
            <p:cNvSpPr/>
            <p:nvPr/>
          </p:nvSpPr>
          <p:spPr>
            <a:xfrm>
              <a:off x="3428543" y="4044834"/>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5000CB3-1C8A-41F3-9795-0EC7E348843E}"/>
                </a:ext>
              </a:extLst>
            </p:cNvPr>
            <p:cNvSpPr txBox="1"/>
            <p:nvPr/>
          </p:nvSpPr>
          <p:spPr>
            <a:xfrm>
              <a:off x="1793632" y="4851645"/>
              <a:ext cx="3930835" cy="1569660"/>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It is NOT primarily about money or finance or the stock market, although these are all things that economists study. </a:t>
              </a:r>
            </a:p>
          </p:txBody>
        </p:sp>
      </p:grpSp>
      <p:grpSp>
        <p:nvGrpSpPr>
          <p:cNvPr id="3" name="Group 2" descr="It is NOT the study of business.">
            <a:extLst>
              <a:ext uri="{FF2B5EF4-FFF2-40B4-BE49-F238E27FC236}">
                <a16:creationId xmlns:a16="http://schemas.microsoft.com/office/drawing/2014/main" id="{B5C3DCA8-5E0F-AE72-231F-EF433D1B97CC}"/>
              </a:ext>
            </a:extLst>
          </p:cNvPr>
          <p:cNvGrpSpPr/>
          <p:nvPr/>
        </p:nvGrpSpPr>
        <p:grpSpPr>
          <a:xfrm>
            <a:off x="6463876" y="4058961"/>
            <a:ext cx="3930835" cy="2347164"/>
            <a:chOff x="6463876" y="4058961"/>
            <a:chExt cx="3930835" cy="2347164"/>
          </a:xfrm>
        </p:grpSpPr>
        <p:sp>
          <p:nvSpPr>
            <p:cNvPr id="19" name="Up Arrow 16">
              <a:extLst>
                <a:ext uri="{FF2B5EF4-FFF2-40B4-BE49-F238E27FC236}">
                  <a16:creationId xmlns:a16="http://schemas.microsoft.com/office/drawing/2014/main" id="{6E6BF6A6-095D-4742-A810-C6214D76B189}"/>
                </a:ext>
              </a:extLst>
            </p:cNvPr>
            <p:cNvSpPr/>
            <p:nvPr/>
          </p:nvSpPr>
          <p:spPr>
            <a:xfrm>
              <a:off x="8098787" y="4058961"/>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BF6F0DA-1BC0-4C36-A26B-2A940124A843}"/>
                </a:ext>
              </a:extLst>
            </p:cNvPr>
            <p:cNvSpPr txBox="1"/>
            <p:nvPr/>
          </p:nvSpPr>
          <p:spPr>
            <a:xfrm>
              <a:off x="6463876" y="4851645"/>
              <a:ext cx="3930835" cy="1554480"/>
            </a:xfrm>
            <a:prstGeom prst="rect">
              <a:avLst/>
            </a:prstGeom>
            <a:solidFill>
              <a:srgbClr val="5A7E83"/>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It is NOT the study of business.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What Is 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 name="Group 1" descr="Economics">
            <a:extLst>
              <a:ext uri="{FF2B5EF4-FFF2-40B4-BE49-F238E27FC236}">
                <a16:creationId xmlns:a16="http://schemas.microsoft.com/office/drawing/2014/main" id="{2F0C7E42-1B3C-7EAB-68AF-16B96F51E734}"/>
              </a:ext>
            </a:extLst>
          </p:cNvPr>
          <p:cNvGrpSpPr/>
          <p:nvPr/>
        </p:nvGrpSpPr>
        <p:grpSpPr>
          <a:xfrm>
            <a:off x="3620962" y="1863841"/>
            <a:ext cx="4950072" cy="1093742"/>
            <a:chOff x="3620962" y="1863841"/>
            <a:chExt cx="4950072" cy="1093742"/>
          </a:xfrm>
        </p:grpSpPr>
        <p:sp>
          <p:nvSpPr>
            <p:cNvPr id="15" name="Rectangle 14">
              <a:extLst>
                <a:ext uri="{FF2B5EF4-FFF2-40B4-BE49-F238E27FC236}">
                  <a16:creationId xmlns:a16="http://schemas.microsoft.com/office/drawing/2014/main" id="{325CF618-6C01-4703-9D9A-B43367FA0C2E}"/>
                </a:ext>
              </a:extLst>
            </p:cNvPr>
            <p:cNvSpPr/>
            <p:nvPr/>
          </p:nvSpPr>
          <p:spPr>
            <a:xfrm>
              <a:off x="3620962" y="1863841"/>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23542"/>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41FF043-27E6-4FF0-BD88-74D14DE8F00E}"/>
                </a:ext>
              </a:extLst>
            </p:cNvPr>
            <p:cNvSpPr/>
            <p:nvPr/>
          </p:nvSpPr>
          <p:spPr>
            <a:xfrm>
              <a:off x="4880350" y="1998818"/>
              <a:ext cx="243130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Economics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 name="Group 3" descr="the study of how people make decisions in the face of scarcity">
            <a:extLst>
              <a:ext uri="{FF2B5EF4-FFF2-40B4-BE49-F238E27FC236}">
                <a16:creationId xmlns:a16="http://schemas.microsoft.com/office/drawing/2014/main" id="{B337AE6E-F512-1F48-AEFD-DCAFE9BD83AF}"/>
              </a:ext>
            </a:extLst>
          </p:cNvPr>
          <p:cNvGrpSpPr/>
          <p:nvPr/>
        </p:nvGrpSpPr>
        <p:grpSpPr>
          <a:xfrm>
            <a:off x="1881187" y="3227946"/>
            <a:ext cx="8429625" cy="1441993"/>
            <a:chOff x="1881187" y="3227946"/>
            <a:chExt cx="8429625" cy="1441993"/>
          </a:xfrm>
        </p:grpSpPr>
        <p:sp>
          <p:nvSpPr>
            <p:cNvPr id="17" name="Rectangle 16">
              <a:extLst>
                <a:ext uri="{FF2B5EF4-FFF2-40B4-BE49-F238E27FC236}">
                  <a16:creationId xmlns:a16="http://schemas.microsoft.com/office/drawing/2014/main" id="{869AA872-6455-403A-8237-4E2DF9E2B17F}"/>
                </a:ext>
              </a:extLst>
            </p:cNvPr>
            <p:cNvSpPr/>
            <p:nvPr/>
          </p:nvSpPr>
          <p:spPr>
            <a:xfrm>
              <a:off x="1881187" y="3800821"/>
              <a:ext cx="8429625" cy="869118"/>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23542"/>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71F4CD7-7475-4401-BA2F-14D4FB98D4FB}"/>
                </a:ext>
              </a:extLst>
            </p:cNvPr>
            <p:cNvSpPr txBox="1"/>
            <p:nvPr/>
          </p:nvSpPr>
          <p:spPr>
            <a:xfrm>
              <a:off x="2096457" y="4004547"/>
              <a:ext cx="7999081" cy="461665"/>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the study of how people make decisions in the face of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scarcity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Up Arrow 4">
              <a:extLst>
                <a:ext uri="{FF2B5EF4-FFF2-40B4-BE49-F238E27FC236}">
                  <a16:creationId xmlns:a16="http://schemas.microsoft.com/office/drawing/2014/main" id="{3422DE0E-FAC1-46A2-9F2B-B2BF7575E577}"/>
                </a:ext>
              </a:extLst>
            </p:cNvPr>
            <p:cNvSpPr/>
            <p:nvPr/>
          </p:nvSpPr>
          <p:spPr>
            <a:xfrm>
              <a:off x="5765492" y="322794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Speech Bubble: Oval 2">
            <a:extLst>
              <a:ext uri="{FF2B5EF4-FFF2-40B4-BE49-F238E27FC236}">
                <a16:creationId xmlns:a16="http://schemas.microsoft.com/office/drawing/2014/main" id="{2D86F995-181E-44C2-B074-7881EE2FE620}"/>
              </a:ext>
            </a:extLst>
          </p:cNvPr>
          <p:cNvSpPr/>
          <p:nvPr/>
        </p:nvSpPr>
        <p:spPr>
          <a:xfrm>
            <a:off x="9183922" y="4740307"/>
            <a:ext cx="2253780" cy="1959570"/>
          </a:xfrm>
          <a:prstGeom prst="wedgeEllipseCallout">
            <a:avLst>
              <a:gd name="adj1" fmla="val -58868"/>
              <a:gd name="adj2" fmla="val -49933"/>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Sometimes it is called the science of scarcity!</a:t>
            </a:r>
          </a:p>
        </p:txBody>
      </p:sp>
    </p:spTree>
    <p:extLst>
      <p:ext uri="{BB962C8B-B14F-4D97-AF65-F5344CB8AC3E}">
        <p14:creationId xmlns:p14="http://schemas.microsoft.com/office/powerpoint/2010/main" val="30618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FRED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Data is important in economics because it describes and measures the issues and problems that economics seeks to understand.">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Data is important in economics because it describes and measures the issues and problems that economics seeks to understand.</a:t>
              </a:r>
            </a:p>
          </p:txBody>
        </p:sp>
      </p:grpSp>
      <p:grpSp>
        <p:nvGrpSpPr>
          <p:cNvPr id="17" name="Group 16" descr="A variety of government agencies publish economic and social data.">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10187"/>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variety of government agencies publish economic and social data.</a:t>
              </a:r>
            </a:p>
          </p:txBody>
        </p:sp>
      </p:grpSp>
      <p:grpSp>
        <p:nvGrpSpPr>
          <p:cNvPr id="20" name="Group 19" descr="For this course, we will generally use data from the St. Louis Federal Reserve Bank's FRED database.">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this course, we will generally use data from the St. Louis Federal Reserve Bank's FRED database. </a:t>
              </a:r>
            </a:p>
          </p:txBody>
        </p:sp>
      </p:grpSp>
      <p:sp>
        <p:nvSpPr>
          <p:cNvPr id="25" name="Rectangle 24">
            <a:extLst>
              <a:ext uri="{FF2B5EF4-FFF2-40B4-BE49-F238E27FC236}">
                <a16:creationId xmlns:a16="http://schemas.microsoft.com/office/drawing/2014/main" id="{5C891059-9146-44AC-8ACF-093B4A86FD26}"/>
              </a:ext>
            </a:extLst>
          </p:cNvPr>
          <p:cNvSpPr/>
          <p:nvPr/>
        </p:nvSpPr>
        <p:spPr>
          <a:xfrm>
            <a:off x="1881190" y="4680374"/>
            <a:ext cx="842962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Federal Reserve Economic Data</a:t>
            </a:r>
          </a:p>
        </p:txBody>
      </p:sp>
      <p:sp>
        <p:nvSpPr>
          <p:cNvPr id="27" name="Rectangle 26">
            <a:extLst>
              <a:ext uri="{FF2B5EF4-FFF2-40B4-BE49-F238E27FC236}">
                <a16:creationId xmlns:a16="http://schemas.microsoft.com/office/drawing/2014/main" id="{D6493714-FDC5-425D-93F1-641F5D9BDD5E}"/>
              </a:ext>
            </a:extLst>
          </p:cNvPr>
          <p:cNvSpPr/>
          <p:nvPr/>
        </p:nvSpPr>
        <p:spPr>
          <a:xfrm>
            <a:off x="3819863" y="5349820"/>
            <a:ext cx="45522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hawkes.biz/</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fredcategories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5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Problem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5BEF3E-2C16-46F2-9433-3FD2C4D404F9}"/>
              </a:ext>
            </a:extLst>
          </p:cNvPr>
          <p:cNvSpPr/>
          <p:nvPr/>
        </p:nvSpPr>
        <p:spPr>
          <a:xfrm>
            <a:off x="1881188" y="1383374"/>
            <a:ext cx="4110997" cy="584775"/>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Resources are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LIMITED</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5F35CD6-A2F7-4927-BE57-536677DC5FD3}"/>
              </a:ext>
            </a:extLst>
          </p:cNvPr>
          <p:cNvSpPr/>
          <p:nvPr/>
        </p:nvSpPr>
        <p:spPr>
          <a:xfrm>
            <a:off x="6199817" y="1383374"/>
            <a:ext cx="4110995" cy="584775"/>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Wants are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UNLIMITED</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A photo of a man holding a can of soup in a food bank">
            <a:extLst>
              <a:ext uri="{FF2B5EF4-FFF2-40B4-BE49-F238E27FC236}">
                <a16:creationId xmlns:a16="http://schemas.microsoft.com/office/drawing/2014/main" id="{121208AA-E963-4647-687D-BF7B707B5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8" t="19855" r="25148" b="22574"/>
          <a:stretch/>
        </p:blipFill>
        <p:spPr bwMode="auto">
          <a:xfrm>
            <a:off x="3859261" y="2306318"/>
            <a:ext cx="4265847" cy="28651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descr="Food banks are a reminder that scarcity of resources is real.">
            <a:extLst>
              <a:ext uri="{FF2B5EF4-FFF2-40B4-BE49-F238E27FC236}">
                <a16:creationId xmlns:a16="http://schemas.microsoft.com/office/drawing/2014/main" id="{A2E054AB-A486-44B9-8A22-993E04A7D924}"/>
              </a:ext>
            </a:extLst>
          </p:cNvPr>
          <p:cNvGrpSpPr/>
          <p:nvPr/>
        </p:nvGrpSpPr>
        <p:grpSpPr>
          <a:xfrm>
            <a:off x="2066923" y="54746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B38AD1F2-B003-4C05-A48C-32D6EDD34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705475F-F837-482D-B5E1-A4DF43D8A6A0}"/>
                </a:ext>
              </a:extLst>
            </p:cNvPr>
            <p:cNvSpPr txBox="1"/>
            <p:nvPr/>
          </p:nvSpPr>
          <p:spPr>
            <a:xfrm>
              <a:off x="668214" y="1940173"/>
              <a:ext cx="7807571" cy="40011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Food banks are a reminder that scarcity of resources is real.</a:t>
              </a:r>
            </a:p>
          </p:txBody>
        </p:sp>
      </p:grpSp>
    </p:spTree>
    <p:extLst>
      <p:ext uri="{BB962C8B-B14F-4D97-AF65-F5344CB8AC3E}">
        <p14:creationId xmlns:p14="http://schemas.microsoft.com/office/powerpoint/2010/main" val="13725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Choice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850490" y="1763288"/>
            <a:ext cx="10491019" cy="523220"/>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Since resources are finite, we must make the best choices that we can.</a:t>
            </a:r>
          </a:p>
        </p:txBody>
      </p:sp>
      <p:sp>
        <p:nvSpPr>
          <p:cNvPr id="14" name="Rectangle 13">
            <a:extLst>
              <a:ext uri="{FF2B5EF4-FFF2-40B4-BE49-F238E27FC236}">
                <a16:creationId xmlns:a16="http://schemas.microsoft.com/office/drawing/2014/main" id="{727BC527-98A9-49BF-ABF0-033F21B1AB59}"/>
              </a:ext>
            </a:extLst>
          </p:cNvPr>
          <p:cNvSpPr/>
          <p:nvPr/>
        </p:nvSpPr>
        <p:spPr>
          <a:xfrm>
            <a:off x="850490" y="2585313"/>
            <a:ext cx="10491019" cy="954107"/>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Every society, at every level, must make choices about how to use its resources. </a:t>
            </a:r>
          </a:p>
        </p:txBody>
      </p:sp>
      <p:grpSp>
        <p:nvGrpSpPr>
          <p:cNvPr id="5" name="Group 4" descr="Individuals">
            <a:extLst>
              <a:ext uri="{FF2B5EF4-FFF2-40B4-BE49-F238E27FC236}">
                <a16:creationId xmlns:a16="http://schemas.microsoft.com/office/drawing/2014/main" id="{6875F38C-9435-4222-9822-3321262DB8D1}"/>
              </a:ext>
            </a:extLst>
          </p:cNvPr>
          <p:cNvGrpSpPr/>
          <p:nvPr/>
        </p:nvGrpSpPr>
        <p:grpSpPr>
          <a:xfrm>
            <a:off x="2624129" y="3849056"/>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664B4FC7-CC01-4AB2-B84D-DC48E8B883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3222915-C25E-472C-A783-54528C375332}"/>
                </a:ext>
              </a:extLst>
            </p:cNvPr>
            <p:cNvSpPr txBox="1"/>
            <p:nvPr/>
          </p:nvSpPr>
          <p:spPr>
            <a:xfrm>
              <a:off x="1206105" y="2258976"/>
              <a:ext cx="1966711" cy="584775"/>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Individuals</a:t>
              </a:r>
            </a:p>
          </p:txBody>
        </p:sp>
      </p:grpSp>
      <p:grpSp>
        <p:nvGrpSpPr>
          <p:cNvPr id="11" name="Group 10" descr="Towns">
            <a:extLst>
              <a:ext uri="{FF2B5EF4-FFF2-40B4-BE49-F238E27FC236}">
                <a16:creationId xmlns:a16="http://schemas.microsoft.com/office/drawing/2014/main" id="{F69816C1-5A8C-4DA7-B16A-DB73671E3DDE}"/>
              </a:ext>
            </a:extLst>
          </p:cNvPr>
          <p:cNvGrpSpPr/>
          <p:nvPr/>
        </p:nvGrpSpPr>
        <p:grpSpPr>
          <a:xfrm>
            <a:off x="5042669" y="383822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59F6DAC2-F615-4D8F-801E-922435E4AB4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2B92577-0126-4F08-AA4D-671956AA1C54}"/>
                </a:ext>
              </a:extLst>
            </p:cNvPr>
            <p:cNvSpPr txBox="1"/>
            <p:nvPr/>
          </p:nvSpPr>
          <p:spPr>
            <a:xfrm>
              <a:off x="3739740" y="2258976"/>
              <a:ext cx="1664514" cy="584775"/>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Towns</a:t>
              </a:r>
            </a:p>
          </p:txBody>
        </p:sp>
      </p:grpSp>
      <p:grpSp>
        <p:nvGrpSpPr>
          <p:cNvPr id="8" name="Group 7" descr="Nations">
            <a:extLst>
              <a:ext uri="{FF2B5EF4-FFF2-40B4-BE49-F238E27FC236}">
                <a16:creationId xmlns:a16="http://schemas.microsoft.com/office/drawing/2014/main" id="{EADDA3DC-ED1A-431D-97DA-7C0ACF1045E2}"/>
              </a:ext>
            </a:extLst>
          </p:cNvPr>
          <p:cNvGrpSpPr/>
          <p:nvPr/>
        </p:nvGrpSpPr>
        <p:grpSpPr>
          <a:xfrm>
            <a:off x="7461209" y="3849056"/>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07784427-4896-400E-AD83-838A44DFCA64}"/>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21728FE-9463-4403-8FB6-87DBD424A77F}"/>
                </a:ext>
              </a:extLst>
            </p:cNvPr>
            <p:cNvSpPr txBox="1"/>
            <p:nvPr/>
          </p:nvSpPr>
          <p:spPr>
            <a:xfrm>
              <a:off x="6122276" y="2258976"/>
              <a:ext cx="1664514" cy="584775"/>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Nations</a:t>
              </a:r>
            </a:p>
          </p:txBody>
        </p:sp>
      </p:grpSp>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Choice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2342535" y="1548204"/>
            <a:ext cx="7506929" cy="954107"/>
          </a:xfrm>
          <a:prstGeom prst="rect">
            <a:avLst/>
          </a:prstGeom>
          <a:solidFill>
            <a:srgbClr val="5A7E8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Choice</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How will we produce goods and services?</a:t>
            </a:r>
          </a:p>
        </p:txBody>
      </p:sp>
      <p:cxnSp>
        <p:nvCxnSpPr>
          <p:cNvPr id="14" name="Straight Arrow Connector 13">
            <a:extLst>
              <a:ext uri="{FF2B5EF4-FFF2-40B4-BE49-F238E27FC236}">
                <a16:creationId xmlns:a16="http://schemas.microsoft.com/office/drawing/2014/main" id="{203351AB-9BE6-4E2E-8D7A-87CA167688E2}"/>
              </a:ext>
              <a:ext uri="{C183D7F6-B498-43B3-948B-1728B52AA6E4}">
                <adec:decorative xmlns:adec="http://schemas.microsoft.com/office/drawing/2017/decorative" val="1"/>
              </a:ext>
            </a:extLst>
          </p:cNvPr>
          <p:cNvCxnSpPr>
            <a:cxnSpLocks/>
            <a:stCxn id="2" idx="2"/>
            <a:endCxn id="18" idx="0"/>
          </p:cNvCxnSpPr>
          <p:nvPr/>
        </p:nvCxnSpPr>
        <p:spPr>
          <a:xfrm flipH="1">
            <a:off x="3161348" y="2502311"/>
            <a:ext cx="2934652"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549359-7D9F-4D20-8D83-A086EC6E6C2D}"/>
              </a:ext>
            </a:extLst>
          </p:cNvPr>
          <p:cNvSpPr txBox="1"/>
          <p:nvPr/>
        </p:nvSpPr>
        <p:spPr>
          <a:xfrm>
            <a:off x="1881188" y="3870558"/>
            <a:ext cx="2560320" cy="2560320"/>
          </a:xfrm>
          <a:prstGeom prst="rect">
            <a:avLst/>
          </a:prstGeom>
          <a:solidFill>
            <a:srgbClr val="5A7E83"/>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Make everything yourself</a:t>
            </a:r>
          </a:p>
        </p:txBody>
      </p:sp>
      <p:cxnSp>
        <p:nvCxnSpPr>
          <p:cNvPr id="27" name="Straight Arrow Connector 26">
            <a:extLst>
              <a:ext uri="{FF2B5EF4-FFF2-40B4-BE49-F238E27FC236}">
                <a16:creationId xmlns:a16="http://schemas.microsoft.com/office/drawing/2014/main" id="{19A03BFA-E682-4571-AC89-5095C05D8B02}"/>
              </a:ext>
              <a:ext uri="{C183D7F6-B498-43B3-948B-1728B52AA6E4}">
                <adec:decorative xmlns:adec="http://schemas.microsoft.com/office/drawing/2017/decorative" val="1"/>
              </a:ext>
            </a:extLst>
          </p:cNvPr>
          <p:cNvCxnSpPr>
            <a:cxnSpLocks/>
            <a:stCxn id="2" idx="2"/>
            <a:endCxn id="21" idx="0"/>
          </p:cNvCxnSpPr>
          <p:nvPr/>
        </p:nvCxnSpPr>
        <p:spPr>
          <a:xfrm>
            <a:off x="6096000" y="2502311"/>
            <a:ext cx="2934654"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8AA6D75-1852-4FD5-AE7B-349BFBC9CEBA}"/>
              </a:ext>
            </a:extLst>
          </p:cNvPr>
          <p:cNvSpPr txBox="1"/>
          <p:nvPr/>
        </p:nvSpPr>
        <p:spPr>
          <a:xfrm>
            <a:off x="7750494" y="3870558"/>
            <a:ext cx="2560320" cy="2560320"/>
          </a:xfrm>
          <a:prstGeom prst="rect">
            <a:avLst/>
          </a:prstGeom>
          <a:solidFill>
            <a:srgbClr val="5A7E83"/>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Make some things; trade for everything else</a:t>
            </a:r>
          </a:p>
        </p:txBody>
      </p:sp>
    </p:spTree>
    <p:extLst>
      <p:ext uri="{BB962C8B-B14F-4D97-AF65-F5344CB8AC3E}">
        <p14:creationId xmlns:p14="http://schemas.microsoft.com/office/powerpoint/2010/main" val="12061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Adam Smith</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Portrait of Adam Smith">
            <a:extLst>
              <a:ext uri="{FF2B5EF4-FFF2-40B4-BE49-F238E27FC236}">
                <a16:creationId xmlns:a16="http://schemas.microsoft.com/office/drawing/2014/main" id="{1DB292ED-A79F-44E9-85F4-21A2C92B8FF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327" y="1364905"/>
            <a:ext cx="2313346" cy="3452224"/>
          </a:xfrm>
          <a:prstGeom prst="rect">
            <a:avLst/>
          </a:prstGeom>
        </p:spPr>
      </p:pic>
      <p:sp>
        <p:nvSpPr>
          <p:cNvPr id="2" name="TextBox 1">
            <a:extLst>
              <a:ext uri="{FF2B5EF4-FFF2-40B4-BE49-F238E27FC236}">
                <a16:creationId xmlns:a16="http://schemas.microsoft.com/office/drawing/2014/main" id="{E6CFA59A-8B0D-493D-B987-3EFBE580804B}"/>
              </a:ext>
            </a:extLst>
          </p:cNvPr>
          <p:cNvSpPr txBox="1"/>
          <p:nvPr/>
        </p:nvSpPr>
        <p:spPr>
          <a:xfrm>
            <a:off x="4382999" y="5027593"/>
            <a:ext cx="3426002" cy="1384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Adam Smith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Wealth of Nations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1776</a:t>
            </a:r>
          </a:p>
        </p:txBody>
      </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Division of and Specialization of Labor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E1F0A5-5327-43AA-A187-7654A0F75747}"/>
              </a:ext>
            </a:extLst>
          </p:cNvPr>
          <p:cNvSpPr/>
          <p:nvPr/>
        </p:nvSpPr>
        <p:spPr>
          <a:xfrm>
            <a:off x="3889434" y="1572850"/>
            <a:ext cx="44131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Adam Smith's Pin Factory</a:t>
            </a:r>
          </a:p>
        </p:txBody>
      </p:sp>
      <p:sp>
        <p:nvSpPr>
          <p:cNvPr id="3" name="TextBox 2">
            <a:extLst>
              <a:ext uri="{FF2B5EF4-FFF2-40B4-BE49-F238E27FC236}">
                <a16:creationId xmlns:a16="http://schemas.microsoft.com/office/drawing/2014/main" id="{AB3FCF29-72D3-4702-B9EF-71B01AB0425F}"/>
              </a:ext>
            </a:extLst>
          </p:cNvPr>
          <p:cNvSpPr txBox="1"/>
          <p:nvPr/>
        </p:nvSpPr>
        <p:spPr>
          <a:xfrm>
            <a:off x="3401739" y="2376913"/>
            <a:ext cx="14714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worker</a:t>
            </a:r>
          </a:p>
        </p:txBody>
      </p:sp>
      <p:cxnSp>
        <p:nvCxnSpPr>
          <p:cNvPr id="11" name="Straight Arrow Connector 10" descr="can produce">
            <a:extLst>
              <a:ext uri="{FF2B5EF4-FFF2-40B4-BE49-F238E27FC236}">
                <a16:creationId xmlns:a16="http://schemas.microsoft.com/office/drawing/2014/main" id="{1808914E-3EFC-4C36-9E9E-E8E4CFC2B385}"/>
              </a:ext>
            </a:extLst>
          </p:cNvPr>
          <p:cNvCxnSpPr>
            <a:cxnSpLocks/>
            <a:stCxn id="3" idx="3"/>
            <a:endCxn id="6" idx="1"/>
          </p:cNvCxnSpPr>
          <p:nvPr/>
        </p:nvCxnSpPr>
        <p:spPr>
          <a:xfrm>
            <a:off x="4873167" y="2638523"/>
            <a:ext cx="2445668"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C6E18B-4459-4B16-8D4C-54114DB6933D}"/>
              </a:ext>
            </a:extLst>
          </p:cNvPr>
          <p:cNvSpPr txBox="1"/>
          <p:nvPr/>
        </p:nvSpPr>
        <p:spPr>
          <a:xfrm>
            <a:off x="7318835" y="2376913"/>
            <a:ext cx="12330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 pins</a:t>
            </a:r>
          </a:p>
        </p:txBody>
      </p:sp>
      <p:pic>
        <p:nvPicPr>
          <p:cNvPr id="5" name="Picture 4" descr="A group of people in a store">
            <a:extLst>
              <a:ext uri="{FF2B5EF4-FFF2-40B4-BE49-F238E27FC236}">
                <a16:creationId xmlns:a16="http://schemas.microsoft.com/office/drawing/2014/main" id="{751BBF06-E394-4BB6-9E99-B7F0D43D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88" y="3125539"/>
            <a:ext cx="3413023" cy="2275349"/>
          </a:xfrm>
          <a:prstGeom prst="rect">
            <a:avLst/>
          </a:prstGeom>
        </p:spPr>
      </p:pic>
      <p:sp>
        <p:nvSpPr>
          <p:cNvPr id="8" name="TextBox 7">
            <a:extLst>
              <a:ext uri="{FF2B5EF4-FFF2-40B4-BE49-F238E27FC236}">
                <a16:creationId xmlns:a16="http://schemas.microsoft.com/office/drawing/2014/main" id="{C43C56DE-B230-49F7-BEF7-FED179DD26BA}"/>
              </a:ext>
            </a:extLst>
          </p:cNvPr>
          <p:cNvSpPr txBox="1"/>
          <p:nvPr/>
        </p:nvSpPr>
        <p:spPr>
          <a:xfrm>
            <a:off x="2994894" y="5720092"/>
            <a:ext cx="17890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 workers</a:t>
            </a:r>
          </a:p>
        </p:txBody>
      </p:sp>
      <p:cxnSp>
        <p:nvCxnSpPr>
          <p:cNvPr id="14" name="Straight Arrow Connector 13" descr="can produce">
            <a:extLst>
              <a:ext uri="{FF2B5EF4-FFF2-40B4-BE49-F238E27FC236}">
                <a16:creationId xmlns:a16="http://schemas.microsoft.com/office/drawing/2014/main" id="{F1318CC1-7C26-4D65-850B-93DBF744C271}"/>
              </a:ext>
            </a:extLst>
          </p:cNvPr>
          <p:cNvCxnSpPr>
            <a:cxnSpLocks/>
            <a:stCxn id="8" idx="3"/>
            <a:endCxn id="7" idx="1"/>
          </p:cNvCxnSpPr>
          <p:nvPr/>
        </p:nvCxnSpPr>
        <p:spPr>
          <a:xfrm>
            <a:off x="4783974" y="5981702"/>
            <a:ext cx="2157353"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2399BE-05E8-41EB-A471-4A9F45058DC2}"/>
              </a:ext>
            </a:extLst>
          </p:cNvPr>
          <p:cNvSpPr txBox="1"/>
          <p:nvPr/>
        </p:nvSpPr>
        <p:spPr>
          <a:xfrm>
            <a:off x="6941327" y="5720092"/>
            <a:ext cx="19880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48,000 pins!</a:t>
            </a:r>
          </a:p>
        </p:txBody>
      </p:sp>
    </p:spTree>
    <p:extLst>
      <p:ext uri="{BB962C8B-B14F-4D97-AF65-F5344CB8AC3E}">
        <p14:creationId xmlns:p14="http://schemas.microsoft.com/office/powerpoint/2010/main" val="320417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2C8F10-7D13-4BB0-89FD-506DDC497B9E}">
  <ds:schemaRefs>
    <ds:schemaRef ds:uri="http://schemas.microsoft.com/sharepoint/v3/contenttype/forms"/>
  </ds:schemaRefs>
</ds:datastoreItem>
</file>

<file path=customXml/itemProps2.xml><?xml version="1.0" encoding="utf-8"?>
<ds:datastoreItem xmlns:ds="http://schemas.openxmlformats.org/officeDocument/2006/customXml" ds:itemID="{09B50E52-1625-4CCF-89F1-0A3BD9EAF7FC}">
  <ds:schemaRefs>
    <ds:schemaRef ds:uri="http://schemas.microsoft.com/office/2006/documentManagement/types"/>
    <ds:schemaRef ds:uri="http://schemas.microsoft.com/office/2006/metadata/properties"/>
    <ds:schemaRef ds:uri="http://schemas.microsoft.com/office/infopath/2007/PartnerControls"/>
    <ds:schemaRef ds:uri="06d9c582-05c2-476b-83d2-72ab8b1380b2"/>
    <ds:schemaRef ds:uri="http://purl.org/dc/elements/1.1/"/>
    <ds:schemaRef ds:uri="http://purl.org/dc/terms/"/>
    <ds:schemaRef ds:uri="http://www.w3.org/XML/1998/namespace"/>
    <ds:schemaRef ds:uri="http://purl.org/dc/dcmitype/"/>
    <ds:schemaRef ds:uri="http://schemas.openxmlformats.org/package/2006/metadata/core-properties"/>
    <ds:schemaRef ds:uri="fdab59f7-c3a7-48e5-acd8-618ce834776e"/>
  </ds:schemaRefs>
</ds:datastoreItem>
</file>

<file path=customXml/itemProps3.xml><?xml version="1.0" encoding="utf-8"?>
<ds:datastoreItem xmlns:ds="http://schemas.openxmlformats.org/officeDocument/2006/customXml" ds:itemID="{DC69C25B-1751-464A-A5F2-FFF6AFF41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516</TotalTime>
  <Words>1689</Words>
  <Application>Microsoft Office PowerPoint</Application>
  <PresentationFormat>Widescreen</PresentationFormat>
  <Paragraphs>132</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What Is Economics, and Why Is It Important?</vt:lpstr>
      <vt:lpstr>What Is Economics?1</vt:lpstr>
      <vt:lpstr>What Is Economics?2</vt:lpstr>
      <vt:lpstr>FRED</vt:lpstr>
      <vt:lpstr>The Problem</vt:lpstr>
      <vt:lpstr>Choice1</vt:lpstr>
      <vt:lpstr>Choice2</vt:lpstr>
      <vt:lpstr>Adam Smith</vt:lpstr>
      <vt:lpstr>The Division of and Specialization of Labor</vt:lpstr>
      <vt:lpstr>Division of Labor</vt:lpstr>
      <vt:lpstr>Why the Division of Labor Increases Production</vt:lpstr>
      <vt:lpstr>Trade and Markets</vt:lpstr>
      <vt:lpstr>On Your Own</vt:lpstr>
      <vt:lpstr>Economics1</vt:lpstr>
      <vt:lpstr>Economics2</vt:lpstr>
      <vt:lpstr>Microeconomics</vt:lpstr>
      <vt:lpstr>Macroeconomics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51</cp:revision>
  <dcterms:created xsi:type="dcterms:W3CDTF">2017-06-16T13:06:21Z</dcterms:created>
  <dcterms:modified xsi:type="dcterms:W3CDTF">2026-02-03T14:50:10Z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