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17"/>
  </p:notesMasterIdLst>
  <p:sldIdLst>
    <p:sldId id="377" r:id="rId6"/>
    <p:sldId id="378" r:id="rId7"/>
    <p:sldId id="379" r:id="rId8"/>
    <p:sldId id="380" r:id="rId9"/>
    <p:sldId id="381" r:id="rId10"/>
    <p:sldId id="382" r:id="rId11"/>
    <p:sldId id="383" r:id="rId12"/>
    <p:sldId id="384" r:id="rId13"/>
    <p:sldId id="385" r:id="rId14"/>
    <p:sldId id="386" r:id="rId15"/>
    <p:sldId id="27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06D76CA-CEDE-4340-8D6B-B691DE5BBE76}" v="3" dt="2026-02-03T14:47:50.02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23"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aleise Radchenko" userId="6249d1a9-d5dd-4793-b8df-98b5e6874abb" providerId="ADAL" clId="{4A5B4154-50F6-4F5B-A4D7-A9ED8C205C6B}"/>
    <pc:docChg chg="undo custSel addSld delSld modSld">
      <pc:chgData name="Annaleise Radchenko" userId="6249d1a9-d5dd-4793-b8df-98b5e6874abb" providerId="ADAL" clId="{4A5B4154-50F6-4F5B-A4D7-A9ED8C205C6B}" dt="2026-01-08T21:49:52.039" v="29" actId="47"/>
      <pc:docMkLst>
        <pc:docMk/>
      </pc:docMkLst>
      <pc:sldChg chg="add">
        <pc:chgData name="Annaleise Radchenko" userId="6249d1a9-d5dd-4793-b8df-98b5e6874abb" providerId="ADAL" clId="{4A5B4154-50F6-4F5B-A4D7-A9ED8C205C6B}" dt="2026-01-08T21:49:37.028" v="28"/>
        <pc:sldMkLst>
          <pc:docMk/>
          <pc:sldMk cId="334084691" sldId="377"/>
        </pc:sldMkLst>
      </pc:sldChg>
      <pc:sldChg chg="add">
        <pc:chgData name="Annaleise Radchenko" userId="6249d1a9-d5dd-4793-b8df-98b5e6874abb" providerId="ADAL" clId="{4A5B4154-50F6-4F5B-A4D7-A9ED8C205C6B}" dt="2026-01-08T21:49:37.028" v="28"/>
        <pc:sldMkLst>
          <pc:docMk/>
          <pc:sldMk cId="1142549901" sldId="378"/>
        </pc:sldMkLst>
      </pc:sldChg>
      <pc:sldChg chg="add">
        <pc:chgData name="Annaleise Radchenko" userId="6249d1a9-d5dd-4793-b8df-98b5e6874abb" providerId="ADAL" clId="{4A5B4154-50F6-4F5B-A4D7-A9ED8C205C6B}" dt="2026-01-08T21:49:37.028" v="28"/>
        <pc:sldMkLst>
          <pc:docMk/>
          <pc:sldMk cId="1293718469" sldId="379"/>
        </pc:sldMkLst>
      </pc:sldChg>
      <pc:sldChg chg="add">
        <pc:chgData name="Annaleise Radchenko" userId="6249d1a9-d5dd-4793-b8df-98b5e6874abb" providerId="ADAL" clId="{4A5B4154-50F6-4F5B-A4D7-A9ED8C205C6B}" dt="2026-01-08T21:49:37.028" v="28"/>
        <pc:sldMkLst>
          <pc:docMk/>
          <pc:sldMk cId="992870729" sldId="380"/>
        </pc:sldMkLst>
      </pc:sldChg>
      <pc:sldChg chg="add">
        <pc:chgData name="Annaleise Radchenko" userId="6249d1a9-d5dd-4793-b8df-98b5e6874abb" providerId="ADAL" clId="{4A5B4154-50F6-4F5B-A4D7-A9ED8C205C6B}" dt="2026-01-08T21:49:37.028" v="28"/>
        <pc:sldMkLst>
          <pc:docMk/>
          <pc:sldMk cId="1889347729" sldId="381"/>
        </pc:sldMkLst>
      </pc:sldChg>
      <pc:sldChg chg="add">
        <pc:chgData name="Annaleise Radchenko" userId="6249d1a9-d5dd-4793-b8df-98b5e6874abb" providerId="ADAL" clId="{4A5B4154-50F6-4F5B-A4D7-A9ED8C205C6B}" dt="2026-01-08T21:49:37.028" v="28"/>
        <pc:sldMkLst>
          <pc:docMk/>
          <pc:sldMk cId="3634277400" sldId="382"/>
        </pc:sldMkLst>
      </pc:sldChg>
      <pc:sldChg chg="add">
        <pc:chgData name="Annaleise Radchenko" userId="6249d1a9-d5dd-4793-b8df-98b5e6874abb" providerId="ADAL" clId="{4A5B4154-50F6-4F5B-A4D7-A9ED8C205C6B}" dt="2026-01-08T21:49:37.028" v="28"/>
        <pc:sldMkLst>
          <pc:docMk/>
          <pc:sldMk cId="3356996176" sldId="383"/>
        </pc:sldMkLst>
      </pc:sldChg>
      <pc:sldChg chg="add">
        <pc:chgData name="Annaleise Radchenko" userId="6249d1a9-d5dd-4793-b8df-98b5e6874abb" providerId="ADAL" clId="{4A5B4154-50F6-4F5B-A4D7-A9ED8C205C6B}" dt="2026-01-08T21:49:37.028" v="28"/>
        <pc:sldMkLst>
          <pc:docMk/>
          <pc:sldMk cId="4111520346" sldId="384"/>
        </pc:sldMkLst>
      </pc:sldChg>
      <pc:sldChg chg="add">
        <pc:chgData name="Annaleise Radchenko" userId="6249d1a9-d5dd-4793-b8df-98b5e6874abb" providerId="ADAL" clId="{4A5B4154-50F6-4F5B-A4D7-A9ED8C205C6B}" dt="2026-01-08T21:49:37.028" v="28"/>
        <pc:sldMkLst>
          <pc:docMk/>
          <pc:sldMk cId="573349218" sldId="385"/>
        </pc:sldMkLst>
      </pc:sldChg>
      <pc:sldChg chg="add">
        <pc:chgData name="Annaleise Radchenko" userId="6249d1a9-d5dd-4793-b8df-98b5e6874abb" providerId="ADAL" clId="{4A5B4154-50F6-4F5B-A4D7-A9ED8C205C6B}" dt="2026-01-08T21:49:37.028" v="28"/>
        <pc:sldMkLst>
          <pc:docMk/>
          <pc:sldMk cId="765299005" sldId="38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Calculating Area. By the end of this lesson, you will be able to find the area of a polygon.</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18811607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The polygon displayed is another irregular polygon. To calculate its area, we have to break it up into three separate rectangles. First, Rectangle A1 has an area of length times width, 5 times 2 inches equals 10 inches squared. Rectangle A2 has an area of length times width, 6 time 5 inches equals 30 inches squared. Rectangle A3 has an area of length times width, 12 times 3 inches equals 36 inches squared. Now, you are able to calculate the area of a variety of polygons.</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35694463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Area is a measure of the interior of (or surface enclosed by) a plane figure and is measured in square units. This table lists basic units of area and the corresponding abbreviations.</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This figure shows 18 squares that are each 1 inch squared. In order to calculate the area, we can either count the number of squares or multiply the length and width of the figure. If we count, we find that the total area is 18 inches squared. If we multiply the length of 6 inches by the width of 3 inches, we find that the total area is also 18 inches squared. Using a formula to calculate area, rather than counting squares, is going to provide the most accurate area, especially for irregularly-shaped polygons, as we will soon encounter.</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The area of a triangle is equal to base times height, divided by two. Height is also called the altitude and is perpendicular to the base.</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The area of a rectangle is equal to length times width.</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26897727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The area of a square is equal to the side-length squared. It can also be calculated as length times width like a rectangle, but since a square is a rectangle with equal sides, side-length squared is a faster calculation.</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8305465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The area of a triangle with a ten-inch base and a four-inch height, divided by two, is 20 inches squared.</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1283815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To find the area of this composite figure, we should identify that is created from two triangles and a rectangle. We will calculate the area of the individual shapes, then add the areas together to calculate the total area. Don’t forget the units! Starting off with the area of the rectangle, length times width, 2 times 3 centimeters equals 6 centimeters squared. Next, the area of the larger triangle on top is base times height divided by two, that is 3 times 2 centimeters, divided by 2, which equals 3 centimeters squared. Finally, the area of the smaller triangle on the side is base times height divided by two, that is 2 times 1, divided by 2, which equals 1 centimeter squared. Adding these three sections together, we get that the total area of the composite figure is 6 plus 3 plus 1 centimeter squared, which is 10 centimeters squared.</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15405272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a:solidFill>
                  <a:schemeClr val="tx1"/>
                </a:solidFill>
                <a:effectLst/>
                <a:latin typeface="+mn-lt"/>
                <a:ea typeface="+mn-ea"/>
                <a:cs typeface="+mn-cs"/>
              </a:rPr>
              <a:t>This is an image of a square within a rectangle. To calculate the area of the blue-shaded polygon, we will calculate the area of the rectangle and subtract the area of the square from it. The area of the rectangle is length times width, 30 feet times 25 feet is 750 feet squared. The area of the square is side-length squared, 10 feet squared is 100 feet squared. The area of the shaded polygon is 750 minus 100 equals 650 feet squared.</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16561269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2.xml"/><Relationship Id="rId5" Type="http://schemas.openxmlformats.org/officeDocument/2006/relationships/image" Target="../media/image11.png"/><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8" Type="http://schemas.openxmlformats.org/officeDocument/2006/relationships/image" Target="../media/image98.png"/><Relationship Id="rId3" Type="http://schemas.openxmlformats.org/officeDocument/2006/relationships/image" Target="../media/image6.png"/><Relationship Id="rId7" Type="http://schemas.openxmlformats.org/officeDocument/2006/relationships/image" Target="../media/image97.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96.png"/><Relationship Id="rId5" Type="http://schemas.openxmlformats.org/officeDocument/2006/relationships/image" Target="../media/image95.png"/><Relationship Id="rId4" Type="http://schemas.openxmlformats.org/officeDocument/2006/relationships/image" Target="../media/image9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itle 8"/>
          <p:cNvSpPr txBox="1">
            <a:spLocks noGrp="1"/>
          </p:cNvSpPr>
          <p:nvPr>
            <p:ph type="title" idx="4294967295"/>
          </p:nvPr>
        </p:nvSpPr>
        <p:spPr>
          <a:xfrm>
            <a:off x="1463488" y="2860704"/>
            <a:ext cx="9265024" cy="9233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a:ln>
                  <a:noFill/>
                </a:ln>
                <a:solidFill>
                  <a:prstClr val="black">
                    <a:lumMod val="75000"/>
                    <a:lumOff val="25000"/>
                  </a:prstClr>
                </a:solidFill>
                <a:effectLst/>
                <a:uLnTx/>
                <a:uFillTx/>
                <a:latin typeface="Century Gothic" panose="020B0502020202020204" pitchFamily="34" charset="0"/>
                <a:ea typeface="+mn-ea"/>
                <a:cs typeface="+mn-cs"/>
              </a:rPr>
              <a:t>Calculating Area</a:t>
            </a:r>
            <a:endParaRPr kumimoji="0" lang="en-US" sz="5400" b="0" i="0" u="none" strike="noStrike" kern="1200" cap="none" spc="0" normalizeH="0" baseline="0" noProof="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a:extLst>
              <a:ext uri="{C183D7F6-B498-43B3-948B-1728B52AA6E4}">
                <adec:decorative xmlns:adec="http://schemas.microsoft.com/office/drawing/2017/decorative" val="1"/>
              </a:ext>
            </a:extLst>
          </p:cNvPr>
          <p:cNvSpPr txBox="1"/>
          <p:nvPr/>
        </p:nvSpPr>
        <p:spPr>
          <a:xfrm>
            <a:off x="553740" y="320479"/>
            <a:ext cx="3565361" cy="553998"/>
          </a:xfrm>
          <a:prstGeom prst="rect">
            <a:avLst/>
          </a:prstGeom>
          <a:solidFill>
            <a:srgbClr val="5A7E83"/>
          </a:solid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3071446" y="2264371"/>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0846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Irregular Polygons: Rectangle</a:t>
            </a:r>
            <a:r>
              <a:rPr kumimoji="0" lang="en-US" sz="3000" b="0" i="0" u="none" strike="noStrike" kern="1200" cap="none" spc="0" normalizeH="0" baseline="-25000" noProof="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descr="The polygon displayed is another irregular polygon. To calculate its area, we have to break it up into three separate rectangles. First, Rectangle A1 has an area of length times width, 5 times 2 inches equals 10 inches squared. Rectangle A2 has an area of length times width, 6 time 5 inches equals 30 inches squared. Rectangle A3 has an area of length times width, 12 times 3 inches equals 36 inches squared. Now, you are able to calculate the area of a variety of polygons. The total area is 10 plus 30 plus 36 which equals 76 inches squared.">
            <a:extLst>
              <a:ext uri="{FF2B5EF4-FFF2-40B4-BE49-F238E27FC236}">
                <a16:creationId xmlns:a16="http://schemas.microsoft.com/office/drawing/2014/main" id="{05B242EF-9706-0050-7D60-234A12C610DA}"/>
              </a:ext>
            </a:extLst>
          </p:cNvPr>
          <p:cNvPicPr>
            <a:picLocks noChangeAspect="1"/>
          </p:cNvPicPr>
          <p:nvPr/>
        </p:nvPicPr>
        <p:blipFill>
          <a:blip r:embed="rId3"/>
          <a:stretch>
            <a:fillRect/>
          </a:stretch>
        </p:blipFill>
        <p:spPr>
          <a:xfrm>
            <a:off x="410447" y="1495425"/>
            <a:ext cx="11371105" cy="4859651"/>
          </a:xfrm>
          <a:prstGeom prst="rect">
            <a:avLst/>
          </a:prstGeom>
        </p:spPr>
      </p:pic>
    </p:spTree>
    <p:extLst>
      <p:ext uri="{BB962C8B-B14F-4D97-AF65-F5344CB8AC3E}">
        <p14:creationId xmlns:p14="http://schemas.microsoft.com/office/powerpoint/2010/main" val="7652990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3" name="Title 2">
            <a:extLst>
              <a:ext uri="{FF2B5EF4-FFF2-40B4-BE49-F238E27FC236}">
                <a16:creationId xmlns:a16="http://schemas.microsoft.com/office/drawing/2014/main" id="{AE166001-60D4-6628-696E-A9E97E87C9ED}"/>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Hawkes Learning</a:t>
            </a:r>
          </a:p>
        </p:txBody>
      </p:sp>
      <p:sp>
        <p:nvSpPr>
          <p:cNvPr id="5" name="TextBox 4">
            <a:extLst>
              <a:ext uri="{C183D7F6-B498-43B3-948B-1728B52AA6E4}">
                <adec:decorative xmlns:adec="http://schemas.microsoft.com/office/drawing/2017/decorative" val="1"/>
              </a:ext>
            </a:extLst>
          </p:cNvPr>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Area</a:t>
            </a:r>
            <a:r>
              <a:rPr kumimoji="0" lang="en-US" sz="3000" b="0" i="0" u="none" strike="noStrike" kern="1200" cap="none" spc="0" normalizeH="0" baseline="-25000" noProof="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A table titled from the metric system. The abbreviation for measurement square millimeters is m m superscript 2. The abbreviation for square centimeters is c m superscript 2. The abbreviation for square kilometers is k m superscript 2. The abbreviation for square meters is m superscript 2. And a table with the title From the U. S. Customary System.  The abbreviation of square inches is i n superscript 2. The abbreviation square feet is f t superscript 2. The abbreviation for square yards is y d superscript 2. The abbreviation for square miles is m i superscript 2.">
            <a:extLst>
              <a:ext uri="{FF2B5EF4-FFF2-40B4-BE49-F238E27FC236}">
                <a16:creationId xmlns:a16="http://schemas.microsoft.com/office/drawing/2014/main" id="{23FCF6C1-953A-8FEA-FB06-E85684BB8CD3}"/>
              </a:ext>
            </a:extLst>
          </p:cNvPr>
          <p:cNvPicPr>
            <a:picLocks noChangeAspect="1"/>
          </p:cNvPicPr>
          <p:nvPr/>
        </p:nvPicPr>
        <p:blipFill>
          <a:blip r:embed="rId3"/>
          <a:stretch>
            <a:fillRect/>
          </a:stretch>
        </p:blipFill>
        <p:spPr>
          <a:xfrm>
            <a:off x="1438275" y="2071687"/>
            <a:ext cx="9315450" cy="2714625"/>
          </a:xfrm>
          <a:prstGeom prst="rect">
            <a:avLst/>
          </a:prstGeom>
        </p:spPr>
      </p:pic>
    </p:spTree>
    <p:extLst>
      <p:ext uri="{BB962C8B-B14F-4D97-AF65-F5344CB8AC3E}">
        <p14:creationId xmlns:p14="http://schemas.microsoft.com/office/powerpoint/2010/main" val="11425499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Area</a:t>
            </a:r>
            <a:r>
              <a:rPr kumimoji="0" lang="en-US" sz="3000" b="0" i="0" u="none" strike="noStrike" kern="1200" cap="none" spc="0" normalizeH="0" baseline="-25000" noProof="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descr="This figure shows 18 squares that are each 1 inch squared. In order to calculate the area, we can either count the number of squares or multiply the length and width of the figure. If we count, we find that the total area is 18 inches squared. If we multiply the length of 6 inches by the width of 3 inches, we find that the total area is also 18 inches squared. Using a formula to calculate area, rather than counting squares, is going to provide the most accurate area, especially for irregularly-shaped polygons, as we will soon encounter.&#10;">
            <a:extLst>
              <a:ext uri="{FF2B5EF4-FFF2-40B4-BE49-F238E27FC236}">
                <a16:creationId xmlns:a16="http://schemas.microsoft.com/office/drawing/2014/main" id="{A750A6DB-1E2E-4225-A131-F11F41C0B8BB}"/>
              </a:ext>
            </a:extLst>
          </p:cNvPr>
          <p:cNvPicPr>
            <a:picLocks noChangeAspect="1"/>
          </p:cNvPicPr>
          <p:nvPr/>
        </p:nvPicPr>
        <p:blipFill>
          <a:blip r:embed="rId3"/>
          <a:stretch>
            <a:fillRect/>
          </a:stretch>
        </p:blipFill>
        <p:spPr>
          <a:xfrm>
            <a:off x="2324571" y="1797397"/>
            <a:ext cx="7542857" cy="3571429"/>
          </a:xfrm>
          <a:prstGeom prst="rect">
            <a:avLst/>
          </a:prstGeom>
        </p:spPr>
      </p:pic>
      <p:sp>
        <p:nvSpPr>
          <p:cNvPr id="3" name="TextBox 2">
            <a:extLst>
              <a:ext uri="{FF2B5EF4-FFF2-40B4-BE49-F238E27FC236}">
                <a16:creationId xmlns:a16="http://schemas.microsoft.com/office/drawing/2014/main" id="{927A3736-16F0-45C3-B2E1-C2BC5B1AE8E0}"/>
              </a:ext>
            </a:extLst>
          </p:cNvPr>
          <p:cNvSpPr txBox="1"/>
          <p:nvPr/>
        </p:nvSpPr>
        <p:spPr>
          <a:xfrm>
            <a:off x="4585700" y="3503488"/>
            <a:ext cx="1021433" cy="523220"/>
          </a:xfrm>
          <a:prstGeom prst="rect">
            <a:avLst/>
          </a:prstGeom>
          <a:noFill/>
        </p:spPr>
        <p:txBody>
          <a:bodyPr wrap="none" rtlCol="0">
            <a:spAutoFit/>
          </a:bodyPr>
          <a:lstStyle/>
          <a:p>
            <a:r>
              <a:rPr lang="en-US" sz="2800"/>
              <a:t>width</a:t>
            </a:r>
          </a:p>
        </p:txBody>
      </p:sp>
      <p:sp>
        <p:nvSpPr>
          <p:cNvPr id="6" name="TextBox 5">
            <a:extLst>
              <a:ext uri="{FF2B5EF4-FFF2-40B4-BE49-F238E27FC236}">
                <a16:creationId xmlns:a16="http://schemas.microsoft.com/office/drawing/2014/main" id="{F97B1866-B05C-4B87-A7EE-9A2DEA9E0BC9}"/>
              </a:ext>
            </a:extLst>
          </p:cNvPr>
          <p:cNvSpPr txBox="1"/>
          <p:nvPr/>
        </p:nvSpPr>
        <p:spPr>
          <a:xfrm>
            <a:off x="6741561" y="4282611"/>
            <a:ext cx="1105752" cy="523220"/>
          </a:xfrm>
          <a:prstGeom prst="rect">
            <a:avLst/>
          </a:prstGeom>
          <a:noFill/>
        </p:spPr>
        <p:txBody>
          <a:bodyPr wrap="none" rtlCol="0">
            <a:spAutoFit/>
          </a:bodyPr>
          <a:lstStyle/>
          <a:p>
            <a:r>
              <a:rPr lang="en-US" sz="2800"/>
              <a:t>length</a:t>
            </a:r>
          </a:p>
        </p:txBody>
      </p:sp>
    </p:spTree>
    <p:extLst>
      <p:ext uri="{BB962C8B-B14F-4D97-AF65-F5344CB8AC3E}">
        <p14:creationId xmlns:p14="http://schemas.microsoft.com/office/powerpoint/2010/main" val="12937184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Formulas: Triangle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descr="The area of a triangle is equal to base times height, divided by two. Height is also called the altitude and is perpendicular to the base.&#10;">
            <a:extLst>
              <a:ext uri="{FF2B5EF4-FFF2-40B4-BE49-F238E27FC236}">
                <a16:creationId xmlns:a16="http://schemas.microsoft.com/office/drawing/2014/main" id="{0EE9B227-389F-4F74-B40F-7545EF1F70AC}"/>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20000" contrast="40000"/>
                    </a14:imgEffect>
                  </a14:imgLayer>
                </a14:imgProps>
              </a:ext>
            </a:extLst>
          </a:blip>
          <a:srcRect r="69278"/>
          <a:stretch/>
        </p:blipFill>
        <p:spPr>
          <a:xfrm>
            <a:off x="4409660" y="1827699"/>
            <a:ext cx="3372680" cy="3892393"/>
          </a:xfrm>
          <a:prstGeom prst="rect">
            <a:avLst/>
          </a:prstGeom>
        </p:spPr>
      </p:pic>
    </p:spTree>
    <p:extLst>
      <p:ext uri="{BB962C8B-B14F-4D97-AF65-F5344CB8AC3E}">
        <p14:creationId xmlns:p14="http://schemas.microsoft.com/office/powerpoint/2010/main" val="9928707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Formulas: Rectangle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The area of a rectangle is equal to length times width.&#10;">
            <a:extLst>
              <a:ext uri="{FF2B5EF4-FFF2-40B4-BE49-F238E27FC236}">
                <a16:creationId xmlns:a16="http://schemas.microsoft.com/office/drawing/2014/main" id="{D47BE685-5F58-4882-BE55-6B5960B51356}"/>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20000" contrast="40000"/>
                    </a14:imgEffect>
                  </a14:imgLayer>
                </a14:imgProps>
              </a:ext>
            </a:extLst>
          </a:blip>
          <a:srcRect l="32096" r="31371"/>
          <a:stretch/>
        </p:blipFill>
        <p:spPr>
          <a:xfrm>
            <a:off x="4024901" y="1699860"/>
            <a:ext cx="4142198" cy="4020232"/>
          </a:xfrm>
          <a:prstGeom prst="rect">
            <a:avLst/>
          </a:prstGeom>
        </p:spPr>
      </p:pic>
    </p:spTree>
    <p:extLst>
      <p:ext uri="{BB962C8B-B14F-4D97-AF65-F5344CB8AC3E}">
        <p14:creationId xmlns:p14="http://schemas.microsoft.com/office/powerpoint/2010/main" val="18893477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Formulas: Square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The area of a square is equal to the side-length squared. It can also be calculated as length times width like a rectangle, but since a square is a rectangle with equal sides, side-length squared is a faster calculation.&#10;">
            <a:extLst>
              <a:ext uri="{FF2B5EF4-FFF2-40B4-BE49-F238E27FC236}">
                <a16:creationId xmlns:a16="http://schemas.microsoft.com/office/drawing/2014/main" id="{C4CE6B2F-E81F-4653-8AF2-79E8F418FFF4}"/>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20000" contrast="40000"/>
                    </a14:imgEffect>
                  </a14:imgLayer>
                </a14:imgProps>
              </a:ext>
            </a:extLst>
          </a:blip>
          <a:srcRect l="74698"/>
          <a:stretch/>
        </p:blipFill>
        <p:spPr>
          <a:xfrm>
            <a:off x="4435867" y="1465960"/>
            <a:ext cx="3320266" cy="4652852"/>
          </a:xfrm>
          <a:prstGeom prst="rect">
            <a:avLst/>
          </a:prstGeom>
        </p:spPr>
      </p:pic>
    </p:spTree>
    <p:extLst>
      <p:ext uri="{BB962C8B-B14F-4D97-AF65-F5344CB8AC3E}">
        <p14:creationId xmlns:p14="http://schemas.microsoft.com/office/powerpoint/2010/main" val="36342774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Irregular Polygons: Triangle</a:t>
            </a:r>
            <a:r>
              <a:rPr kumimoji="0" lang="en-US" sz="3000" b="0" i="0" u="none" strike="noStrike" kern="1200" cap="none" spc="0" normalizeH="0" baseline="-25000" noProof="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8" name="Picture 7" descr="The area of a triangle with a ten-inch base and a four-inch height, is equal to 10 times 4 divided by two which equals 20 inches squared.&#10;">
            <a:extLst>
              <a:ext uri="{FF2B5EF4-FFF2-40B4-BE49-F238E27FC236}">
                <a16:creationId xmlns:a16="http://schemas.microsoft.com/office/drawing/2014/main" id="{8A2140E7-63BD-704A-7883-86CB5264040C}"/>
              </a:ext>
            </a:extLst>
          </p:cNvPr>
          <p:cNvPicPr>
            <a:picLocks noChangeAspect="1"/>
          </p:cNvPicPr>
          <p:nvPr/>
        </p:nvPicPr>
        <p:blipFill>
          <a:blip r:embed="rId3"/>
          <a:stretch>
            <a:fillRect/>
          </a:stretch>
        </p:blipFill>
        <p:spPr>
          <a:xfrm>
            <a:off x="1041082" y="1596389"/>
            <a:ext cx="11026385" cy="5101587"/>
          </a:xfrm>
          <a:prstGeom prst="rect">
            <a:avLst/>
          </a:prstGeom>
        </p:spPr>
      </p:pic>
    </p:spTree>
    <p:extLst>
      <p:ext uri="{BB962C8B-B14F-4D97-AF65-F5344CB8AC3E}">
        <p14:creationId xmlns:p14="http://schemas.microsoft.com/office/powerpoint/2010/main" val="33569961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Irregular Polygons: Triangle</a:t>
            </a:r>
            <a:r>
              <a:rPr kumimoji="0" lang="en-US" sz="3000" b="0" i="0" u="none" strike="noStrike" kern="1200" cap="none" spc="0" normalizeH="0" baseline="-25000" noProof="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9" name="Picture 8" descr="To find the area of this composite figure, we should identify that is created from two triangles and a rectangle. We will calculate the area of the individual shapes, then add the areas together to calculate the total area. Don’t forget the units! Starting off with the area of the rectangle, length times width, 2 times 3 centimeters equals 6 centimeters squared. Next, the area of the larger triangle on top is base times height divided by two, that is 3 times 2 centimeters, divided by 2, which equals 3 centimeters squared. Finally, the area of the smaller triangle on the side is base times height divided by two, that is 2 times 1, divided by 2, which equals 1 centimeter squared. Adding these three sections together, we get that the total area of the composite figure is 6 plus 3 plus 1 centimeter squared, which is 10 centimeters squared.&#10;">
            <a:extLst>
              <a:ext uri="{FF2B5EF4-FFF2-40B4-BE49-F238E27FC236}">
                <a16:creationId xmlns:a16="http://schemas.microsoft.com/office/drawing/2014/main" id="{3EC5CEB9-BE6E-D12E-9B95-20048C6B51A3}"/>
              </a:ext>
            </a:extLst>
          </p:cNvPr>
          <p:cNvPicPr>
            <a:picLocks noChangeAspect="1"/>
          </p:cNvPicPr>
          <p:nvPr/>
        </p:nvPicPr>
        <p:blipFill>
          <a:blip r:embed="rId3"/>
          <a:stretch>
            <a:fillRect/>
          </a:stretch>
        </p:blipFill>
        <p:spPr>
          <a:xfrm>
            <a:off x="843914" y="1471612"/>
            <a:ext cx="11100559" cy="4952046"/>
          </a:xfrm>
          <a:prstGeom prst="rect">
            <a:avLst/>
          </a:prstGeom>
        </p:spPr>
      </p:pic>
    </p:spTree>
    <p:extLst>
      <p:ext uri="{BB962C8B-B14F-4D97-AF65-F5344CB8AC3E}">
        <p14:creationId xmlns:p14="http://schemas.microsoft.com/office/powerpoint/2010/main" val="41115203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rgbClr val="323542"/>
                </a:solidFill>
                <a:effectLst/>
                <a:uLnTx/>
                <a:uFillTx/>
                <a:latin typeface="Century Gothic" panose="020B0502020202020204" pitchFamily="34" charset="0"/>
                <a:ea typeface="+mn-ea"/>
                <a:cs typeface="+mn-cs"/>
              </a:rPr>
              <a:t>Irregular Polygons: Rectangle</a:t>
            </a:r>
            <a:r>
              <a:rPr kumimoji="0" lang="en-US" sz="3000" b="0" i="0" u="none" strike="noStrike" kern="1200" cap="none" spc="0" normalizeH="0" baseline="-25000" noProof="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descr="An image of a rectangle that is 30 feet long and 25 feet tall with a square within it with 10 foot sides.">
            <a:extLst>
              <a:ext uri="{FF2B5EF4-FFF2-40B4-BE49-F238E27FC236}">
                <a16:creationId xmlns:a16="http://schemas.microsoft.com/office/drawing/2014/main" id="{CB5E70EB-0C67-4957-B702-48D8D8A8AC2B}"/>
              </a:ext>
            </a:extLst>
          </p:cNvPr>
          <p:cNvPicPr>
            <a:picLocks noChangeAspect="1"/>
          </p:cNvPicPr>
          <p:nvPr/>
        </p:nvPicPr>
        <p:blipFill>
          <a:blip r:embed="rId3"/>
          <a:stretch>
            <a:fillRect/>
          </a:stretch>
        </p:blipFill>
        <p:spPr>
          <a:xfrm>
            <a:off x="274240" y="1606631"/>
            <a:ext cx="5523809" cy="4466667"/>
          </a:xfrm>
          <a:prstGeom prst="rect">
            <a:avLst/>
          </a:prstGeom>
        </p:spPr>
      </p:pic>
      <p:sp>
        <p:nvSpPr>
          <p:cNvPr id="3" name="TextBox 2">
            <a:extLst>
              <a:ext uri="{FF2B5EF4-FFF2-40B4-BE49-F238E27FC236}">
                <a16:creationId xmlns:a16="http://schemas.microsoft.com/office/drawing/2014/main" id="{94C84E63-8B46-42EE-99B5-DB875E1BB792}"/>
              </a:ext>
            </a:extLst>
          </p:cNvPr>
          <p:cNvSpPr txBox="1"/>
          <p:nvPr/>
        </p:nvSpPr>
        <p:spPr>
          <a:xfrm>
            <a:off x="6096000" y="1741441"/>
            <a:ext cx="3720762" cy="369332"/>
          </a:xfrm>
          <a:prstGeom prst="rect">
            <a:avLst/>
          </a:prstGeom>
          <a:noFill/>
        </p:spPr>
        <p:txBody>
          <a:bodyPr wrap="none" rtlCol="0">
            <a:spAutoFit/>
          </a:bodyPr>
          <a:lstStyle/>
          <a:p>
            <a:r>
              <a:rPr lang="en-US" b="1">
                <a:solidFill>
                  <a:schemeClr val="accent1"/>
                </a:solidFill>
              </a:rPr>
              <a:t>Step 1: </a:t>
            </a:r>
            <a:r>
              <a:rPr lang="en-US"/>
              <a:t>Find the area of the rectangle.</a:t>
            </a: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FABD1F9B-5D0F-4EFA-88B1-80CF28D9A80C}"/>
                  </a:ext>
                </a:extLst>
              </p:cNvPr>
              <p:cNvSpPr txBox="1"/>
              <p:nvPr/>
            </p:nvSpPr>
            <p:spPr>
              <a:xfrm>
                <a:off x="6889039" y="2250546"/>
                <a:ext cx="751168"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m:t>
                      </m:r>
                      <m:r>
                        <a:rPr lang="en-US" b="0" i="1" smtClean="0">
                          <a:latin typeface="Cambria Math" panose="02040503050406030204" pitchFamily="18" charset="0"/>
                        </a:rPr>
                        <m:t>𝑙𝑤</m:t>
                      </m:r>
                    </m:oMath>
                  </m:oMathPara>
                </a14:m>
                <a:endParaRPr lang="en-US"/>
              </a:p>
            </p:txBody>
          </p:sp>
        </mc:Choice>
        <mc:Fallback xmlns="">
          <p:sp>
            <p:nvSpPr>
              <p:cNvPr id="4" name="TextBox 3">
                <a:extLst>
                  <a:ext uri="{FF2B5EF4-FFF2-40B4-BE49-F238E27FC236}">
                    <a16:creationId xmlns:a16="http://schemas.microsoft.com/office/drawing/2014/main" id="{FABD1F9B-5D0F-4EFA-88B1-80CF28D9A80C}"/>
                  </a:ext>
                </a:extLst>
              </p:cNvPr>
              <p:cNvSpPr txBox="1">
                <a:spLocks noRot="1" noChangeAspect="1" noMove="1" noResize="1" noEditPoints="1" noAdjustHandles="1" noChangeArrowheads="1" noChangeShapeType="1" noTextEdit="1"/>
              </p:cNvSpPr>
              <p:nvPr/>
            </p:nvSpPr>
            <p:spPr>
              <a:xfrm>
                <a:off x="6889039" y="2250546"/>
                <a:ext cx="751168" cy="276999"/>
              </a:xfrm>
              <a:prstGeom prst="rect">
                <a:avLst/>
              </a:prstGeom>
              <a:blipFill>
                <a:blip r:embed="rId4"/>
                <a:stretch>
                  <a:fillRect l="-6504" r="-7317" b="-652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82B2A730-F2EE-44EA-94A9-CC1AED22872B}"/>
                  </a:ext>
                </a:extLst>
              </p:cNvPr>
              <p:cNvSpPr txBox="1"/>
              <p:nvPr/>
            </p:nvSpPr>
            <p:spPr>
              <a:xfrm>
                <a:off x="6889039" y="2653034"/>
                <a:ext cx="2809231"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=30 </m:t>
                      </m:r>
                      <m:r>
                        <a:rPr lang="en-US" b="0" i="1" smtClean="0">
                          <a:latin typeface="Cambria Math" panose="02040503050406030204" pitchFamily="18" charset="0"/>
                        </a:rPr>
                        <m:t>𝑓𝑡</m:t>
                      </m:r>
                      <m:r>
                        <a:rPr lang="en-US" b="0" i="1" smtClean="0">
                          <a:latin typeface="Cambria Math" panose="02040503050406030204" pitchFamily="18" charset="0"/>
                        </a:rPr>
                        <m:t>⋅25 </m:t>
                      </m:r>
                      <m:r>
                        <a:rPr lang="en-US" b="0" i="1" smtClean="0">
                          <a:latin typeface="Cambria Math" panose="02040503050406030204" pitchFamily="18" charset="0"/>
                        </a:rPr>
                        <m:t>𝑓𝑡</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750 </m:t>
                          </m:r>
                          <m:r>
                            <a:rPr lang="en-US" b="0" i="1" smtClean="0">
                              <a:latin typeface="Cambria Math" panose="02040503050406030204" pitchFamily="18" charset="0"/>
                            </a:rPr>
                            <m:t>𝑓𝑡</m:t>
                          </m:r>
                        </m:e>
                        <m:sup>
                          <m:r>
                            <a:rPr lang="en-US" b="0" i="1" smtClean="0">
                              <a:latin typeface="Cambria Math" panose="02040503050406030204" pitchFamily="18" charset="0"/>
                            </a:rPr>
                            <m:t>2</m:t>
                          </m:r>
                        </m:sup>
                      </m:sSup>
                    </m:oMath>
                  </m:oMathPara>
                </a14:m>
                <a:endParaRPr lang="en-US"/>
              </a:p>
            </p:txBody>
          </p:sp>
        </mc:Choice>
        <mc:Fallback xmlns="">
          <p:sp>
            <p:nvSpPr>
              <p:cNvPr id="9" name="TextBox 8">
                <a:extLst>
                  <a:ext uri="{FF2B5EF4-FFF2-40B4-BE49-F238E27FC236}">
                    <a16:creationId xmlns:a16="http://schemas.microsoft.com/office/drawing/2014/main" id="{82B2A730-F2EE-44EA-94A9-CC1AED22872B}"/>
                  </a:ext>
                </a:extLst>
              </p:cNvPr>
              <p:cNvSpPr txBox="1">
                <a:spLocks noRot="1" noChangeAspect="1" noMove="1" noResize="1" noEditPoints="1" noAdjustHandles="1" noChangeArrowheads="1" noChangeShapeType="1" noTextEdit="1"/>
              </p:cNvSpPr>
              <p:nvPr/>
            </p:nvSpPr>
            <p:spPr>
              <a:xfrm>
                <a:off x="6889039" y="2653034"/>
                <a:ext cx="2809231" cy="276999"/>
              </a:xfrm>
              <a:prstGeom prst="rect">
                <a:avLst/>
              </a:prstGeom>
              <a:blipFill>
                <a:blip r:embed="rId5"/>
                <a:stretch>
                  <a:fillRect l="-1518" t="-2174" r="-217" b="-32609"/>
                </a:stretch>
              </a:blipFill>
            </p:spPr>
            <p:txBody>
              <a:bodyPr/>
              <a:lstStyle/>
              <a:p>
                <a:r>
                  <a:rPr lang="en-US">
                    <a:noFill/>
                  </a:rPr>
                  <a:t> </a:t>
                </a:r>
              </a:p>
            </p:txBody>
          </p:sp>
        </mc:Fallback>
      </mc:AlternateContent>
      <p:sp>
        <p:nvSpPr>
          <p:cNvPr id="6" name="TextBox 5">
            <a:extLst>
              <a:ext uri="{FF2B5EF4-FFF2-40B4-BE49-F238E27FC236}">
                <a16:creationId xmlns:a16="http://schemas.microsoft.com/office/drawing/2014/main" id="{9DF448F1-1892-428E-810D-D5B116CA48D4}"/>
              </a:ext>
            </a:extLst>
          </p:cNvPr>
          <p:cNvSpPr txBox="1"/>
          <p:nvPr/>
        </p:nvSpPr>
        <p:spPr>
          <a:xfrm>
            <a:off x="6096000" y="3332523"/>
            <a:ext cx="3483133" cy="369332"/>
          </a:xfrm>
          <a:prstGeom prst="rect">
            <a:avLst/>
          </a:prstGeom>
          <a:noFill/>
        </p:spPr>
        <p:txBody>
          <a:bodyPr wrap="none" rtlCol="0">
            <a:spAutoFit/>
          </a:bodyPr>
          <a:lstStyle/>
          <a:p>
            <a:r>
              <a:rPr lang="en-US" b="1">
                <a:solidFill>
                  <a:schemeClr val="accent1"/>
                </a:solidFill>
              </a:rPr>
              <a:t>Step 2: </a:t>
            </a:r>
            <a:r>
              <a:rPr lang="en-US"/>
              <a:t>Find the area of the square.</a:t>
            </a:r>
          </a:p>
        </p:txBody>
      </p: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A3387F36-F485-44CB-81EE-B2BCB5148A05}"/>
                  </a:ext>
                </a:extLst>
              </p:cNvPr>
              <p:cNvSpPr txBox="1"/>
              <p:nvPr/>
            </p:nvSpPr>
            <p:spPr>
              <a:xfrm>
                <a:off x="6889039" y="3827346"/>
                <a:ext cx="728084"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𝑠</m:t>
                          </m:r>
                        </m:e>
                        <m:sup>
                          <m:r>
                            <a:rPr lang="en-US" b="0" i="1" smtClean="0">
                              <a:latin typeface="Cambria Math" panose="02040503050406030204" pitchFamily="18" charset="0"/>
                            </a:rPr>
                            <m:t>2</m:t>
                          </m:r>
                        </m:sup>
                      </m:sSup>
                    </m:oMath>
                  </m:oMathPara>
                </a14:m>
                <a:endParaRPr lang="en-US"/>
              </a:p>
            </p:txBody>
          </p:sp>
        </mc:Choice>
        <mc:Fallback xmlns="">
          <p:sp>
            <p:nvSpPr>
              <p:cNvPr id="10" name="TextBox 9">
                <a:extLst>
                  <a:ext uri="{FF2B5EF4-FFF2-40B4-BE49-F238E27FC236}">
                    <a16:creationId xmlns:a16="http://schemas.microsoft.com/office/drawing/2014/main" id="{A3387F36-F485-44CB-81EE-B2BCB5148A05}"/>
                  </a:ext>
                </a:extLst>
              </p:cNvPr>
              <p:cNvSpPr txBox="1">
                <a:spLocks noRot="1" noChangeAspect="1" noMove="1" noResize="1" noEditPoints="1" noAdjustHandles="1" noChangeArrowheads="1" noChangeShapeType="1" noTextEdit="1"/>
              </p:cNvSpPr>
              <p:nvPr/>
            </p:nvSpPr>
            <p:spPr>
              <a:xfrm>
                <a:off x="6889039" y="3827346"/>
                <a:ext cx="728084" cy="276999"/>
              </a:xfrm>
              <a:prstGeom prst="rect">
                <a:avLst/>
              </a:prstGeom>
              <a:blipFill>
                <a:blip r:embed="rId6"/>
                <a:stretch>
                  <a:fillRect l="-6667" t="-2222" r="-2500" b="-6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098754E1-06BA-471A-827D-7F7E50A202DA}"/>
                  </a:ext>
                </a:extLst>
              </p:cNvPr>
              <p:cNvSpPr txBox="1"/>
              <p:nvPr/>
            </p:nvSpPr>
            <p:spPr>
              <a:xfrm>
                <a:off x="6889039" y="4229834"/>
                <a:ext cx="2345066"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(10 </m:t>
                          </m:r>
                          <m:r>
                            <a:rPr lang="en-US" b="0" i="1" smtClean="0">
                              <a:latin typeface="Cambria Math" panose="02040503050406030204" pitchFamily="18" charset="0"/>
                            </a:rPr>
                            <m:t>𝑓𝑡</m:t>
                          </m:r>
                          <m:r>
                            <a:rPr lang="en-US" b="0" i="1" smtClean="0">
                              <a:latin typeface="Cambria Math" panose="02040503050406030204" pitchFamily="18" charset="0"/>
                            </a:rPr>
                            <m:t>)</m:t>
                          </m:r>
                        </m:e>
                        <m:sup>
                          <m:r>
                            <a:rPr lang="en-US" b="0" i="1" smtClean="0">
                              <a:latin typeface="Cambria Math" panose="02040503050406030204" pitchFamily="18" charset="0"/>
                            </a:rPr>
                            <m:t>2</m:t>
                          </m:r>
                        </m:sup>
                      </m:sSup>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100 </m:t>
                          </m:r>
                          <m:r>
                            <a:rPr lang="en-US" b="0" i="1" smtClean="0">
                              <a:latin typeface="Cambria Math" panose="02040503050406030204" pitchFamily="18" charset="0"/>
                            </a:rPr>
                            <m:t>𝑓𝑡</m:t>
                          </m:r>
                        </m:e>
                        <m:sup>
                          <m:r>
                            <a:rPr lang="en-US" b="0" i="1" smtClean="0">
                              <a:latin typeface="Cambria Math" panose="02040503050406030204" pitchFamily="18" charset="0"/>
                            </a:rPr>
                            <m:t>2</m:t>
                          </m:r>
                        </m:sup>
                      </m:sSup>
                    </m:oMath>
                  </m:oMathPara>
                </a14:m>
                <a:endParaRPr lang="en-US"/>
              </a:p>
            </p:txBody>
          </p:sp>
        </mc:Choice>
        <mc:Fallback xmlns="">
          <p:sp>
            <p:nvSpPr>
              <p:cNvPr id="11" name="TextBox 10">
                <a:extLst>
                  <a:ext uri="{FF2B5EF4-FFF2-40B4-BE49-F238E27FC236}">
                    <a16:creationId xmlns:a16="http://schemas.microsoft.com/office/drawing/2014/main" id="{098754E1-06BA-471A-827D-7F7E50A202DA}"/>
                  </a:ext>
                </a:extLst>
              </p:cNvPr>
              <p:cNvSpPr txBox="1">
                <a:spLocks noRot="1" noChangeAspect="1" noMove="1" noResize="1" noEditPoints="1" noAdjustHandles="1" noChangeArrowheads="1" noChangeShapeType="1" noTextEdit="1"/>
              </p:cNvSpPr>
              <p:nvPr/>
            </p:nvSpPr>
            <p:spPr>
              <a:xfrm>
                <a:off x="6889039" y="4229834"/>
                <a:ext cx="2345066" cy="276999"/>
              </a:xfrm>
              <a:prstGeom prst="rect">
                <a:avLst/>
              </a:prstGeom>
              <a:blipFill>
                <a:blip r:embed="rId7"/>
                <a:stretch>
                  <a:fillRect l="-1818" t="-2222" r="-519" b="-35556"/>
                </a:stretch>
              </a:blipFill>
            </p:spPr>
            <p:txBody>
              <a:bodyPr/>
              <a:lstStyle/>
              <a:p>
                <a:r>
                  <a:rPr lang="en-US">
                    <a:noFill/>
                  </a:rPr>
                  <a:t> </a:t>
                </a:r>
              </a:p>
            </p:txBody>
          </p:sp>
        </mc:Fallback>
      </mc:AlternateContent>
      <p:sp>
        <p:nvSpPr>
          <p:cNvPr id="7" name="TextBox 6">
            <a:extLst>
              <a:ext uri="{FF2B5EF4-FFF2-40B4-BE49-F238E27FC236}">
                <a16:creationId xmlns:a16="http://schemas.microsoft.com/office/drawing/2014/main" id="{047F0A12-56CF-4C91-8156-424773120423}"/>
              </a:ext>
            </a:extLst>
          </p:cNvPr>
          <p:cNvSpPr txBox="1"/>
          <p:nvPr/>
        </p:nvSpPr>
        <p:spPr>
          <a:xfrm>
            <a:off x="6096000" y="4920185"/>
            <a:ext cx="4938083" cy="369332"/>
          </a:xfrm>
          <a:prstGeom prst="rect">
            <a:avLst/>
          </a:prstGeom>
          <a:noFill/>
        </p:spPr>
        <p:txBody>
          <a:bodyPr wrap="none" rtlCol="0">
            <a:spAutoFit/>
          </a:bodyPr>
          <a:lstStyle/>
          <a:p>
            <a:r>
              <a:rPr lang="en-US" b="1">
                <a:solidFill>
                  <a:schemeClr val="accent1"/>
                </a:solidFill>
              </a:rPr>
              <a:t>Step 3: </a:t>
            </a:r>
            <a:r>
              <a:rPr lang="en-US"/>
              <a:t>Find the difference between the two areas.</a:t>
            </a:r>
          </a:p>
        </p:txBody>
      </p: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F89776BC-AD72-4953-AD0A-CF940C8101BA}"/>
                  </a:ext>
                </a:extLst>
              </p:cNvPr>
              <p:cNvSpPr txBox="1"/>
              <p:nvPr/>
            </p:nvSpPr>
            <p:spPr>
              <a:xfrm>
                <a:off x="6889039" y="5415008"/>
                <a:ext cx="4114973"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𝑟𝑒𝑚𝑎𝑖𝑛𝑖𝑛𝑔</m:t>
                      </m:r>
                      <m:r>
                        <a:rPr lang="en-US" b="0" i="1" smtClean="0">
                          <a:latin typeface="Cambria Math" panose="02040503050406030204" pitchFamily="18" charset="0"/>
                        </a:rPr>
                        <m:t> </m:t>
                      </m:r>
                      <m:r>
                        <a:rPr lang="en-US" b="0" i="1" smtClean="0">
                          <a:latin typeface="Cambria Math" panose="02040503050406030204" pitchFamily="18" charset="0"/>
                        </a:rPr>
                        <m:t>𝑎𝑟𝑒𝑎</m:t>
                      </m:r>
                      <m:r>
                        <a:rPr lang="en-US" b="0" i="1" smtClean="0">
                          <a:latin typeface="Cambria Math" panose="02040503050406030204" pitchFamily="18" charset="0"/>
                        </a:rPr>
                        <m:t>=750−100=</m:t>
                      </m:r>
                      <m:sSup>
                        <m:sSupPr>
                          <m:ctrlPr>
                            <a:rPr lang="en-US" b="0" i="1" smtClean="0">
                              <a:latin typeface="Cambria Math" panose="02040503050406030204" pitchFamily="18" charset="0"/>
                            </a:rPr>
                          </m:ctrlPr>
                        </m:sSupPr>
                        <m:e>
                          <m:r>
                            <a:rPr lang="en-US" b="0" i="1" smtClean="0">
                              <a:latin typeface="Cambria Math" panose="02040503050406030204" pitchFamily="18" charset="0"/>
                            </a:rPr>
                            <m:t>650 </m:t>
                          </m:r>
                          <m:r>
                            <a:rPr lang="en-US" b="0" i="1" smtClean="0">
                              <a:latin typeface="Cambria Math" panose="02040503050406030204" pitchFamily="18" charset="0"/>
                            </a:rPr>
                            <m:t>𝑓𝑡</m:t>
                          </m:r>
                        </m:e>
                        <m:sup>
                          <m:r>
                            <a:rPr lang="en-US" b="0" i="1" smtClean="0">
                              <a:latin typeface="Cambria Math" panose="02040503050406030204" pitchFamily="18" charset="0"/>
                            </a:rPr>
                            <m:t>2</m:t>
                          </m:r>
                        </m:sup>
                      </m:sSup>
                    </m:oMath>
                  </m:oMathPara>
                </a14:m>
                <a:endParaRPr lang="en-US"/>
              </a:p>
            </p:txBody>
          </p:sp>
        </mc:Choice>
        <mc:Fallback xmlns="">
          <p:sp>
            <p:nvSpPr>
              <p:cNvPr id="12" name="TextBox 11">
                <a:extLst>
                  <a:ext uri="{FF2B5EF4-FFF2-40B4-BE49-F238E27FC236}">
                    <a16:creationId xmlns:a16="http://schemas.microsoft.com/office/drawing/2014/main" id="{F89776BC-AD72-4953-AD0A-CF940C8101BA}"/>
                  </a:ext>
                </a:extLst>
              </p:cNvPr>
              <p:cNvSpPr txBox="1">
                <a:spLocks noRot="1" noChangeAspect="1" noMove="1" noResize="1" noEditPoints="1" noAdjustHandles="1" noChangeArrowheads="1" noChangeShapeType="1" noTextEdit="1"/>
              </p:cNvSpPr>
              <p:nvPr/>
            </p:nvSpPr>
            <p:spPr>
              <a:xfrm>
                <a:off x="6889039" y="5415008"/>
                <a:ext cx="4114973" cy="276999"/>
              </a:xfrm>
              <a:prstGeom prst="rect">
                <a:avLst/>
              </a:prstGeom>
              <a:blipFill>
                <a:blip r:embed="rId8"/>
                <a:stretch>
                  <a:fillRect l="-1481" t="-2174" r="-148" b="-32609"/>
                </a:stretch>
              </a:blipFill>
            </p:spPr>
            <p:txBody>
              <a:bodyPr/>
              <a:lstStyle/>
              <a:p>
                <a:r>
                  <a:rPr lang="en-US">
                    <a:noFill/>
                  </a:rPr>
                  <a:t> </a:t>
                </a:r>
              </a:p>
            </p:txBody>
          </p:sp>
        </mc:Fallback>
      </mc:AlternateContent>
    </p:spTree>
    <p:extLst>
      <p:ext uri="{BB962C8B-B14F-4D97-AF65-F5344CB8AC3E}">
        <p14:creationId xmlns:p14="http://schemas.microsoft.com/office/powerpoint/2010/main" val="5733492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B69BB0E-8EFF-4C17-AED4-DBD7352A0CB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017CE23-F317-4EAA-9B72-45031A2A5FD0}">
  <ds:schemaRefs>
    <ds:schemaRef ds:uri="http://purl.org/dc/dcmitype/"/>
    <ds:schemaRef ds:uri="http://www.w3.org/XML/1998/namespace"/>
    <ds:schemaRef ds:uri="http://schemas.microsoft.com/office/2006/documentManagement/types"/>
    <ds:schemaRef ds:uri="http://schemas.microsoft.com/office/infopath/2007/PartnerControls"/>
    <ds:schemaRef ds:uri="fdab59f7-c3a7-48e5-acd8-618ce834776e"/>
    <ds:schemaRef ds:uri="http://purl.org/dc/elements/1.1/"/>
    <ds:schemaRef ds:uri="06d9c582-05c2-476b-83d2-72ab8b1380b2"/>
    <ds:schemaRef ds:uri="http://schemas.openxmlformats.org/package/2006/metadata/core-properties"/>
    <ds:schemaRef ds:uri="http://schemas.microsoft.com/office/2006/metadata/properties"/>
    <ds:schemaRef ds:uri="http://purl.org/dc/terms/"/>
  </ds:schemaRefs>
</ds:datastoreItem>
</file>

<file path=customXml/itemProps3.xml><?xml version="1.0" encoding="utf-8"?>
<ds:datastoreItem xmlns:ds="http://schemas.openxmlformats.org/officeDocument/2006/customXml" ds:itemID="{A012CB16-6A45-491A-A2C2-640860F7EDD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363</TotalTime>
  <Words>741</Words>
  <Application>Microsoft Office PowerPoint</Application>
  <PresentationFormat>Widescreen</PresentationFormat>
  <Paragraphs>43</Paragraphs>
  <Slides>11</Slides>
  <Notes>10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11</vt:i4>
      </vt:variant>
    </vt:vector>
  </HeadingPairs>
  <TitlesOfParts>
    <vt:vector size="18" baseType="lpstr">
      <vt:lpstr>Arial</vt:lpstr>
      <vt:lpstr>Calibri</vt:lpstr>
      <vt:lpstr>Calibri Light</vt:lpstr>
      <vt:lpstr>Cambria Math</vt:lpstr>
      <vt:lpstr>Century Gothic</vt:lpstr>
      <vt:lpstr>Office Theme</vt:lpstr>
      <vt:lpstr>1_Office Theme</vt:lpstr>
      <vt:lpstr>Calculating Area</vt:lpstr>
      <vt:lpstr>Area1</vt:lpstr>
      <vt:lpstr>Area2</vt:lpstr>
      <vt:lpstr>Formulas: Triangle</vt:lpstr>
      <vt:lpstr>Formulas: Rectangle</vt:lpstr>
      <vt:lpstr>Formulas: Square</vt:lpstr>
      <vt:lpstr>Irregular Polygons: Triangle1</vt:lpstr>
      <vt:lpstr>Irregular Polygons: Triangle2</vt:lpstr>
      <vt:lpstr>Irregular Polygons: Rectangle1</vt:lpstr>
      <vt:lpstr>Irregular Polygons: Rectangle2</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Microeconomics, 2nd Edition</dc:title>
  <dc:creator>Hawkes Learning</dc:creator>
  <cp:lastModifiedBy>Caitlin Coleman</cp:lastModifiedBy>
  <cp:revision>22</cp:revision>
  <dcterms:created xsi:type="dcterms:W3CDTF">2017-06-16T13:06:21Z</dcterms:created>
  <dcterms:modified xsi:type="dcterms:W3CDTF">2026-02-03T14:48:00Z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