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5"/>
  </p:notesMasterIdLst>
  <p:sldIdLst>
    <p:sldId id="367" r:id="rId6"/>
    <p:sldId id="368" r:id="rId7"/>
    <p:sldId id="369" r:id="rId8"/>
    <p:sldId id="370" r:id="rId9"/>
    <p:sldId id="371" r:id="rId10"/>
    <p:sldId id="372" r:id="rId11"/>
    <p:sldId id="373" r:id="rId12"/>
    <p:sldId id="374" r:id="rId13"/>
    <p:sldId id="375" r:id="rId14"/>
    <p:sldId id="376" r:id="rId15"/>
    <p:sldId id="377" r:id="rId16"/>
    <p:sldId id="378" r:id="rId17"/>
    <p:sldId id="379" r:id="rId18"/>
    <p:sldId id="380" r:id="rId19"/>
    <p:sldId id="381" r:id="rId20"/>
    <p:sldId id="382" r:id="rId21"/>
    <p:sldId id="383" r:id="rId22"/>
    <p:sldId id="384"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3F91"/>
    <a:srgbClr val="933DA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626E57-AC52-48F1-BB6B-D351C34FF697}" v="3" dt="2026-02-03T14:46:18.8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08T21:48:04.529" v="27" actId="47"/>
      <pc:docMkLst>
        <pc:docMk/>
      </pc:docMkLst>
      <pc:sldChg chg="add">
        <pc:chgData name="Annaleise Radchenko" userId="6249d1a9-d5dd-4793-b8df-98b5e6874abb" providerId="ADAL" clId="{4A5B4154-50F6-4F5B-A4D7-A9ED8C205C6B}" dt="2026-01-08T21:47:53.447" v="26"/>
        <pc:sldMkLst>
          <pc:docMk/>
          <pc:sldMk cId="3947955133" sldId="367"/>
        </pc:sldMkLst>
      </pc:sldChg>
      <pc:sldChg chg="add">
        <pc:chgData name="Annaleise Radchenko" userId="6249d1a9-d5dd-4793-b8df-98b5e6874abb" providerId="ADAL" clId="{4A5B4154-50F6-4F5B-A4D7-A9ED8C205C6B}" dt="2026-01-08T21:47:53.447" v="26"/>
        <pc:sldMkLst>
          <pc:docMk/>
          <pc:sldMk cId="3406671797" sldId="368"/>
        </pc:sldMkLst>
      </pc:sldChg>
      <pc:sldChg chg="add">
        <pc:chgData name="Annaleise Radchenko" userId="6249d1a9-d5dd-4793-b8df-98b5e6874abb" providerId="ADAL" clId="{4A5B4154-50F6-4F5B-A4D7-A9ED8C205C6B}" dt="2026-01-08T21:47:53.447" v="26"/>
        <pc:sldMkLst>
          <pc:docMk/>
          <pc:sldMk cId="2411555097" sldId="369"/>
        </pc:sldMkLst>
      </pc:sldChg>
      <pc:sldChg chg="add">
        <pc:chgData name="Annaleise Radchenko" userId="6249d1a9-d5dd-4793-b8df-98b5e6874abb" providerId="ADAL" clId="{4A5B4154-50F6-4F5B-A4D7-A9ED8C205C6B}" dt="2026-01-08T21:47:53.447" v="26"/>
        <pc:sldMkLst>
          <pc:docMk/>
          <pc:sldMk cId="1329770291" sldId="370"/>
        </pc:sldMkLst>
      </pc:sldChg>
      <pc:sldChg chg="add">
        <pc:chgData name="Annaleise Radchenko" userId="6249d1a9-d5dd-4793-b8df-98b5e6874abb" providerId="ADAL" clId="{4A5B4154-50F6-4F5B-A4D7-A9ED8C205C6B}" dt="2026-01-08T21:47:53.447" v="26"/>
        <pc:sldMkLst>
          <pc:docMk/>
          <pc:sldMk cId="2187329896" sldId="371"/>
        </pc:sldMkLst>
      </pc:sldChg>
      <pc:sldChg chg="add">
        <pc:chgData name="Annaleise Radchenko" userId="6249d1a9-d5dd-4793-b8df-98b5e6874abb" providerId="ADAL" clId="{4A5B4154-50F6-4F5B-A4D7-A9ED8C205C6B}" dt="2026-01-08T21:47:53.447" v="26"/>
        <pc:sldMkLst>
          <pc:docMk/>
          <pc:sldMk cId="3135538884" sldId="372"/>
        </pc:sldMkLst>
      </pc:sldChg>
      <pc:sldChg chg="add">
        <pc:chgData name="Annaleise Radchenko" userId="6249d1a9-d5dd-4793-b8df-98b5e6874abb" providerId="ADAL" clId="{4A5B4154-50F6-4F5B-A4D7-A9ED8C205C6B}" dt="2026-01-08T21:47:53.447" v="26"/>
        <pc:sldMkLst>
          <pc:docMk/>
          <pc:sldMk cId="3367948265" sldId="373"/>
        </pc:sldMkLst>
      </pc:sldChg>
      <pc:sldChg chg="add">
        <pc:chgData name="Annaleise Radchenko" userId="6249d1a9-d5dd-4793-b8df-98b5e6874abb" providerId="ADAL" clId="{4A5B4154-50F6-4F5B-A4D7-A9ED8C205C6B}" dt="2026-01-08T21:47:53.447" v="26"/>
        <pc:sldMkLst>
          <pc:docMk/>
          <pc:sldMk cId="638210302" sldId="374"/>
        </pc:sldMkLst>
      </pc:sldChg>
      <pc:sldChg chg="add">
        <pc:chgData name="Annaleise Radchenko" userId="6249d1a9-d5dd-4793-b8df-98b5e6874abb" providerId="ADAL" clId="{4A5B4154-50F6-4F5B-A4D7-A9ED8C205C6B}" dt="2026-01-08T21:47:53.447" v="26"/>
        <pc:sldMkLst>
          <pc:docMk/>
          <pc:sldMk cId="1303114568" sldId="375"/>
        </pc:sldMkLst>
      </pc:sldChg>
      <pc:sldChg chg="add">
        <pc:chgData name="Annaleise Radchenko" userId="6249d1a9-d5dd-4793-b8df-98b5e6874abb" providerId="ADAL" clId="{4A5B4154-50F6-4F5B-A4D7-A9ED8C205C6B}" dt="2026-01-08T21:47:53.447" v="26"/>
        <pc:sldMkLst>
          <pc:docMk/>
          <pc:sldMk cId="439610279" sldId="376"/>
        </pc:sldMkLst>
      </pc:sldChg>
      <pc:sldChg chg="add">
        <pc:chgData name="Annaleise Radchenko" userId="6249d1a9-d5dd-4793-b8df-98b5e6874abb" providerId="ADAL" clId="{4A5B4154-50F6-4F5B-A4D7-A9ED8C205C6B}" dt="2026-01-08T21:47:53.447" v="26"/>
        <pc:sldMkLst>
          <pc:docMk/>
          <pc:sldMk cId="2689004807" sldId="377"/>
        </pc:sldMkLst>
      </pc:sldChg>
      <pc:sldChg chg="add">
        <pc:chgData name="Annaleise Radchenko" userId="6249d1a9-d5dd-4793-b8df-98b5e6874abb" providerId="ADAL" clId="{4A5B4154-50F6-4F5B-A4D7-A9ED8C205C6B}" dt="2026-01-08T21:47:53.447" v="26"/>
        <pc:sldMkLst>
          <pc:docMk/>
          <pc:sldMk cId="2103089520" sldId="378"/>
        </pc:sldMkLst>
      </pc:sldChg>
      <pc:sldChg chg="add">
        <pc:chgData name="Annaleise Radchenko" userId="6249d1a9-d5dd-4793-b8df-98b5e6874abb" providerId="ADAL" clId="{4A5B4154-50F6-4F5B-A4D7-A9ED8C205C6B}" dt="2026-01-08T21:47:53.447" v="26"/>
        <pc:sldMkLst>
          <pc:docMk/>
          <pc:sldMk cId="2923386096" sldId="379"/>
        </pc:sldMkLst>
      </pc:sldChg>
      <pc:sldChg chg="add">
        <pc:chgData name="Annaleise Radchenko" userId="6249d1a9-d5dd-4793-b8df-98b5e6874abb" providerId="ADAL" clId="{4A5B4154-50F6-4F5B-A4D7-A9ED8C205C6B}" dt="2026-01-08T21:47:53.447" v="26"/>
        <pc:sldMkLst>
          <pc:docMk/>
          <pc:sldMk cId="1766865106" sldId="380"/>
        </pc:sldMkLst>
      </pc:sldChg>
      <pc:sldChg chg="add">
        <pc:chgData name="Annaleise Radchenko" userId="6249d1a9-d5dd-4793-b8df-98b5e6874abb" providerId="ADAL" clId="{4A5B4154-50F6-4F5B-A4D7-A9ED8C205C6B}" dt="2026-01-08T21:47:53.447" v="26"/>
        <pc:sldMkLst>
          <pc:docMk/>
          <pc:sldMk cId="3187046248" sldId="381"/>
        </pc:sldMkLst>
      </pc:sldChg>
      <pc:sldChg chg="add">
        <pc:chgData name="Annaleise Radchenko" userId="6249d1a9-d5dd-4793-b8df-98b5e6874abb" providerId="ADAL" clId="{4A5B4154-50F6-4F5B-A4D7-A9ED8C205C6B}" dt="2026-01-08T21:47:53.447" v="26"/>
        <pc:sldMkLst>
          <pc:docMk/>
          <pc:sldMk cId="3351786775" sldId="382"/>
        </pc:sldMkLst>
      </pc:sldChg>
      <pc:sldChg chg="add">
        <pc:chgData name="Annaleise Radchenko" userId="6249d1a9-d5dd-4793-b8df-98b5e6874abb" providerId="ADAL" clId="{4A5B4154-50F6-4F5B-A4D7-A9ED8C205C6B}" dt="2026-01-08T21:47:53.447" v="26"/>
        <pc:sldMkLst>
          <pc:docMk/>
          <pc:sldMk cId="4257427161" sldId="383"/>
        </pc:sldMkLst>
      </pc:sldChg>
      <pc:sldChg chg="add">
        <pc:chgData name="Annaleise Radchenko" userId="6249d1a9-d5dd-4793-b8df-98b5e6874abb" providerId="ADAL" clId="{4A5B4154-50F6-4F5B-A4D7-A9ED8C205C6B}" dt="2026-01-08T21:47:53.447" v="26"/>
        <pc:sldMkLst>
          <pc:docMk/>
          <pc:sldMk cId="3039768621" sldId="38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Graphing. By the end of this lesson, you will be able to identify different graphs and calculate slope. Graphs are pictures of numerical information. There are many different types of graphs, and each type is particularly well-suited to the display and clarification of certain types of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22732000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1/3, we have that y=0.</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2003881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for x=3, we have that y =-8.</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2669226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the completed table.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754207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calculate the slope of the line y=2x + 3, we can calculate the rise over run using the coordinate points P</a:t>
            </a:r>
            <a:r>
              <a:rPr lang="en-US" sz="1200" kern="1200" baseline="-25000" dirty="0">
                <a:solidFill>
                  <a:schemeClr val="tx1"/>
                </a:solidFill>
                <a:effectLst/>
                <a:latin typeface="+mn-lt"/>
                <a:ea typeface="+mn-ea"/>
                <a:cs typeface="+mn-cs"/>
              </a:rPr>
              <a:t>1</a:t>
            </a:r>
            <a:r>
              <a:rPr lang="en-US" sz="1200" kern="1200" dirty="0">
                <a:solidFill>
                  <a:schemeClr val="tx1"/>
                </a:solidFill>
                <a:effectLst/>
                <a:latin typeface="+mn-lt"/>
                <a:ea typeface="+mn-ea"/>
                <a:cs typeface="+mn-cs"/>
              </a:rPr>
              <a:t> (-2,-1) and P</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(2,7) to find that the slope of the line is 2.</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3922448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horizontal line is zero, as rise is always zero; dividing zero by a number equals zero.</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32763673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vertical line is undefined because dividing a number by zero results in an undefined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dirty="0"/>
          </a:p>
        </p:txBody>
      </p:sp>
    </p:spTree>
    <p:extLst>
      <p:ext uri="{BB962C8B-B14F-4D97-AF65-F5344CB8AC3E}">
        <p14:creationId xmlns:p14="http://schemas.microsoft.com/office/powerpoint/2010/main" val="4049584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have the same slope, they are parallel, and they never intersect. Thus, there is no solution for the system and the system is inconsistent.</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dirty="0"/>
          </a:p>
        </p:txBody>
      </p:sp>
    </p:spTree>
    <p:extLst>
      <p:ext uri="{BB962C8B-B14F-4D97-AF65-F5344CB8AC3E}">
        <p14:creationId xmlns:p14="http://schemas.microsoft.com/office/powerpoint/2010/main" val="28932007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intersect, the system is consistent, and the equations are independent.</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dirty="0"/>
          </a:p>
        </p:txBody>
      </p:sp>
    </p:spTree>
    <p:extLst>
      <p:ext uri="{BB962C8B-B14F-4D97-AF65-F5344CB8AC3E}">
        <p14:creationId xmlns:p14="http://schemas.microsoft.com/office/powerpoint/2010/main" val="13297263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overlap, the system is consistent,  and the equations are dependent. Now, you are able to identify different graphs, calculate slope, and evaluate line systems.</a:t>
            </a: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dirty="0"/>
          </a:p>
        </p:txBody>
      </p:sp>
    </p:spTree>
    <p:extLst>
      <p:ext uri="{BB962C8B-B14F-4D97-AF65-F5344CB8AC3E}">
        <p14:creationId xmlns:p14="http://schemas.microsoft.com/office/powerpoint/2010/main" val="127097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Bar graphs emphasize comparative amounts. This bar graph shows monthly U.S. books sales. We can compare sales by month. A good bar graph has a title and labeled axis. We can see that January had the most sales of $ 2,294M, and April had the least sales with $918M.</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Circle graphs, or pie charts, help in understanding percents or parts of a whole. This graph shows the percent of a household's annual income they plan to budget for various expenses. If the household’s total income is $45,000, we can find out how much they spend on various necessities. They spend 45,000 times 0.20, or $9,000, on food and $45,000 times 0.07, or $3,150, on clothing.</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Line graphs indicate tendencies or trends over a period of time. This graph shows the relationships between daily high and low temperatures. We can tell that temperatures tended to rise during the week but fell sharply on Saturday, and the weather was hottest on Thursday and Friday and coolest on Sunday.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Histograms indicate data in classes, a range or interval of numbers. This histogram summarizes the scores of students on an English placement test. We can tell that 16 students scored in the second class, between 250.5 and 300.5.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plotting points to create a graph, we must be aware of the quadrants and coordinates. In the first quadrant, x and y are both positive; in the second quadrant, x is negative, and y is positive; in the third quadrant, x and y are both negatives; and in the fourth quadrant, x is positive, and y is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complete the table with ordered pairs, we can plug in the given numbers into y = -3x + 1.</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2450232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0, we have that y= 1.</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3873845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y=4, we have that x=-1.</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715820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78.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5" Type="http://schemas.openxmlformats.org/officeDocument/2006/relationships/image" Target="../media/image22.png"/><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73.png"/></Relationships>
</file>

<file path=ppt/slides/_rels/slide9.xml.rels><?xml version="1.0" encoding="UTF-8" standalone="yes"?>
<Relationships xmlns="http://schemas.openxmlformats.org/package/2006/relationships"><Relationship Id="rId3" Type="http://schemas.openxmlformats.org/officeDocument/2006/relationships/image" Target="../media/image75.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7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itle 8"/>
          <p:cNvSpPr txBox="1">
            <a:spLocks noGrp="1"/>
          </p:cNvSpPr>
          <p:nvPr>
            <p:ph type="title" idx="4294967295"/>
          </p:nvPr>
        </p:nvSpPr>
        <p:spPr>
          <a:xfrm>
            <a:off x="1463488" y="2937760"/>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Graphing</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41848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7955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4</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y = ? plug x = one third into the equation &#10;For x = one third&#10;y = negative 3 multiplied by one third plus 1&#10;y = negative 1 + 1&#10;y = 0">
            <a:extLst>
              <a:ext uri="{FF2B5EF4-FFF2-40B4-BE49-F238E27FC236}">
                <a16:creationId xmlns:a16="http://schemas.microsoft.com/office/drawing/2014/main" id="{18DF20FD-8358-9DEC-E54F-703A87E6F0B0}"/>
              </a:ext>
            </a:extLst>
          </p:cNvPr>
          <p:cNvPicPr>
            <a:picLocks noChangeAspect="1"/>
          </p:cNvPicPr>
          <p:nvPr/>
        </p:nvPicPr>
        <p:blipFill>
          <a:blip r:embed="rId3"/>
          <a:stretch>
            <a:fillRect/>
          </a:stretch>
        </p:blipFill>
        <p:spPr>
          <a:xfrm>
            <a:off x="3174122" y="1569439"/>
            <a:ext cx="5843755" cy="4701291"/>
          </a:xfrm>
          <a:prstGeom prst="rect">
            <a:avLst/>
          </a:prstGeom>
        </p:spPr>
      </p:pic>
    </p:spTree>
    <p:extLst>
      <p:ext uri="{BB962C8B-B14F-4D97-AF65-F5344CB8AC3E}">
        <p14:creationId xmlns:p14="http://schemas.microsoft.com/office/powerpoint/2010/main" val="439610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5</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=3</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descr="For x = 3&#10;y = negative 3 times 3 + 1&#10;y = negative 9 + 1&#10;y = negative 8">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t="49492"/>
          <a:stretch/>
        </p:blipFill>
        <p:spPr>
          <a:xfrm>
            <a:off x="4792894" y="3429000"/>
            <a:ext cx="2606212" cy="3150967"/>
          </a:xfrm>
          <a:prstGeom prst="rect">
            <a:avLst/>
          </a:prstGeom>
        </p:spPr>
      </p:pic>
    </p:spTree>
    <p:extLst>
      <p:ext uri="{BB962C8B-B14F-4D97-AF65-F5344CB8AC3E}">
        <p14:creationId xmlns:p14="http://schemas.microsoft.com/office/powerpoint/2010/main" val="2689004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6</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table with the coordinates for x and y respectively. The coordinates are:&#10;(0, 1)&#10;(negative 1, 4)&#10;(one third, 0)&#10;(3, negative eight)">
            <a:extLst>
              <a:ext uri="{FF2B5EF4-FFF2-40B4-BE49-F238E27FC236}">
                <a16:creationId xmlns:a16="http://schemas.microsoft.com/office/drawing/2014/main" id="{B12EB844-16A2-AE49-E98B-F7F89DBDB4DA}"/>
              </a:ext>
            </a:extLst>
          </p:cNvPr>
          <p:cNvPicPr>
            <a:picLocks noChangeAspect="1"/>
          </p:cNvPicPr>
          <p:nvPr/>
        </p:nvPicPr>
        <p:blipFill>
          <a:blip r:embed="rId3"/>
          <a:stretch>
            <a:fillRect/>
          </a:stretch>
        </p:blipFill>
        <p:spPr>
          <a:xfrm>
            <a:off x="2828925" y="1628775"/>
            <a:ext cx="6534150" cy="3600450"/>
          </a:xfrm>
          <a:prstGeom prst="rect">
            <a:avLst/>
          </a:prstGeom>
        </p:spPr>
      </p:pic>
    </p:spTree>
    <p:extLst>
      <p:ext uri="{BB962C8B-B14F-4D97-AF65-F5344CB8AC3E}">
        <p14:creationId xmlns:p14="http://schemas.microsoft.com/office/powerpoint/2010/main" val="2103089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Slope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o calculate the slope of the line y=2 x + 3, we can calculate the rise over run using the coordinate points P sub 1 (negative 2, negative 1) and P sub 2 (2,7). We find the difference in y-values divided by the difference in x-values which is 8 divided by 4 to find that the slope of the line is 2.&#10;">
            <a:extLst>
              <a:ext uri="{FF2B5EF4-FFF2-40B4-BE49-F238E27FC236}">
                <a16:creationId xmlns:a16="http://schemas.microsoft.com/office/drawing/2014/main" id="{3AA5CC83-E64A-A81C-8121-CA5D8BA80924}"/>
              </a:ext>
            </a:extLst>
          </p:cNvPr>
          <p:cNvPicPr>
            <a:picLocks noChangeAspect="1"/>
          </p:cNvPicPr>
          <p:nvPr/>
        </p:nvPicPr>
        <p:blipFill>
          <a:blip r:embed="rId3"/>
          <a:stretch>
            <a:fillRect/>
          </a:stretch>
        </p:blipFill>
        <p:spPr>
          <a:xfrm>
            <a:off x="555503" y="1238248"/>
            <a:ext cx="11080994" cy="5185409"/>
          </a:xfrm>
          <a:prstGeom prst="rect">
            <a:avLst/>
          </a:prstGeom>
        </p:spPr>
      </p:pic>
    </p:spTree>
    <p:extLst>
      <p:ext uri="{BB962C8B-B14F-4D97-AF65-F5344CB8AC3E}">
        <p14:creationId xmlns:p14="http://schemas.microsoft.com/office/powerpoint/2010/main" val="2923386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Horizontal Line Slope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Graph with a line with a slope of zero. The equation for the line is y = 3 and it goes through coordinates negative 2, 3 and 5, 3.">
            <a:extLst>
              <a:ext uri="{FF2B5EF4-FFF2-40B4-BE49-F238E27FC236}">
                <a16:creationId xmlns:a16="http://schemas.microsoft.com/office/drawing/2014/main" id="{3154F848-636B-4114-B6A8-948475169FC8}"/>
              </a:ext>
            </a:extLst>
          </p:cNvPr>
          <p:cNvPicPr>
            <a:picLocks noChangeAspect="1"/>
          </p:cNvPicPr>
          <p:nvPr/>
        </p:nvPicPr>
        <p:blipFill>
          <a:blip r:embed="rId3"/>
          <a:stretch>
            <a:fillRect/>
          </a:stretch>
        </p:blipFill>
        <p:spPr>
          <a:xfrm>
            <a:off x="3612663" y="1462910"/>
            <a:ext cx="4966674" cy="4889870"/>
          </a:xfrm>
          <a:prstGeom prst="rect">
            <a:avLst/>
          </a:prstGeom>
        </p:spPr>
      </p:pic>
    </p:spTree>
    <p:extLst>
      <p:ext uri="{BB962C8B-B14F-4D97-AF65-F5344CB8AC3E}">
        <p14:creationId xmlns:p14="http://schemas.microsoft.com/office/powerpoint/2010/main" val="1766865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Vertical Line Slope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graph with a line with the equation x = 4, that passes through the coordinates (4, 3) and (4, negative 2).">
            <a:extLst>
              <a:ext uri="{FF2B5EF4-FFF2-40B4-BE49-F238E27FC236}">
                <a16:creationId xmlns:a16="http://schemas.microsoft.com/office/drawing/2014/main" id="{14897E20-B845-4EAF-8C3B-3F7ECCE3C6FF}"/>
              </a:ext>
            </a:extLst>
          </p:cNvPr>
          <p:cNvPicPr>
            <a:picLocks noChangeAspect="1"/>
          </p:cNvPicPr>
          <p:nvPr/>
        </p:nvPicPr>
        <p:blipFill>
          <a:blip r:embed="rId3"/>
          <a:stretch>
            <a:fillRect/>
          </a:stretch>
        </p:blipFill>
        <p:spPr>
          <a:xfrm>
            <a:off x="3391492" y="1329434"/>
            <a:ext cx="5409015" cy="5269608"/>
          </a:xfrm>
          <a:prstGeom prst="rect">
            <a:avLst/>
          </a:prstGeom>
        </p:spPr>
      </p:pic>
    </p:spTree>
    <p:extLst>
      <p:ext uri="{BB962C8B-B14F-4D97-AF65-F5344CB8AC3E}">
        <p14:creationId xmlns:p14="http://schemas.microsoft.com/office/powerpoint/2010/main" val="3187046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Systems: Parallel Lines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A graph with parallel lines for the equations y = negative x + 4 and x + y = 2.">
            <a:extLst>
              <a:ext uri="{FF2B5EF4-FFF2-40B4-BE49-F238E27FC236}">
                <a16:creationId xmlns:a16="http://schemas.microsoft.com/office/drawing/2014/main" id="{7FF9B56F-E324-492C-95EE-2FE0DB183C53}"/>
              </a:ext>
            </a:extLst>
          </p:cNvPr>
          <p:cNvPicPr>
            <a:picLocks noChangeAspect="1"/>
          </p:cNvPicPr>
          <p:nvPr/>
        </p:nvPicPr>
        <p:blipFill>
          <a:blip r:embed="rId3"/>
          <a:stretch>
            <a:fillRect/>
          </a:stretch>
        </p:blipFill>
        <p:spPr>
          <a:xfrm>
            <a:off x="2731702" y="1508611"/>
            <a:ext cx="4788982" cy="4754090"/>
          </a:xfrm>
          <a:prstGeom prst="rect">
            <a:avLst/>
          </a:prstGeom>
        </p:spPr>
      </p:pic>
      <p:pic>
        <p:nvPicPr>
          <p:cNvPr id="4" name="Picture 3">
            <a:extLst>
              <a:ext uri="{FF2B5EF4-FFF2-40B4-BE49-F238E27FC236}">
                <a16:creationId xmlns:a16="http://schemas.microsoft.com/office/drawing/2014/main" id="{5A50303E-E3F9-4DA8-9022-BCD47D09C604}"/>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939893" y="2929000"/>
            <a:ext cx="2600000" cy="1000000"/>
          </a:xfrm>
          <a:prstGeom prst="rect">
            <a:avLst/>
          </a:prstGeom>
        </p:spPr>
      </p:pic>
    </p:spTree>
    <p:extLst>
      <p:ext uri="{BB962C8B-B14F-4D97-AF65-F5344CB8AC3E}">
        <p14:creationId xmlns:p14="http://schemas.microsoft.com/office/powerpoint/2010/main" val="3351786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Systems: Intersecting Lines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A graph with intersecting lines with the equations y = 2 x + 1 and y = negative x + 4.">
            <a:extLst>
              <a:ext uri="{FF2B5EF4-FFF2-40B4-BE49-F238E27FC236}">
                <a16:creationId xmlns:a16="http://schemas.microsoft.com/office/drawing/2014/main" id="{6369A825-E68E-4A01-8B1D-5382C325B248}"/>
              </a:ext>
            </a:extLst>
          </p:cNvPr>
          <p:cNvPicPr>
            <a:picLocks noChangeAspect="1"/>
          </p:cNvPicPr>
          <p:nvPr/>
        </p:nvPicPr>
        <p:blipFill>
          <a:blip r:embed="rId3"/>
          <a:stretch>
            <a:fillRect/>
          </a:stretch>
        </p:blipFill>
        <p:spPr>
          <a:xfrm>
            <a:off x="4467428" y="2542419"/>
            <a:ext cx="3257143" cy="3314286"/>
          </a:xfrm>
          <a:prstGeom prst="rect">
            <a:avLst/>
          </a:prstGeom>
        </p:spPr>
      </p:pic>
      <p:pic>
        <p:nvPicPr>
          <p:cNvPr id="3" name="Picture 2">
            <a:extLst>
              <a:ext uri="{FF2B5EF4-FFF2-40B4-BE49-F238E27FC236}">
                <a16:creationId xmlns:a16="http://schemas.microsoft.com/office/drawing/2014/main" id="{429583D9-F372-481D-A2B4-648DF80D4245}"/>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276951" y="1444926"/>
            <a:ext cx="1638095" cy="790476"/>
          </a:xfrm>
          <a:prstGeom prst="rect">
            <a:avLst/>
          </a:prstGeom>
        </p:spPr>
      </p:pic>
    </p:spTree>
    <p:extLst>
      <p:ext uri="{BB962C8B-B14F-4D97-AF65-F5344CB8AC3E}">
        <p14:creationId xmlns:p14="http://schemas.microsoft.com/office/powerpoint/2010/main" val="4257427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Systems: Overlapping Lines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A graph with overlapping lines with the equations 2 y + 2 x = 8 and y = negative x + 4.">
            <a:extLst>
              <a:ext uri="{FF2B5EF4-FFF2-40B4-BE49-F238E27FC236}">
                <a16:creationId xmlns:a16="http://schemas.microsoft.com/office/drawing/2014/main" id="{B0A58176-BC83-43BB-8DD6-75ED2D1F7AE4}"/>
              </a:ext>
            </a:extLst>
          </p:cNvPr>
          <p:cNvPicPr>
            <a:picLocks noChangeAspect="1"/>
          </p:cNvPicPr>
          <p:nvPr/>
        </p:nvPicPr>
        <p:blipFill>
          <a:blip r:embed="rId3"/>
          <a:stretch>
            <a:fillRect/>
          </a:stretch>
        </p:blipFill>
        <p:spPr>
          <a:xfrm>
            <a:off x="4453143" y="2562217"/>
            <a:ext cx="3285714" cy="3295238"/>
          </a:xfrm>
          <a:prstGeom prst="rect">
            <a:avLst/>
          </a:prstGeom>
        </p:spPr>
      </p:pic>
      <p:pic>
        <p:nvPicPr>
          <p:cNvPr id="3" name="Picture 2">
            <a:extLst>
              <a:ext uri="{FF2B5EF4-FFF2-40B4-BE49-F238E27FC236}">
                <a16:creationId xmlns:a16="http://schemas.microsoft.com/office/drawing/2014/main" id="{A4999465-F264-4EED-820A-AA08DBB05A4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929333" y="1545322"/>
            <a:ext cx="2333333" cy="771429"/>
          </a:xfrm>
          <a:prstGeom prst="rect">
            <a:avLst/>
          </a:prstGeom>
        </p:spPr>
      </p:pic>
    </p:spTree>
    <p:extLst>
      <p:ext uri="{BB962C8B-B14F-4D97-AF65-F5344CB8AC3E}">
        <p14:creationId xmlns:p14="http://schemas.microsoft.com/office/powerpoint/2010/main" val="3039768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2E346C0-62C6-8886-A842-BD03AE2CE541}"/>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Bar Graphs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This bar graph shows monthly U.S. books sales. We can compare sales by month (January through June). A good bar graph has a title and labeled axis The x-axis has the months with the y-axis including the Sales in Millions of Dollars. We can see that January had the most sales of $ 2,294M, and April had the least sales with $918M. February and March had 1,013 M in sales, May had 1,087M and June had 1,095M in sales respectively.">
            <a:extLst>
              <a:ext uri="{FF2B5EF4-FFF2-40B4-BE49-F238E27FC236}">
                <a16:creationId xmlns:a16="http://schemas.microsoft.com/office/drawing/2014/main" id="{D9FB62F4-793A-4CEB-97E8-4BD029E6126E}"/>
              </a:ext>
            </a:extLst>
          </p:cNvPr>
          <p:cNvPicPr>
            <a:picLocks noChangeAspect="1"/>
          </p:cNvPicPr>
          <p:nvPr/>
        </p:nvPicPr>
        <p:blipFill>
          <a:blip r:embed="rId3"/>
          <a:stretch>
            <a:fillRect/>
          </a:stretch>
        </p:blipFill>
        <p:spPr>
          <a:xfrm>
            <a:off x="3473527" y="1462209"/>
            <a:ext cx="5244945" cy="5057347"/>
          </a:xfrm>
          <a:prstGeom prst="rect">
            <a:avLst/>
          </a:prstGeom>
        </p:spPr>
      </p:pic>
      <p:sp>
        <p:nvSpPr>
          <p:cNvPr id="3" name="Arrow: Down 2">
            <a:extLst>
              <a:ext uri="{FF2B5EF4-FFF2-40B4-BE49-F238E27FC236}">
                <a16:creationId xmlns:a16="http://schemas.microsoft.com/office/drawing/2014/main" id="{76222213-AE0C-4CCB-A4AE-27607FC9F75D}"/>
              </a:ext>
              <a:ext uri="{C183D7F6-B498-43B3-948B-1728B52AA6E4}">
                <adec:decorative xmlns:adec="http://schemas.microsoft.com/office/drawing/2017/decorative" val="1"/>
              </a:ext>
            </a:extLst>
          </p:cNvPr>
          <p:cNvSpPr/>
          <p:nvPr/>
        </p:nvSpPr>
        <p:spPr>
          <a:xfrm>
            <a:off x="6575461" y="3513761"/>
            <a:ext cx="400692" cy="629087"/>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Arrow: Down 5">
            <a:extLst>
              <a:ext uri="{FF2B5EF4-FFF2-40B4-BE49-F238E27FC236}">
                <a16:creationId xmlns:a16="http://schemas.microsoft.com/office/drawing/2014/main" id="{5BC3EC49-0AFD-4774-BA86-F0A505308AE9}"/>
              </a:ext>
              <a:ext uri="{C183D7F6-B498-43B3-948B-1728B52AA6E4}">
                <adec:decorative xmlns:adec="http://schemas.microsoft.com/office/drawing/2017/decorative" val="1"/>
              </a:ext>
            </a:extLst>
          </p:cNvPr>
          <p:cNvSpPr/>
          <p:nvPr/>
        </p:nvSpPr>
        <p:spPr>
          <a:xfrm rot="5400000">
            <a:off x="5227834" y="2279151"/>
            <a:ext cx="400692" cy="629087"/>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06671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Circle Graphs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Circle graphs, or pie charts, help in understanding percents or parts of a whole. This graph shows the percent of a household's annual income they plan to budget for various expenses. If the household’s total income is $45,000, we can find out how much they spend on various necessities. They spend 45,000 times 0.20, or $9,000, on food and $45,000 times 0.07, or $3,150, on clothing. They spend 5% on taxes, 10% on savings, 15% on education, 5% on entertainment, 13% on transportation and maintenance, and 25% on housing.">
            <a:extLst>
              <a:ext uri="{FF2B5EF4-FFF2-40B4-BE49-F238E27FC236}">
                <a16:creationId xmlns:a16="http://schemas.microsoft.com/office/drawing/2014/main" id="{48D3F0D8-2397-50B5-D58B-444D98448272}"/>
              </a:ext>
            </a:extLst>
          </p:cNvPr>
          <p:cNvPicPr>
            <a:picLocks noChangeAspect="1"/>
          </p:cNvPicPr>
          <p:nvPr/>
        </p:nvPicPr>
        <p:blipFill>
          <a:blip r:embed="rId3"/>
          <a:stretch>
            <a:fillRect/>
          </a:stretch>
        </p:blipFill>
        <p:spPr>
          <a:xfrm>
            <a:off x="2545976" y="1383374"/>
            <a:ext cx="7100048" cy="5319436"/>
          </a:xfrm>
          <a:prstGeom prst="rect">
            <a:avLst/>
          </a:prstGeom>
        </p:spPr>
      </p:pic>
    </p:spTree>
    <p:extLst>
      <p:ext uri="{BB962C8B-B14F-4D97-AF65-F5344CB8AC3E}">
        <p14:creationId xmlns:p14="http://schemas.microsoft.com/office/powerpoint/2010/main" val="2411555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Line Graphs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Line graphs indicate tendencies or trends over a period of time. This graph shows the relationships between daily high and low temperatures. There is one line for the highest temperatures each day and another line for the lowest temperature each day. Each day has a data point dot connected to each other by lines. The x-axis is the days of the week, starting with Sunday and ending with Saturday. The y-axis is temperature in Fahrenheit. We can tell that temperatures tended to rise during the week but fell sharply on Saturday, and the weather was hottest on Thursday and Friday and coolest on Sunday.">
            <a:extLst>
              <a:ext uri="{FF2B5EF4-FFF2-40B4-BE49-F238E27FC236}">
                <a16:creationId xmlns:a16="http://schemas.microsoft.com/office/drawing/2014/main" id="{89B63E9F-545E-4871-B721-7DA50CF60F4E}"/>
              </a:ext>
            </a:extLst>
          </p:cNvPr>
          <p:cNvPicPr>
            <a:picLocks noChangeAspect="1"/>
          </p:cNvPicPr>
          <p:nvPr/>
        </p:nvPicPr>
        <p:blipFill>
          <a:blip r:embed="rId3"/>
          <a:stretch>
            <a:fillRect/>
          </a:stretch>
        </p:blipFill>
        <p:spPr>
          <a:xfrm>
            <a:off x="3831143" y="1409863"/>
            <a:ext cx="4529713" cy="5109692"/>
          </a:xfrm>
          <a:prstGeom prst="rect">
            <a:avLst/>
          </a:prstGeom>
        </p:spPr>
      </p:pic>
      <p:sp>
        <p:nvSpPr>
          <p:cNvPr id="3" name="Oval 2">
            <a:extLst>
              <a:ext uri="{FF2B5EF4-FFF2-40B4-BE49-F238E27FC236}">
                <a16:creationId xmlns:a16="http://schemas.microsoft.com/office/drawing/2014/main" id="{4EE52D6E-771E-46BE-8761-06BA93249B08}"/>
              </a:ext>
              <a:ext uri="{C183D7F6-B498-43B3-948B-1728B52AA6E4}">
                <adec:decorative xmlns:adec="http://schemas.microsoft.com/office/drawing/2017/decorative" val="1"/>
              </a:ext>
            </a:extLst>
          </p:cNvPr>
          <p:cNvSpPr/>
          <p:nvPr/>
        </p:nvSpPr>
        <p:spPr>
          <a:xfrm>
            <a:off x="6554912" y="2044557"/>
            <a:ext cx="914400" cy="503434"/>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03ECB3B7-38C2-4CCA-83EA-8BB2CF78D0F7}"/>
              </a:ext>
              <a:ext uri="{C183D7F6-B498-43B3-948B-1728B52AA6E4}">
                <adec:decorative xmlns:adec="http://schemas.microsoft.com/office/drawing/2017/decorative" val="1"/>
              </a:ext>
            </a:extLst>
          </p:cNvPr>
          <p:cNvSpPr/>
          <p:nvPr/>
        </p:nvSpPr>
        <p:spPr>
          <a:xfrm>
            <a:off x="4592548" y="5340849"/>
            <a:ext cx="563366" cy="379243"/>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29770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Histograms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Histograms indicate data in classes, a range or interval of numbers. This histogram summarizes the scores of students on an English placement test. The x-axis is test scores between 200.5 and 500.5. The y-axis is the frequency of the score. We can tell that 16 students scored in the second class, between 250.5 and 300.5.&#10;">
            <a:extLst>
              <a:ext uri="{FF2B5EF4-FFF2-40B4-BE49-F238E27FC236}">
                <a16:creationId xmlns:a16="http://schemas.microsoft.com/office/drawing/2014/main" id="{0FED5663-BE80-4AA3-9C76-F328B22E3862}"/>
              </a:ext>
            </a:extLst>
          </p:cNvPr>
          <p:cNvPicPr>
            <a:picLocks noChangeAspect="1"/>
          </p:cNvPicPr>
          <p:nvPr/>
        </p:nvPicPr>
        <p:blipFill>
          <a:blip r:embed="rId3"/>
          <a:stretch>
            <a:fillRect/>
          </a:stretch>
        </p:blipFill>
        <p:spPr>
          <a:xfrm>
            <a:off x="3775043" y="1452229"/>
            <a:ext cx="4641913" cy="4943438"/>
          </a:xfrm>
          <a:prstGeom prst="rect">
            <a:avLst/>
          </a:prstGeom>
        </p:spPr>
      </p:pic>
      <p:sp>
        <p:nvSpPr>
          <p:cNvPr id="5" name="Arrow: Down 4">
            <a:extLst>
              <a:ext uri="{FF2B5EF4-FFF2-40B4-BE49-F238E27FC236}">
                <a16:creationId xmlns:a16="http://schemas.microsoft.com/office/drawing/2014/main" id="{6074C276-1646-4939-B4DA-26B988CBE918}"/>
              </a:ext>
              <a:ext uri="{C183D7F6-B498-43B3-948B-1728B52AA6E4}">
                <adec:decorative xmlns:adec="http://schemas.microsoft.com/office/drawing/2017/decorative" val="1"/>
              </a:ext>
            </a:extLst>
          </p:cNvPr>
          <p:cNvSpPr/>
          <p:nvPr/>
        </p:nvSpPr>
        <p:spPr>
          <a:xfrm>
            <a:off x="5332288" y="1849348"/>
            <a:ext cx="400692" cy="629087"/>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87329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Quadrants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When plotting points to create a graph, we must be aware of the quadrants and coordinates. In the first quadrant, x and y are both positive; in the second quadrant, x is negative, and y is positive; in the third quadrant, x and y are both negatives; and in the fourth quadrant, x is positive, and y is negative.&#10;">
            <a:extLst>
              <a:ext uri="{FF2B5EF4-FFF2-40B4-BE49-F238E27FC236}">
                <a16:creationId xmlns:a16="http://schemas.microsoft.com/office/drawing/2014/main" id="{39AF8615-7679-4D40-9EBC-39738085A67B}"/>
              </a:ext>
            </a:extLst>
          </p:cNvPr>
          <p:cNvPicPr>
            <a:picLocks noChangeAspect="1"/>
          </p:cNvPicPr>
          <p:nvPr/>
        </p:nvPicPr>
        <p:blipFill>
          <a:blip r:embed="rId3"/>
          <a:stretch>
            <a:fillRect/>
          </a:stretch>
        </p:blipFill>
        <p:spPr>
          <a:xfrm>
            <a:off x="2834698" y="1383374"/>
            <a:ext cx="6522603" cy="4814556"/>
          </a:xfrm>
          <a:prstGeom prst="rect">
            <a:avLst/>
          </a:prstGeom>
        </p:spPr>
      </p:pic>
    </p:spTree>
    <p:extLst>
      <p:ext uri="{BB962C8B-B14F-4D97-AF65-F5344CB8AC3E}">
        <p14:creationId xmlns:p14="http://schemas.microsoft.com/office/powerpoint/2010/main" val="3135538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Complete the table so that each ordered pair will satisfy the equation y = negative 3x + 1.&#10;&#10;To complete the table with ordered pairs, we can plug in the given numbers into y = -3x + 1.&#10;&#10;The table has three columns, x, y, and (x comma y) respectively. In the x colum are the numbers 0, one third, and 3. In the y column is the number 4, the last column is blank.">
            <a:extLst>
              <a:ext uri="{FF2B5EF4-FFF2-40B4-BE49-F238E27FC236}">
                <a16:creationId xmlns:a16="http://schemas.microsoft.com/office/drawing/2014/main" id="{BDE7F20C-15F5-F048-0BE2-C3A5FFCDE26D}"/>
              </a:ext>
            </a:extLst>
          </p:cNvPr>
          <p:cNvPicPr>
            <a:picLocks noChangeAspect="1"/>
          </p:cNvPicPr>
          <p:nvPr/>
        </p:nvPicPr>
        <p:blipFill>
          <a:blip r:embed="rId3"/>
          <a:stretch>
            <a:fillRect/>
          </a:stretch>
        </p:blipFill>
        <p:spPr>
          <a:xfrm>
            <a:off x="603547" y="1457325"/>
            <a:ext cx="10984906" cy="4669149"/>
          </a:xfrm>
          <a:prstGeom prst="rect">
            <a:avLst/>
          </a:prstGeom>
        </p:spPr>
      </p:pic>
    </p:spTree>
    <p:extLst>
      <p:ext uri="{BB962C8B-B14F-4D97-AF65-F5344CB8AC3E}">
        <p14:creationId xmlns:p14="http://schemas.microsoft.com/office/powerpoint/2010/main" val="3367948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=0</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descr="In the equation y = negative 3x + 1, if x = 0 then y = 0 + 1. y = 1">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r="54952" b="58131"/>
          <a:stretch/>
        </p:blipFill>
        <p:spPr>
          <a:xfrm>
            <a:off x="4822056" y="3517865"/>
            <a:ext cx="2547888" cy="2742276"/>
          </a:xfrm>
          <a:prstGeom prst="rect">
            <a:avLst/>
          </a:prstGeom>
        </p:spPr>
      </p:pic>
    </p:spTree>
    <p:extLst>
      <p:ext uri="{BB962C8B-B14F-4D97-AF65-F5344CB8AC3E}">
        <p14:creationId xmlns:p14="http://schemas.microsoft.com/office/powerpoint/2010/main" val="638210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𝑥</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054"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78058"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=4</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78058" cy="523220"/>
              </a:xfrm>
              <a:prstGeom prst="rect">
                <a:avLst/>
              </a:prstGeom>
              <a:blipFill>
                <a:blip r:embed="rId4"/>
                <a:stretch>
                  <a:fillRect l="-2925" t="-10465" r="-1532" b="-32558"/>
                </a:stretch>
              </a:blipFill>
            </p:spPr>
            <p:txBody>
              <a:bodyPr/>
              <a:lstStyle/>
              <a:p>
                <a:r>
                  <a:rPr lang="en-US">
                    <a:noFill/>
                  </a:rPr>
                  <a:t> </a:t>
                </a:r>
              </a:p>
            </p:txBody>
          </p:sp>
        </mc:Fallback>
      </mc:AlternateContent>
      <p:pic>
        <p:nvPicPr>
          <p:cNvPr id="5" name="Picture 4" descr="For y = 4:&#10;&#10;4 = negative 3 x + 1&#10;3 = negative 3 x&#10;negative 1 = x&#10;">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b="58131"/>
          <a:stretch/>
        </p:blipFill>
        <p:spPr>
          <a:xfrm>
            <a:off x="4656760" y="3517865"/>
            <a:ext cx="2878479" cy="2884945"/>
          </a:xfrm>
          <a:prstGeom prst="rect">
            <a:avLst/>
          </a:prstGeom>
        </p:spPr>
      </p:pic>
    </p:spTree>
    <p:extLst>
      <p:ext uri="{BB962C8B-B14F-4D97-AF65-F5344CB8AC3E}">
        <p14:creationId xmlns:p14="http://schemas.microsoft.com/office/powerpoint/2010/main" val="1303114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1DC191-106D-4CD6-A5CA-C60D7B6329EC}">
  <ds:schemaRefs>
    <ds:schemaRef ds:uri="http://schemas.microsoft.com/office/2006/metadata/properties"/>
    <ds:schemaRef ds:uri="http://purl.org/dc/dcmitype/"/>
    <ds:schemaRef ds:uri="http://schemas.microsoft.com/office/infopath/2007/PartnerControls"/>
    <ds:schemaRef ds:uri="http://schemas.microsoft.com/office/2006/documentManagement/types"/>
    <ds:schemaRef ds:uri="http://purl.org/dc/elements/1.1/"/>
    <ds:schemaRef ds:uri="http://purl.org/dc/terms/"/>
    <ds:schemaRef ds:uri="06d9c582-05c2-476b-83d2-72ab8b1380b2"/>
    <ds:schemaRef ds:uri="fdab59f7-c3a7-48e5-acd8-618ce834776e"/>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66348EB-C9DD-402E-BFC4-54E184AB000C}">
  <ds:schemaRefs>
    <ds:schemaRef ds:uri="http://schemas.microsoft.com/sharepoint/v3/contenttype/forms"/>
  </ds:schemaRefs>
</ds:datastoreItem>
</file>

<file path=customXml/itemProps3.xml><?xml version="1.0" encoding="utf-8"?>
<ds:datastoreItem xmlns:ds="http://schemas.openxmlformats.org/officeDocument/2006/customXml" ds:itemID="{36AD917D-6BAA-4284-A557-B975695DE7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375</TotalTime>
  <Words>702</Words>
  <Application>Microsoft Office PowerPoint</Application>
  <PresentationFormat>Widescreen</PresentationFormat>
  <Paragraphs>63</Paragraphs>
  <Slides>19</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Cambria Math</vt:lpstr>
      <vt:lpstr>Century Gothic</vt:lpstr>
      <vt:lpstr>Office Theme</vt:lpstr>
      <vt:lpstr>1_Office Theme</vt:lpstr>
      <vt:lpstr>Graphing</vt:lpstr>
      <vt:lpstr>Bar Graphs</vt:lpstr>
      <vt:lpstr>Circle Graphs</vt:lpstr>
      <vt:lpstr>Line Graphs</vt:lpstr>
      <vt:lpstr>Histograms</vt:lpstr>
      <vt:lpstr>Quadrants</vt:lpstr>
      <vt:lpstr>Ordered Pairs1</vt:lpstr>
      <vt:lpstr>Ordered Pairs2</vt:lpstr>
      <vt:lpstr>Ordered Pair3</vt:lpstr>
      <vt:lpstr>Ordered Pairs4</vt:lpstr>
      <vt:lpstr>Ordered Pairs5</vt:lpstr>
      <vt:lpstr>Ordered Pairs6</vt:lpstr>
      <vt:lpstr>Slope</vt:lpstr>
      <vt:lpstr>Horizontal Line Slope</vt:lpstr>
      <vt:lpstr>Vertical Line Slope</vt:lpstr>
      <vt:lpstr>Systems: Parallel Lines</vt:lpstr>
      <vt:lpstr>Systems: Intersecting Lines</vt:lpstr>
      <vt:lpstr>Systems: Overlapping Lines</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23</cp:revision>
  <dcterms:created xsi:type="dcterms:W3CDTF">2017-06-16T13:06:21Z</dcterms:created>
  <dcterms:modified xsi:type="dcterms:W3CDTF">2026-02-03T14:46:29Z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