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7"/>
  </p:notesMasterIdLst>
  <p:sldIdLst>
    <p:sldId id="326" r:id="rId6"/>
    <p:sldId id="327" r:id="rId7"/>
    <p:sldId id="328" r:id="rId8"/>
    <p:sldId id="329" r:id="rId9"/>
    <p:sldId id="330" r:id="rId10"/>
    <p:sldId id="331" r:id="rId11"/>
    <p:sldId id="332" r:id="rId12"/>
    <p:sldId id="333" r:id="rId13"/>
    <p:sldId id="334" r:id="rId14"/>
    <p:sldId id="335"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44D9A9-CCAF-4EF0-8A64-CA2E8662A994}" v="3" dt="2026-02-03T14:43:39.2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08T21:37:14.503" v="26" actId="47"/>
      <pc:docMkLst>
        <pc:docMk/>
      </pc:docMkLst>
      <pc:sldChg chg="add">
        <pc:chgData name="Annaleise Radchenko" userId="6249d1a9-d5dd-4793-b8df-98b5e6874abb" providerId="ADAL" clId="{4A5B4154-50F6-4F5B-A4D7-A9ED8C205C6B}" dt="2026-01-08T21:36:58.953" v="25"/>
        <pc:sldMkLst>
          <pc:docMk/>
          <pc:sldMk cId="1348159912" sldId="326"/>
        </pc:sldMkLst>
      </pc:sldChg>
      <pc:sldChg chg="add">
        <pc:chgData name="Annaleise Radchenko" userId="6249d1a9-d5dd-4793-b8df-98b5e6874abb" providerId="ADAL" clId="{4A5B4154-50F6-4F5B-A4D7-A9ED8C205C6B}" dt="2026-01-08T21:36:58.953" v="25"/>
        <pc:sldMkLst>
          <pc:docMk/>
          <pc:sldMk cId="38402284" sldId="327"/>
        </pc:sldMkLst>
      </pc:sldChg>
      <pc:sldChg chg="add">
        <pc:chgData name="Annaleise Radchenko" userId="6249d1a9-d5dd-4793-b8df-98b5e6874abb" providerId="ADAL" clId="{4A5B4154-50F6-4F5B-A4D7-A9ED8C205C6B}" dt="2026-01-08T21:36:58.953" v="25"/>
        <pc:sldMkLst>
          <pc:docMk/>
          <pc:sldMk cId="776136220" sldId="328"/>
        </pc:sldMkLst>
      </pc:sldChg>
      <pc:sldChg chg="add">
        <pc:chgData name="Annaleise Radchenko" userId="6249d1a9-d5dd-4793-b8df-98b5e6874abb" providerId="ADAL" clId="{4A5B4154-50F6-4F5B-A4D7-A9ED8C205C6B}" dt="2026-01-08T21:36:58.953" v="25"/>
        <pc:sldMkLst>
          <pc:docMk/>
          <pc:sldMk cId="2587489307" sldId="329"/>
        </pc:sldMkLst>
      </pc:sldChg>
      <pc:sldChg chg="add">
        <pc:chgData name="Annaleise Radchenko" userId="6249d1a9-d5dd-4793-b8df-98b5e6874abb" providerId="ADAL" clId="{4A5B4154-50F6-4F5B-A4D7-A9ED8C205C6B}" dt="2026-01-08T21:36:58.953" v="25"/>
        <pc:sldMkLst>
          <pc:docMk/>
          <pc:sldMk cId="3443900510" sldId="330"/>
        </pc:sldMkLst>
      </pc:sldChg>
      <pc:sldChg chg="add">
        <pc:chgData name="Annaleise Radchenko" userId="6249d1a9-d5dd-4793-b8df-98b5e6874abb" providerId="ADAL" clId="{4A5B4154-50F6-4F5B-A4D7-A9ED8C205C6B}" dt="2026-01-08T21:36:58.953" v="25"/>
        <pc:sldMkLst>
          <pc:docMk/>
          <pc:sldMk cId="1966653599" sldId="331"/>
        </pc:sldMkLst>
      </pc:sldChg>
      <pc:sldChg chg="add">
        <pc:chgData name="Annaleise Radchenko" userId="6249d1a9-d5dd-4793-b8df-98b5e6874abb" providerId="ADAL" clId="{4A5B4154-50F6-4F5B-A4D7-A9ED8C205C6B}" dt="2026-01-08T21:36:58.953" v="25"/>
        <pc:sldMkLst>
          <pc:docMk/>
          <pc:sldMk cId="4235957414" sldId="332"/>
        </pc:sldMkLst>
      </pc:sldChg>
      <pc:sldChg chg="add">
        <pc:chgData name="Annaleise Radchenko" userId="6249d1a9-d5dd-4793-b8df-98b5e6874abb" providerId="ADAL" clId="{4A5B4154-50F6-4F5B-A4D7-A9ED8C205C6B}" dt="2026-01-08T21:36:58.953" v="25"/>
        <pc:sldMkLst>
          <pc:docMk/>
          <pc:sldMk cId="1160873616" sldId="333"/>
        </pc:sldMkLst>
      </pc:sldChg>
      <pc:sldChg chg="add">
        <pc:chgData name="Annaleise Radchenko" userId="6249d1a9-d5dd-4793-b8df-98b5e6874abb" providerId="ADAL" clId="{4A5B4154-50F6-4F5B-A4D7-A9ED8C205C6B}" dt="2026-01-08T21:36:58.953" v="25"/>
        <pc:sldMkLst>
          <pc:docMk/>
          <pc:sldMk cId="1515703860" sldId="334"/>
        </pc:sldMkLst>
      </pc:sldChg>
      <pc:sldChg chg="add">
        <pc:chgData name="Annaleise Radchenko" userId="6249d1a9-d5dd-4793-b8df-98b5e6874abb" providerId="ADAL" clId="{4A5B4154-50F6-4F5B-A4D7-A9ED8C205C6B}" dt="2026-01-08T21:36:58.953" v="25"/>
        <pc:sldMkLst>
          <pc:docMk/>
          <pc:sldMk cId="2657216810" sldId="33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Hello! Today, we are going to discuss how to simplify and evaluate algebraic expressions.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784001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Example 2 asks you to evaluate the algebraic expression “3ab minus 4ab plus 6a minus a” for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equals 2 and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equals negative 1. First, we combine like terms. The 3ab and negative 4ab combine to give you negative </a:t>
            </a:r>
            <a:r>
              <a:rPr lang="en-US" sz="1200" i="1" kern="1200">
                <a:solidFill>
                  <a:schemeClr val="tx1"/>
                </a:solidFill>
                <a:effectLst/>
                <a:latin typeface="+mn-lt"/>
                <a:ea typeface="+mn-ea"/>
                <a:cs typeface="+mn-cs"/>
              </a:rPr>
              <a:t>ab</a:t>
            </a:r>
            <a:r>
              <a:rPr lang="en-US" sz="1200" kern="1200">
                <a:solidFill>
                  <a:schemeClr val="tx1"/>
                </a:solidFill>
                <a:effectLst/>
                <a:latin typeface="+mn-lt"/>
                <a:ea typeface="+mn-ea"/>
                <a:cs typeface="+mn-cs"/>
              </a:rPr>
              <a:t>, and the 6a and negative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combine to give you 5a. So, after combining like terms, the simplified algebraic expression is negative </a:t>
            </a:r>
            <a:r>
              <a:rPr lang="en-US" sz="1200" i="1" kern="1200">
                <a:solidFill>
                  <a:schemeClr val="tx1"/>
                </a:solidFill>
                <a:effectLst/>
                <a:latin typeface="+mn-lt"/>
                <a:ea typeface="+mn-ea"/>
                <a:cs typeface="+mn-cs"/>
              </a:rPr>
              <a:t>ab</a:t>
            </a:r>
            <a:r>
              <a:rPr lang="en-US" sz="1200" kern="1200">
                <a:solidFill>
                  <a:schemeClr val="tx1"/>
                </a:solidFill>
                <a:effectLst/>
                <a:latin typeface="+mn-lt"/>
                <a:ea typeface="+mn-ea"/>
                <a:cs typeface="+mn-cs"/>
              </a:rPr>
              <a:t> plus 5a. Now, we’re ready to plug in </a:t>
            </a:r>
            <a:r>
              <a:rPr lang="en-US" sz="1200" i="1" kern="1200">
                <a:solidFill>
                  <a:schemeClr val="tx1"/>
                </a:solidFill>
                <a:effectLst/>
                <a:latin typeface="+mn-lt"/>
                <a:ea typeface="+mn-ea"/>
                <a:cs typeface="+mn-cs"/>
              </a:rPr>
              <a:t>a </a:t>
            </a:r>
            <a:r>
              <a:rPr lang="en-US" sz="1200" i="0" kern="1200">
                <a:solidFill>
                  <a:schemeClr val="tx1"/>
                </a:solidFill>
                <a:effectLst/>
                <a:latin typeface="+mn-lt"/>
                <a:ea typeface="+mn-ea"/>
                <a:cs typeface="+mn-cs"/>
              </a:rPr>
              <a:t>equals</a:t>
            </a:r>
            <a:r>
              <a:rPr lang="en-US" sz="1200" i="1" kern="1200">
                <a:solidFill>
                  <a:schemeClr val="tx1"/>
                </a:solidFill>
                <a:effectLst/>
                <a:latin typeface="+mn-lt"/>
                <a:ea typeface="+mn-ea"/>
                <a:cs typeface="+mn-cs"/>
              </a:rPr>
              <a:t> </a:t>
            </a:r>
            <a:r>
              <a:rPr lang="en-US" sz="1200" kern="1200">
                <a:solidFill>
                  <a:schemeClr val="tx1"/>
                </a:solidFill>
                <a:effectLst/>
                <a:latin typeface="+mn-lt"/>
                <a:ea typeface="+mn-ea"/>
                <a:cs typeface="+mn-cs"/>
              </a:rPr>
              <a:t>2 wherever there is an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in the expression and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equals negative 1 wherever there is a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in the expression. This yields 2 plus 10, which is 12.</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503191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Let’s start by going through some definitions of terms that we will be using today. A constant is a single number like 6 or 18. A term in an algebraic expression is any single grouping of variables and constants like: 16, 3/4x, negative 5.2, 1.3xy, -5x</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14b</a:t>
            </a:r>
            <a:r>
              <a:rPr lang="en-US" sz="1200" kern="1200" baseline="30000">
                <a:solidFill>
                  <a:schemeClr val="tx1"/>
                </a:solidFill>
                <a:effectLst/>
                <a:latin typeface="+mn-lt"/>
                <a:ea typeface="+mn-ea"/>
                <a:cs typeface="+mn-cs"/>
              </a:rPr>
              <a:t>3 </a:t>
            </a:r>
            <a:r>
              <a:rPr lang="en-US" sz="1200" kern="1200">
                <a:solidFill>
                  <a:schemeClr val="tx1"/>
                </a:solidFill>
                <a:effectLst/>
                <a:latin typeface="+mn-lt"/>
                <a:ea typeface="+mn-ea"/>
                <a:cs typeface="+mn-cs"/>
              </a:rPr>
              <a:t>and negative x over y. A numerical coefficient is any number in front of a variable. As an example, the term 6x has the constant 6 as the numerical coefficient of the variable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is one more definition. If a term has only one variable, then the exponent of the variable is called the degree of the term. In this first example, the variable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is raised to the first power, so the term negative 7.1x is a first-degree term. In this example, the variable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in the term 5x</a:t>
            </a:r>
            <a:r>
              <a:rPr lang="en-US" sz="1200" kern="1200" baseline="30000">
                <a:solidFill>
                  <a:schemeClr val="tx1"/>
                </a:solidFill>
                <a:effectLst/>
                <a:latin typeface="+mn-lt"/>
                <a:ea typeface="+mn-ea"/>
                <a:cs typeface="+mn-cs"/>
              </a:rPr>
              <a:t>3</a:t>
            </a:r>
            <a:r>
              <a:rPr lang="en-US" sz="1200" kern="1200">
                <a:solidFill>
                  <a:schemeClr val="tx1"/>
                </a:solidFill>
                <a:effectLst/>
                <a:latin typeface="+mn-lt"/>
                <a:ea typeface="+mn-ea"/>
                <a:cs typeface="+mn-cs"/>
              </a:rPr>
              <a:t> is raised to the third power, so this is a third-degree term. In this last example, you can think of negative 3 as being multiplied by x</a:t>
            </a:r>
            <a:r>
              <a:rPr lang="en-US" sz="1200" kern="1200" baseline="30000">
                <a:solidFill>
                  <a:schemeClr val="tx1"/>
                </a:solidFill>
                <a:effectLst/>
                <a:latin typeface="+mn-lt"/>
                <a:ea typeface="+mn-ea"/>
                <a:cs typeface="+mn-cs"/>
              </a:rPr>
              <a:t>0</a:t>
            </a:r>
            <a:r>
              <a:rPr lang="en-US" sz="1200" kern="1200">
                <a:solidFill>
                  <a:schemeClr val="tx1"/>
                </a:solidFill>
                <a:effectLst/>
                <a:latin typeface="+mn-lt"/>
                <a:ea typeface="+mn-ea"/>
                <a:cs typeface="+mn-cs"/>
              </a:rPr>
              <a:t>, which is 1, since any variable raised to the zero power is equal to 1. The zero in the exponent of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makes this a zero-degree term.</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let’s talk about like terms. Like terms are either 1) constants  or 2) terms that contain the same variables raised to the same powers. Here are some examples. In this first example, you have a set of constants, all of which can be viewed as being multiplied by x</a:t>
            </a:r>
            <a:r>
              <a:rPr lang="en-US" sz="1200" kern="1200" baseline="30000">
                <a:solidFill>
                  <a:schemeClr val="tx1"/>
                </a:solidFill>
                <a:effectLst/>
                <a:latin typeface="+mn-lt"/>
                <a:ea typeface="+mn-ea"/>
                <a:cs typeface="+mn-cs"/>
              </a:rPr>
              <a:t>0</a:t>
            </a:r>
            <a:r>
              <a:rPr lang="en-US" sz="1200" kern="1200">
                <a:solidFill>
                  <a:schemeClr val="tx1"/>
                </a:solidFill>
                <a:effectLst/>
                <a:latin typeface="+mn-lt"/>
                <a:ea typeface="+mn-ea"/>
                <a:cs typeface="+mn-cs"/>
              </a:rPr>
              <a:t>.  Therefore, all of these constants are like terms. In this example, there is the variable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raised to the first power in each of the terms listed. Since all of these terms have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raised to the first power, they are all like terms. In this last example, both 5xy</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and negative 3.2xy</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have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times y</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as the same two variables raised to the same exponents, making these like terms.</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let’s cover one final definition: algebraic expression. An algebraic expression is a combination of variables and numbers using any of the operations (addition, subtraction, multiplication, division) as well as exponents. Here are two examples of algebraic expressions. x</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minus 14 is a combination of x</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and 14 using the plus operation. 2xy divided by 3z</a:t>
            </a:r>
            <a:r>
              <a:rPr lang="en-US" sz="1200" kern="1200" baseline="30000">
                <a:solidFill>
                  <a:schemeClr val="tx1"/>
                </a:solidFill>
                <a:effectLst/>
                <a:latin typeface="+mn-lt"/>
                <a:ea typeface="+mn-ea"/>
                <a:cs typeface="+mn-cs"/>
              </a:rPr>
              <a:t>3</a:t>
            </a:r>
            <a:r>
              <a:rPr lang="en-US" sz="1200" kern="1200">
                <a:solidFill>
                  <a:schemeClr val="tx1"/>
                </a:solidFill>
                <a:effectLst/>
                <a:latin typeface="+mn-lt"/>
                <a:ea typeface="+mn-ea"/>
                <a:cs typeface="+mn-cs"/>
              </a:rPr>
              <a:t> plus y</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is another more complicated example of two terms combined again with the plus operation.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We are now ready to learn how to simplify algebraic expressions by combining like terms. If an expression has like terms, combine them using the distributive property. “</a:t>
            </a:r>
            <a:r>
              <a:rPr lang="en-US" sz="1200" kern="1200" err="1">
                <a:solidFill>
                  <a:schemeClr val="tx1"/>
                </a:solidFill>
                <a:effectLst/>
                <a:latin typeface="+mn-lt"/>
                <a:ea typeface="+mn-ea"/>
                <a:cs typeface="+mn-cs"/>
              </a:rPr>
              <a:t>ba</a:t>
            </a:r>
            <a:r>
              <a:rPr lang="en-US" sz="1200" kern="1200">
                <a:solidFill>
                  <a:schemeClr val="tx1"/>
                </a:solidFill>
                <a:effectLst/>
                <a:latin typeface="+mn-lt"/>
                <a:ea typeface="+mn-ea"/>
                <a:cs typeface="+mn-cs"/>
              </a:rPr>
              <a:t> plus ca” has two like terms, so we factor out the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from the “(b plus c),” and if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and </a:t>
            </a:r>
            <a:r>
              <a:rPr lang="en-US" sz="1200" i="1" kern="1200">
                <a:solidFill>
                  <a:schemeClr val="tx1"/>
                </a:solidFill>
                <a:effectLst/>
                <a:latin typeface="+mn-lt"/>
                <a:ea typeface="+mn-ea"/>
                <a:cs typeface="+mn-cs"/>
              </a:rPr>
              <a:t>c</a:t>
            </a:r>
            <a:r>
              <a:rPr lang="en-US" sz="1200" kern="1200">
                <a:solidFill>
                  <a:schemeClr val="tx1"/>
                </a:solidFill>
                <a:effectLst/>
                <a:latin typeface="+mn-lt"/>
                <a:ea typeface="+mn-ea"/>
                <a:cs typeface="+mn-cs"/>
              </a:rPr>
              <a:t> were numbers, you would add them together to simplify the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are some examples. “7x plus 2x” simplifies to 9x by distributing out the 7 and 2 and then adding them together. “6.5y minus 2.3y plus 3” is simplified by combining the like terms 6.5y and negative 2.3y. When those two terms are combined, we have “4.2y plus 3” as the simplified expression. Notice that the 4.2y and 3 are not like terms, so they cannot be simplified.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406485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we are ready to evaluate an algebraic expression. To evaluate an algebraic expression, follow these steps. First, combine like terms, if possible. Second, substitute the values given for each variable and third, follow the rules for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623076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Let’s look at Example 1. This example asks you to evaluate the algebraic expression negative x</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for both the value 3 and negative 4. Let’s evaluate the expression for x equals 3 first. Notice when you plug in the value of 3 for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you square the 3 first, and then you apply the negative sign, giving you negative 9 as the value for the expression when x equals 3. When x equals negative 4, you again evaluate the exponent first, giving you a positive 16 for the exponent term, and then when you take into account the negative sign, you end up with negative 16 as the value for the expression when x equals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307782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6.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2995373"/>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Algebraic Expressions</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53945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8159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Example 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Picture 6" descr="Example 2 asks you to evaluate the algebraic expression “3ab minus 4ab plus 6a minus a” for a equals 2 and b equals negative 1. First, we combine like terms. The 3ab and negative 4ab combine to give you negative ab, and the 6a and negative a combine to give you 5a. So, after combining like terms, the simplified algebraic expression is negative ab plus 5a. Now, we’re ready to plug in a equals 2 wherever there is an a in the expression and b equals negative 1 wherever there is a b in the expression. This yields 2 plus 10, which is 12.">
            <a:extLst>
              <a:ext uri="{FF2B5EF4-FFF2-40B4-BE49-F238E27FC236}">
                <a16:creationId xmlns:a16="http://schemas.microsoft.com/office/drawing/2014/main" id="{6FCDA8BB-8D05-14FD-950A-D44A1809477B}"/>
              </a:ext>
            </a:extLst>
          </p:cNvPr>
          <p:cNvPicPr>
            <a:picLocks noChangeAspect="1"/>
          </p:cNvPicPr>
          <p:nvPr/>
        </p:nvPicPr>
        <p:blipFill>
          <a:blip r:embed="rId3"/>
          <a:stretch>
            <a:fillRect/>
          </a:stretch>
        </p:blipFill>
        <p:spPr>
          <a:xfrm>
            <a:off x="1320184" y="1383374"/>
            <a:ext cx="9551631" cy="5057466"/>
          </a:xfrm>
          <a:prstGeom prst="rect">
            <a:avLst/>
          </a:prstGeom>
        </p:spPr>
      </p:pic>
    </p:spTree>
    <p:extLst>
      <p:ext uri="{BB962C8B-B14F-4D97-AF65-F5344CB8AC3E}">
        <p14:creationId xmlns:p14="http://schemas.microsoft.com/office/powerpoint/2010/main" val="2657216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62B5DDD-0DF3-9145-9590-D1C6769C9004}"/>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Definitions</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A constant is a single number like 6 or 18. A term in an algebraic expression is any single grouping of variables and constants like: 16, 3/4x, negative 5.2, 1.3xy, -5x2, 14b3 and negative x over y. A numerical coefficient is any number in front of a variable. As an example, the term 6x has the constant 6 as the numerical coefficient of the variable x.">
            <a:extLst>
              <a:ext uri="{FF2B5EF4-FFF2-40B4-BE49-F238E27FC236}">
                <a16:creationId xmlns:a16="http://schemas.microsoft.com/office/drawing/2014/main" id="{63C03706-53B1-BF7B-5915-85A2D64A4C8B}"/>
              </a:ext>
            </a:extLst>
          </p:cNvPr>
          <p:cNvPicPr>
            <a:picLocks noChangeAspect="1"/>
          </p:cNvPicPr>
          <p:nvPr/>
        </p:nvPicPr>
        <p:blipFill>
          <a:blip r:embed="rId3"/>
          <a:stretch>
            <a:fillRect/>
          </a:stretch>
        </p:blipFill>
        <p:spPr>
          <a:xfrm>
            <a:off x="569975" y="1338261"/>
            <a:ext cx="11052049" cy="5519738"/>
          </a:xfrm>
          <a:prstGeom prst="rect">
            <a:avLst/>
          </a:prstGeom>
        </p:spPr>
      </p:pic>
    </p:spTree>
    <p:extLst>
      <p:ext uri="{BB962C8B-B14F-4D97-AF65-F5344CB8AC3E}">
        <p14:creationId xmlns:p14="http://schemas.microsoft.com/office/powerpoint/2010/main" val="38402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Definitions</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7CBA576-953B-47C4-9012-164DD723FDC1}"/>
              </a:ext>
            </a:extLst>
          </p:cNvPr>
          <p:cNvSpPr/>
          <p:nvPr/>
        </p:nvSpPr>
        <p:spPr>
          <a:xfrm>
            <a:off x="1881188" y="1572003"/>
            <a:ext cx="8501678" cy="830997"/>
          </a:xfrm>
          <a:prstGeom prst="rect">
            <a:avLst/>
          </a:prstGeom>
        </p:spPr>
        <p:txBody>
          <a:bodyPr wrap="square">
            <a:spAutoFit/>
          </a:bodyPr>
          <a:lstStyle/>
          <a:p>
            <a:r>
              <a:rPr lang="en-US" sz="2400"/>
              <a:t>If a term has only one variable, then the exponent of the variable is called the </a:t>
            </a:r>
            <a:r>
              <a:rPr lang="en-US" sz="2400" b="1"/>
              <a:t>degree</a:t>
            </a:r>
            <a:r>
              <a:rPr lang="en-US" sz="2400"/>
              <a:t> of the term.</a:t>
            </a:r>
          </a:p>
        </p:txBody>
      </p:sp>
      <p:pic>
        <p:nvPicPr>
          <p:cNvPr id="9" name="Picture 8" descr="The variable x is raised to the first power, so the term negative 7.1x is a first-degree term. ">
            <a:extLst>
              <a:ext uri="{FF2B5EF4-FFF2-40B4-BE49-F238E27FC236}">
                <a16:creationId xmlns:a16="http://schemas.microsoft.com/office/drawing/2014/main" id="{049A0B0F-BD79-4E75-92BA-F3282C9BAF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1198" y="2903760"/>
            <a:ext cx="1809524" cy="2209524"/>
          </a:xfrm>
          <a:prstGeom prst="rect">
            <a:avLst/>
          </a:prstGeom>
        </p:spPr>
      </p:pic>
      <p:pic>
        <p:nvPicPr>
          <p:cNvPr id="7" name="Picture 6" descr="The variable x in the term 5x3 is raised to the third power, so this is a third-degree term. ">
            <a:extLst>
              <a:ext uri="{FF2B5EF4-FFF2-40B4-BE49-F238E27FC236}">
                <a16:creationId xmlns:a16="http://schemas.microsoft.com/office/drawing/2014/main" id="{9B792285-FFC1-4406-866F-C24EB1F999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6000" y="2846618"/>
            <a:ext cx="1800000" cy="2276190"/>
          </a:xfrm>
          <a:prstGeom prst="rect">
            <a:avLst/>
          </a:prstGeom>
        </p:spPr>
      </p:pic>
      <p:pic>
        <p:nvPicPr>
          <p:cNvPr id="5" name="Picture 4" descr="In this last example, you can think of negative 3 as being multiplied by x0, which is 1, since any variable raised to the zero power is equal to 1. The zero in the exponent of x makes this a zero-degree term.">
            <a:extLst>
              <a:ext uri="{FF2B5EF4-FFF2-40B4-BE49-F238E27FC236}">
                <a16:creationId xmlns:a16="http://schemas.microsoft.com/office/drawing/2014/main" id="{D630EE14-D83C-4E73-9675-AB8835EEB6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31278" y="2903760"/>
            <a:ext cx="1809524" cy="2219048"/>
          </a:xfrm>
          <a:prstGeom prst="rect">
            <a:avLst/>
          </a:prstGeom>
        </p:spPr>
      </p:pic>
    </p:spTree>
    <p:extLst>
      <p:ext uri="{BB962C8B-B14F-4D97-AF65-F5344CB8AC3E}">
        <p14:creationId xmlns:p14="http://schemas.microsoft.com/office/powerpoint/2010/main" val="776136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Like Terms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Like terms are either constants or terms that contain the same variables raised to the same powers. Here are some examples. In this first example, you have a set of constants, all of which can be viewed as being multiplied by x0.  Therefore, all of these constants are like terms. In this example, there is the variable a raised to the first power in each of the terms listed. Since all of these terms have a raised to the first power, they are all like terms. In this last example, both 5xy2 and negative 3.2xy2 have x times y2 as the same two variables raised to the same exponents, making these like terms.">
            <a:extLst>
              <a:ext uri="{FF2B5EF4-FFF2-40B4-BE49-F238E27FC236}">
                <a16:creationId xmlns:a16="http://schemas.microsoft.com/office/drawing/2014/main" id="{960DC2B5-60AF-4C12-7E7C-61436C5485BF}"/>
              </a:ext>
            </a:extLst>
          </p:cNvPr>
          <p:cNvPicPr>
            <a:picLocks noChangeAspect="1"/>
          </p:cNvPicPr>
          <p:nvPr/>
        </p:nvPicPr>
        <p:blipFill>
          <a:blip r:embed="rId3"/>
          <a:stretch>
            <a:fillRect/>
          </a:stretch>
        </p:blipFill>
        <p:spPr>
          <a:xfrm>
            <a:off x="1138408" y="1491309"/>
            <a:ext cx="9915183" cy="5028246"/>
          </a:xfrm>
          <a:prstGeom prst="rect">
            <a:avLst/>
          </a:prstGeom>
        </p:spPr>
      </p:pic>
    </p:spTree>
    <p:extLst>
      <p:ext uri="{BB962C8B-B14F-4D97-AF65-F5344CB8AC3E}">
        <p14:creationId xmlns:p14="http://schemas.microsoft.com/office/powerpoint/2010/main" val="2587489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Algebraic Expression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n algebraic expression is a combination of variables and numbers using any of the operations (addition, subtraction, multiplication, division) as well as exponents. Here are two examples of algebraic expressions. x2 minus 14 is a combination of x2 and 14 using the plus operation. 2xy divided by 3z3 plus y2 is another more complicated example of two terms combined again with the plus operation.">
            <a:extLst>
              <a:ext uri="{FF2B5EF4-FFF2-40B4-BE49-F238E27FC236}">
                <a16:creationId xmlns:a16="http://schemas.microsoft.com/office/drawing/2014/main" id="{C7420900-DDC4-391C-B071-6555E8F25115}"/>
              </a:ext>
            </a:extLst>
          </p:cNvPr>
          <p:cNvPicPr>
            <a:picLocks noChangeAspect="1"/>
          </p:cNvPicPr>
          <p:nvPr/>
        </p:nvPicPr>
        <p:blipFill>
          <a:blip r:embed="rId3"/>
          <a:stretch>
            <a:fillRect/>
          </a:stretch>
        </p:blipFill>
        <p:spPr>
          <a:xfrm>
            <a:off x="1030376" y="1376361"/>
            <a:ext cx="10131247" cy="5143189"/>
          </a:xfrm>
          <a:prstGeom prst="rect">
            <a:avLst/>
          </a:prstGeom>
        </p:spPr>
      </p:pic>
    </p:spTree>
    <p:extLst>
      <p:ext uri="{BB962C8B-B14F-4D97-AF65-F5344CB8AC3E}">
        <p14:creationId xmlns:p14="http://schemas.microsoft.com/office/powerpoint/2010/main" val="3443900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Simplifying Algebraic Expressions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If an expression has like terms, combine them using the distributive property: b a plus c a equals a multipled by the sum of b and c.">
            <a:extLst>
              <a:ext uri="{FF2B5EF4-FFF2-40B4-BE49-F238E27FC236}">
                <a16:creationId xmlns:a16="http://schemas.microsoft.com/office/drawing/2014/main" id="{B141BC39-B97F-9927-C25B-95DF6B877F9B}"/>
              </a:ext>
            </a:extLst>
          </p:cNvPr>
          <p:cNvPicPr>
            <a:picLocks noChangeAspect="1"/>
          </p:cNvPicPr>
          <p:nvPr/>
        </p:nvPicPr>
        <p:blipFill>
          <a:blip r:embed="rId3"/>
          <a:stretch>
            <a:fillRect/>
          </a:stretch>
        </p:blipFill>
        <p:spPr>
          <a:xfrm>
            <a:off x="1433886" y="1604009"/>
            <a:ext cx="10215768" cy="5052697"/>
          </a:xfrm>
          <a:prstGeom prst="rect">
            <a:avLst/>
          </a:prstGeom>
        </p:spPr>
      </p:pic>
    </p:spTree>
    <p:extLst>
      <p:ext uri="{BB962C8B-B14F-4D97-AF65-F5344CB8AC3E}">
        <p14:creationId xmlns:p14="http://schemas.microsoft.com/office/powerpoint/2010/main" val="1966653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Examples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Here are some examples. “7x plus 2x” simplifies to 9x by distributing out the 7 and 2 and then adding them together. “6.5y minus 2.3y plus 3” is simplified by combining the like terms 6.5y and negative 2.3y. When those two terms are combined, we have “4.2y plus 3” as the simplified expression. Notice that the 4.2y and 3 are not like terms, so they cannot be simplified.&#10;">
            <a:extLst>
              <a:ext uri="{FF2B5EF4-FFF2-40B4-BE49-F238E27FC236}">
                <a16:creationId xmlns:a16="http://schemas.microsoft.com/office/drawing/2014/main" id="{C1219718-E776-8FCF-0033-AAE5C6FBFF50}"/>
              </a:ext>
            </a:extLst>
          </p:cNvPr>
          <p:cNvPicPr>
            <a:picLocks noChangeAspect="1"/>
          </p:cNvPicPr>
          <p:nvPr/>
        </p:nvPicPr>
        <p:blipFill>
          <a:blip r:embed="rId3"/>
          <a:stretch>
            <a:fillRect/>
          </a:stretch>
        </p:blipFill>
        <p:spPr>
          <a:xfrm>
            <a:off x="1214437" y="1609724"/>
            <a:ext cx="10709581" cy="5081277"/>
          </a:xfrm>
          <a:prstGeom prst="rect">
            <a:avLst/>
          </a:prstGeom>
        </p:spPr>
      </p:pic>
    </p:spTree>
    <p:extLst>
      <p:ext uri="{BB962C8B-B14F-4D97-AF65-F5344CB8AC3E}">
        <p14:creationId xmlns:p14="http://schemas.microsoft.com/office/powerpoint/2010/main" val="4235957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Evaluating Algebraic Expressions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32FF1EF-96A6-436D-8816-785DDDC35C85}"/>
              </a:ext>
            </a:extLst>
          </p:cNvPr>
          <p:cNvSpPr txBox="1"/>
          <p:nvPr/>
        </p:nvSpPr>
        <p:spPr>
          <a:xfrm>
            <a:off x="1881188" y="1258529"/>
            <a:ext cx="6081730" cy="3220562"/>
          </a:xfrm>
          <a:prstGeom prst="rect">
            <a:avLst/>
          </a:prstGeom>
          <a:noFill/>
        </p:spPr>
        <p:txBody>
          <a:bodyPr wrap="none" rtlCol="0">
            <a:spAutoFit/>
          </a:bodyPr>
          <a:lstStyle/>
          <a:p>
            <a:pPr marL="342900" indent="-342900">
              <a:lnSpc>
                <a:spcPct val="300000"/>
              </a:lnSpc>
              <a:buFont typeface="+mj-lt"/>
              <a:buAutoNum type="arabicPeriod"/>
            </a:pPr>
            <a:r>
              <a:rPr lang="en-US" sz="2400"/>
              <a:t>Combine like terms, if possible.</a:t>
            </a:r>
          </a:p>
          <a:p>
            <a:pPr marL="342900" indent="-342900">
              <a:lnSpc>
                <a:spcPct val="300000"/>
              </a:lnSpc>
              <a:buFont typeface="+mj-lt"/>
              <a:buAutoNum type="arabicPeriod"/>
            </a:pPr>
            <a:r>
              <a:rPr lang="en-US" sz="2400"/>
              <a:t>Substitute the values given for any variables.</a:t>
            </a:r>
          </a:p>
          <a:p>
            <a:pPr marL="342900" indent="-342900">
              <a:lnSpc>
                <a:spcPct val="300000"/>
              </a:lnSpc>
              <a:buFont typeface="+mj-lt"/>
              <a:buAutoNum type="arabicPeriod"/>
            </a:pPr>
            <a:r>
              <a:rPr lang="en-US" sz="2400"/>
              <a:t>Follow the rules for order of operations.</a:t>
            </a:r>
          </a:p>
        </p:txBody>
      </p:sp>
      <p:pic>
        <p:nvPicPr>
          <p:cNvPr id="4" name="Graphic 3" descr="Calculator">
            <a:extLst>
              <a:ext uri="{FF2B5EF4-FFF2-40B4-BE49-F238E27FC236}">
                <a16:creationId xmlns:a16="http://schemas.microsoft.com/office/drawing/2014/main" id="{A437AE94-A91E-4F21-ADFF-9E831134D5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79142" y="4682613"/>
            <a:ext cx="1833716" cy="1833716"/>
          </a:xfrm>
          <a:prstGeom prst="rect">
            <a:avLst/>
          </a:prstGeom>
        </p:spPr>
      </p:pic>
    </p:spTree>
    <p:extLst>
      <p:ext uri="{BB962C8B-B14F-4D97-AF65-F5344CB8AC3E}">
        <p14:creationId xmlns:p14="http://schemas.microsoft.com/office/powerpoint/2010/main" val="116087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Example 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Let’s look at Example 1. This example asks you to evaluate the algebraic expression negative x2 for both the value 3 and negative 4. Let’s evaluate the expression for x equals 3 first. Notice when you plug in the value of 3 for x, you square the 3 first, and then you apply the negative sign, giving you negative 9 as the value for the expression when x equals 3. When x equals negative 4, you again evaluate the exponent first, giving you a positive 16 for the exponent term, and then when you take into account the negative sign, you end up with negative 16 as the value for the expression when x equals negative 4.&#10;">
            <a:extLst>
              <a:ext uri="{FF2B5EF4-FFF2-40B4-BE49-F238E27FC236}">
                <a16:creationId xmlns:a16="http://schemas.microsoft.com/office/drawing/2014/main" id="{9E5C66A0-8BAD-0EDD-7947-4D64EDB1AB66}"/>
              </a:ext>
            </a:extLst>
          </p:cNvPr>
          <p:cNvPicPr>
            <a:picLocks noChangeAspect="1"/>
          </p:cNvPicPr>
          <p:nvPr/>
        </p:nvPicPr>
        <p:blipFill>
          <a:blip r:embed="rId3"/>
          <a:stretch>
            <a:fillRect/>
          </a:stretch>
        </p:blipFill>
        <p:spPr>
          <a:xfrm>
            <a:off x="1881188" y="1657350"/>
            <a:ext cx="10292212" cy="4686295"/>
          </a:xfrm>
          <a:prstGeom prst="rect">
            <a:avLst/>
          </a:prstGeom>
        </p:spPr>
      </p:pic>
    </p:spTree>
    <p:extLst>
      <p:ext uri="{BB962C8B-B14F-4D97-AF65-F5344CB8AC3E}">
        <p14:creationId xmlns:p14="http://schemas.microsoft.com/office/powerpoint/2010/main" val="1515703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BE7438-99A8-4B09-A039-2158FBF4BB2D}">
  <ds:schemaRefs>
    <ds:schemaRef ds:uri="http://purl.org/dc/elements/1.1/"/>
    <ds:schemaRef ds:uri="fdab59f7-c3a7-48e5-acd8-618ce834776e"/>
    <ds:schemaRef ds:uri="http://www.w3.org/XML/1998/namespace"/>
    <ds:schemaRef ds:uri="http://schemas.microsoft.com/office/2006/documentManagement/types"/>
    <ds:schemaRef ds:uri="http://purl.org/dc/terms/"/>
    <ds:schemaRef ds:uri="http://purl.org/dc/dcmitype/"/>
    <ds:schemaRef ds:uri="http://schemas.microsoft.com/office/2006/metadata/properties"/>
    <ds:schemaRef ds:uri="06d9c582-05c2-476b-83d2-72ab8b1380b2"/>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1076D5F3-002A-43CC-B562-B3718B7A958E}">
  <ds:schemaRefs>
    <ds:schemaRef ds:uri="http://schemas.microsoft.com/sharepoint/v3/contenttype/forms"/>
  </ds:schemaRefs>
</ds:datastoreItem>
</file>

<file path=customXml/itemProps3.xml><?xml version="1.0" encoding="utf-8"?>
<ds:datastoreItem xmlns:ds="http://schemas.openxmlformats.org/officeDocument/2006/customXml" ds:itemID="{C82B4782-E513-4EEA-8890-F96B6C0692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210</TotalTime>
  <Words>989</Words>
  <Application>Microsoft Office PowerPoint</Application>
  <PresentationFormat>Widescreen</PresentationFormat>
  <Paragraphs>37</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Algebraic Expressions</vt:lpstr>
      <vt:lpstr>Definitions1</vt:lpstr>
      <vt:lpstr>Definitions2</vt:lpstr>
      <vt:lpstr>Like Terms</vt:lpstr>
      <vt:lpstr>Algebraic Expression</vt:lpstr>
      <vt:lpstr>Simplifying Algebraic Expressions</vt:lpstr>
      <vt:lpstr>Examples</vt:lpstr>
      <vt:lpstr>Evaluating Algebraic Expressions</vt:lpstr>
      <vt:lpstr>Example 1</vt:lpstr>
      <vt:lpstr>Example 2</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24</cp:revision>
  <dcterms:created xsi:type="dcterms:W3CDTF">2017-06-16T13:06:21Z</dcterms:created>
  <dcterms:modified xsi:type="dcterms:W3CDTF">2026-02-03T14:43:49Z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