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309" r:id="rId6"/>
    <p:sldId id="310" r:id="rId7"/>
    <p:sldId id="311" r:id="rId8"/>
    <p:sldId id="312" r:id="rId9"/>
    <p:sldId id="313" r:id="rId10"/>
    <p:sldId id="314" r:id="rId11"/>
    <p:sldId id="315" r:id="rId12"/>
    <p:sldId id="316" r:id="rId13"/>
    <p:sldId id="317"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EB7DCE-054B-4AF9-836D-917B52B3BAC2}" v="3" dt="2026-02-03T14:12:28.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30:24.368" v="9" actId="47"/>
      <pc:docMkLst>
        <pc:docMk/>
      </pc:docMkLst>
      <pc:sldChg chg="add">
        <pc:chgData name="Annaleise Radchenko" userId="6249d1a9-d5dd-4793-b8df-98b5e6874abb" providerId="ADAL" clId="{4A5B4154-50F6-4F5B-A4D7-A9ED8C205C6B}" dt="2026-01-08T21:30:10.465" v="8"/>
        <pc:sldMkLst>
          <pc:docMk/>
          <pc:sldMk cId="1914465627" sldId="309"/>
        </pc:sldMkLst>
      </pc:sldChg>
      <pc:sldChg chg="add">
        <pc:chgData name="Annaleise Radchenko" userId="6249d1a9-d5dd-4793-b8df-98b5e6874abb" providerId="ADAL" clId="{4A5B4154-50F6-4F5B-A4D7-A9ED8C205C6B}" dt="2026-01-08T21:30:10.465" v="8"/>
        <pc:sldMkLst>
          <pc:docMk/>
          <pc:sldMk cId="1225986387" sldId="310"/>
        </pc:sldMkLst>
      </pc:sldChg>
      <pc:sldChg chg="add">
        <pc:chgData name="Annaleise Radchenko" userId="6249d1a9-d5dd-4793-b8df-98b5e6874abb" providerId="ADAL" clId="{4A5B4154-50F6-4F5B-A4D7-A9ED8C205C6B}" dt="2026-01-08T21:30:10.465" v="8"/>
        <pc:sldMkLst>
          <pc:docMk/>
          <pc:sldMk cId="4204930242" sldId="311"/>
        </pc:sldMkLst>
      </pc:sldChg>
      <pc:sldChg chg="add">
        <pc:chgData name="Annaleise Radchenko" userId="6249d1a9-d5dd-4793-b8df-98b5e6874abb" providerId="ADAL" clId="{4A5B4154-50F6-4F5B-A4D7-A9ED8C205C6B}" dt="2026-01-08T21:30:10.465" v="8"/>
        <pc:sldMkLst>
          <pc:docMk/>
          <pc:sldMk cId="128981696" sldId="312"/>
        </pc:sldMkLst>
      </pc:sldChg>
      <pc:sldChg chg="add">
        <pc:chgData name="Annaleise Radchenko" userId="6249d1a9-d5dd-4793-b8df-98b5e6874abb" providerId="ADAL" clId="{4A5B4154-50F6-4F5B-A4D7-A9ED8C205C6B}" dt="2026-01-08T21:30:10.465" v="8"/>
        <pc:sldMkLst>
          <pc:docMk/>
          <pc:sldMk cId="3756747708" sldId="313"/>
        </pc:sldMkLst>
      </pc:sldChg>
      <pc:sldChg chg="add">
        <pc:chgData name="Annaleise Radchenko" userId="6249d1a9-d5dd-4793-b8df-98b5e6874abb" providerId="ADAL" clId="{4A5B4154-50F6-4F5B-A4D7-A9ED8C205C6B}" dt="2026-01-08T21:30:10.465" v="8"/>
        <pc:sldMkLst>
          <pc:docMk/>
          <pc:sldMk cId="3507561100" sldId="314"/>
        </pc:sldMkLst>
      </pc:sldChg>
      <pc:sldChg chg="add">
        <pc:chgData name="Annaleise Radchenko" userId="6249d1a9-d5dd-4793-b8df-98b5e6874abb" providerId="ADAL" clId="{4A5B4154-50F6-4F5B-A4D7-A9ED8C205C6B}" dt="2026-01-08T21:30:10.465" v="8"/>
        <pc:sldMkLst>
          <pc:docMk/>
          <pc:sldMk cId="3699558313" sldId="315"/>
        </pc:sldMkLst>
      </pc:sldChg>
      <pc:sldChg chg="add">
        <pc:chgData name="Annaleise Radchenko" userId="6249d1a9-d5dd-4793-b8df-98b5e6874abb" providerId="ADAL" clId="{4A5B4154-50F6-4F5B-A4D7-A9ED8C205C6B}" dt="2026-01-08T21:30:10.465" v="8"/>
        <pc:sldMkLst>
          <pc:docMk/>
          <pc:sldMk cId="2757797435" sldId="316"/>
        </pc:sldMkLst>
      </pc:sldChg>
      <pc:sldChg chg="add">
        <pc:chgData name="Annaleise Radchenko" userId="6249d1a9-d5dd-4793-b8df-98b5e6874abb" providerId="ADAL" clId="{4A5B4154-50F6-4F5B-A4D7-A9ED8C205C6B}" dt="2026-01-08T21:30:10.465" v="8"/>
        <pc:sldMkLst>
          <pc:docMk/>
          <pc:sldMk cId="4142540996" sldId="3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we review multiplication and division.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90347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Division is defined in terms of multiplication. For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t>
            </a:r>
            <a:r>
              <a:rPr lang="en-US" sz="1200" i="1" kern="1200">
                <a:solidFill>
                  <a:schemeClr val="tx1"/>
                </a:solidFill>
                <a:effectLst/>
                <a:latin typeface="+mn-lt"/>
                <a:ea typeface="+mn-ea"/>
                <a:cs typeface="+mn-cs"/>
              </a:rPr>
              <a:t>b</a:t>
            </a:r>
            <a:r>
              <a:rPr lang="en-US" sz="1200" i="0" kern="1200">
                <a:solidFill>
                  <a:schemeClr val="tx1"/>
                </a:solidFill>
                <a:effectLst/>
                <a:latin typeface="+mn-lt"/>
                <a:ea typeface="+mn-ea"/>
                <a:cs typeface="+mn-cs"/>
              </a:rPr>
              <a:t>,</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where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not equal to zero,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divided by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equaling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 means that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equals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times </a:t>
            </a:r>
            <a:r>
              <a:rPr lang="en-US" sz="1200" i="1" kern="1200">
                <a:solidFill>
                  <a:schemeClr val="tx1"/>
                </a:solidFill>
                <a:effectLst/>
                <a:latin typeface="+mn-lt"/>
                <a:ea typeface="+mn-ea"/>
                <a:cs typeface="+mn-cs"/>
              </a:rPr>
              <a:t>x</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One special case to remember is how to deal with division of and by zero. If we have two real numbers,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and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neither of which is zero, then </a:t>
            </a:r>
            <a:r>
              <a:rPr lang="en-US" sz="1200" i="1" kern="1200">
                <a:solidFill>
                  <a:schemeClr val="tx1"/>
                </a:solidFill>
                <a:effectLst/>
                <a:latin typeface="+mn-lt"/>
                <a:ea typeface="+mn-ea"/>
                <a:cs typeface="+mn-cs"/>
              </a:rPr>
              <a:t>a</a:t>
            </a:r>
            <a:r>
              <a:rPr lang="en-US" sz="1200" kern="1200">
                <a:solidFill>
                  <a:schemeClr val="tx1"/>
                </a:solidFill>
                <a:effectLst/>
                <a:latin typeface="+mn-lt"/>
                <a:ea typeface="+mn-ea"/>
                <a:cs typeface="+mn-cs"/>
              </a:rPr>
              <a:t> divided by 0 is undefined, but zero divided by </a:t>
            </a:r>
            <a:r>
              <a:rPr lang="en-US" sz="1200" i="1" kern="1200">
                <a:solidFill>
                  <a:schemeClr val="tx1"/>
                </a:solidFill>
                <a:effectLst/>
                <a:latin typeface="+mn-lt"/>
                <a:ea typeface="+mn-ea"/>
                <a:cs typeface="+mn-cs"/>
              </a:rPr>
              <a:t>b</a:t>
            </a:r>
            <a:r>
              <a:rPr lang="en-US" sz="1200" kern="1200">
                <a:solidFill>
                  <a:schemeClr val="tx1"/>
                </a:solidFill>
                <a:effectLst/>
                <a:latin typeface="+mn-lt"/>
                <a:ea typeface="+mn-ea"/>
                <a:cs typeface="+mn-cs"/>
              </a:rPr>
              <a:t> is just zero. So, you can try to divide things into zero, but you cannot divide by zero.</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this example, 8 is divided by zero, but that is undefined. This example is a reminder that division by zero is undefined, so don’t attempt it!</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Now, let’s talk about some sign rules. There are two rules to remember. The first rules is that if the numbers you are working with have the same sign, both the product and the quotient of those two numbers will be a positive number. The second rule is that if the two numbers you are trying to multiply or divide have different signs, then both the product or the quotient will be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09068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Let’s close with an application. Here, we are going to calculate the average of a set of numbers. The average of a set of numbers is calculated by adding up all the numbers in the set and then dividing by the number of objects in the set,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Here is the mathematical representation of that definition. The average (which is also sometimes called the mean) of a set of numbers is equal to 1 over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times the sum of the objects in the set. Notice that the objects are labeled </a:t>
            </a:r>
            <a:r>
              <a:rPr lang="en-US" sz="1200" i="1" kern="1200">
                <a:solidFill>
                  <a:schemeClr val="tx1"/>
                </a:solidFill>
                <a:effectLst/>
                <a:latin typeface="+mn-lt"/>
                <a:ea typeface="+mn-ea"/>
                <a:cs typeface="+mn-cs"/>
              </a:rPr>
              <a:t>x</a:t>
            </a:r>
            <a:r>
              <a:rPr lang="en-US" sz="1200" i="0" kern="1200">
                <a:solidFill>
                  <a:schemeClr val="tx1"/>
                </a:solidFill>
                <a:effectLst/>
                <a:latin typeface="+mn-lt"/>
                <a:ea typeface="+mn-ea"/>
                <a:cs typeface="+mn-cs"/>
              </a:rPr>
              <a:t>,</a:t>
            </a:r>
            <a:r>
              <a:rPr lang="en-US" sz="1200" kern="1200">
                <a:solidFill>
                  <a:schemeClr val="tx1"/>
                </a:solidFill>
                <a:effectLst/>
                <a:latin typeface="+mn-lt"/>
                <a:ea typeface="+mn-ea"/>
                <a:cs typeface="+mn-cs"/>
              </a:rPr>
              <a:t> with subscripts ranging from 1 to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27864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Here is a concrete example of calculating an average, in particular, an average temperature. You are given the temperatures for five days, Monday through Friday. Then, you are asked, “What is the average temperature over these five days?” The solution starts by noting that the number of objects in your set is </a:t>
            </a:r>
            <a:r>
              <a:rPr lang="en-US" sz="1200" i="1" kern="1200">
                <a:solidFill>
                  <a:schemeClr val="tx1"/>
                </a:solidFill>
                <a:effectLst/>
                <a:latin typeface="+mn-lt"/>
                <a:ea typeface="+mn-ea"/>
                <a:cs typeface="+mn-cs"/>
              </a:rPr>
              <a:t>n</a:t>
            </a:r>
            <a:r>
              <a:rPr lang="en-US" sz="1200" kern="1200">
                <a:solidFill>
                  <a:schemeClr val="tx1"/>
                </a:solidFill>
                <a:effectLst/>
                <a:latin typeface="+mn-lt"/>
                <a:ea typeface="+mn-ea"/>
                <a:cs typeface="+mn-cs"/>
              </a:rPr>
              <a:t> equals 5. Then, we fill in the values for the formula on the previous slide with the data from this slide. You can see x</a:t>
            </a:r>
            <a:r>
              <a:rPr lang="en-US" sz="1200" kern="1200" baseline="-25000">
                <a:solidFill>
                  <a:schemeClr val="tx1"/>
                </a:solidFill>
                <a:effectLst/>
                <a:latin typeface="+mn-lt"/>
                <a:ea typeface="+mn-ea"/>
                <a:cs typeface="+mn-cs"/>
              </a:rPr>
              <a:t>1</a:t>
            </a:r>
            <a:r>
              <a:rPr lang="en-US" sz="1200" kern="1200">
                <a:solidFill>
                  <a:schemeClr val="tx1"/>
                </a:solidFill>
                <a:effectLst/>
                <a:latin typeface="+mn-lt"/>
                <a:ea typeface="+mn-ea"/>
                <a:cs typeface="+mn-cs"/>
              </a:rPr>
              <a:t> was 64 degrees, x</a:t>
            </a:r>
            <a:r>
              <a:rPr lang="en-US" sz="1200" kern="1200" baseline="-25000">
                <a:solidFill>
                  <a:schemeClr val="tx1"/>
                </a:solidFill>
                <a:effectLst/>
                <a:latin typeface="+mn-lt"/>
                <a:ea typeface="+mn-ea"/>
                <a:cs typeface="+mn-cs"/>
              </a:rPr>
              <a:t>2</a:t>
            </a:r>
            <a:r>
              <a:rPr lang="en-US" sz="1200" kern="1200">
                <a:solidFill>
                  <a:schemeClr val="tx1"/>
                </a:solidFill>
                <a:effectLst/>
                <a:latin typeface="+mn-lt"/>
                <a:ea typeface="+mn-ea"/>
                <a:cs typeface="+mn-cs"/>
              </a:rPr>
              <a:t> was 72 degrees. and so on until we have x</a:t>
            </a:r>
            <a:r>
              <a:rPr lang="en-US" sz="1200" kern="1200" baseline="-25000">
                <a:solidFill>
                  <a:schemeClr val="tx1"/>
                </a:solidFill>
                <a:effectLst/>
                <a:latin typeface="+mn-lt"/>
                <a:ea typeface="+mn-ea"/>
                <a:cs typeface="+mn-cs"/>
              </a:rPr>
              <a:t>5</a:t>
            </a:r>
            <a:r>
              <a:rPr lang="en-US" sz="1200" kern="1200" baseline="0">
                <a:solidFill>
                  <a:schemeClr val="tx1"/>
                </a:solidFill>
                <a:effectLst/>
                <a:latin typeface="+mn-lt"/>
                <a:ea typeface="+mn-ea"/>
                <a:cs typeface="+mn-cs"/>
              </a:rPr>
              <a:t>,</a:t>
            </a:r>
            <a:r>
              <a:rPr lang="en-US" sz="1200" kern="1200">
                <a:solidFill>
                  <a:schemeClr val="tx1"/>
                </a:solidFill>
                <a:effectLst/>
                <a:latin typeface="+mn-lt"/>
                <a:ea typeface="+mn-ea"/>
                <a:cs typeface="+mn-cs"/>
              </a:rPr>
              <a:t> which was 70 degrees. Adding those five temperatures together gives us 366, and when we divide 366 by 5, we get that the average temperature over this five-day period is 73.2 degrees.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09753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9537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Multiplication and Division</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2962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465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Multiplication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Multiplication is shorthand for repeated addition. For instance, if we add together five 7s, we have 7 plus 7 plus 7 plus 7 plus 7, which is equal to 5 times 7, which is equal to 35. You also add together negative numbers, so three negative 6s is negative 6 plus negative 6 plus negative 6, which is simply 3 times negative 6, which is equal to negative 18.&#10;">
            <a:extLst>
              <a:ext uri="{FF2B5EF4-FFF2-40B4-BE49-F238E27FC236}">
                <a16:creationId xmlns:a16="http://schemas.microsoft.com/office/drawing/2014/main" id="{99BC132A-017E-963E-69CE-B80FD16BFBE5}"/>
              </a:ext>
            </a:extLst>
          </p:cNvPr>
          <p:cNvPicPr>
            <a:picLocks noChangeAspect="1"/>
          </p:cNvPicPr>
          <p:nvPr/>
        </p:nvPicPr>
        <p:blipFill>
          <a:blip r:embed="rId3"/>
          <a:stretch>
            <a:fillRect/>
          </a:stretch>
        </p:blipFill>
        <p:spPr>
          <a:xfrm>
            <a:off x="1733550" y="1762125"/>
            <a:ext cx="8724900" cy="3333750"/>
          </a:xfrm>
          <a:prstGeom prst="rect">
            <a:avLst/>
          </a:prstGeom>
        </p:spPr>
      </p:pic>
    </p:spTree>
    <p:extLst>
      <p:ext uri="{BB962C8B-B14F-4D97-AF65-F5344CB8AC3E}">
        <p14:creationId xmlns:p14="http://schemas.microsoft.com/office/powerpoint/2010/main" val="1225986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Division is defined in terms of multiplication. For real numbers a, b, and x, where b is not equal to zero, a divided by b equaling x means that a equals b times x.&#10;">
            <a:extLst>
              <a:ext uri="{FF2B5EF4-FFF2-40B4-BE49-F238E27FC236}">
                <a16:creationId xmlns:a16="http://schemas.microsoft.com/office/drawing/2014/main" id="{39D28130-04F0-3331-5C14-E0802A1D69B3}"/>
              </a:ext>
            </a:extLst>
          </p:cNvPr>
          <p:cNvPicPr>
            <a:picLocks noChangeAspect="1"/>
          </p:cNvPicPr>
          <p:nvPr/>
        </p:nvPicPr>
        <p:blipFill>
          <a:blip r:embed="rId3"/>
          <a:stretch>
            <a:fillRect/>
          </a:stretch>
        </p:blipFill>
        <p:spPr>
          <a:xfrm>
            <a:off x="1700212" y="1776412"/>
            <a:ext cx="8791575" cy="3667125"/>
          </a:xfrm>
          <a:prstGeom prst="rect">
            <a:avLst/>
          </a:prstGeom>
        </p:spPr>
      </p:pic>
    </p:spTree>
    <p:extLst>
      <p:ext uri="{BB962C8B-B14F-4D97-AF65-F5344CB8AC3E}">
        <p14:creationId xmlns:p14="http://schemas.microsoft.com/office/powerpoint/2010/main" val="420493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Examples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Let’s look at two simple examples that demonstrate how division works in terms of multiplication. In our first example, 36 divided by 9 equals 4 because 9 times 4 equals 36. In the second example, we have the same problem, only this time we are dividing negative 36 by 9. This is equal to negative 4 because 9 times negative 4 equals negative 36.&#10;">
            <a:extLst>
              <a:ext uri="{FF2B5EF4-FFF2-40B4-BE49-F238E27FC236}">
                <a16:creationId xmlns:a16="http://schemas.microsoft.com/office/drawing/2014/main" id="{D7E351D5-0199-6800-642F-05D306F265EE}"/>
              </a:ext>
            </a:extLst>
          </p:cNvPr>
          <p:cNvPicPr>
            <a:picLocks noChangeAspect="1"/>
          </p:cNvPicPr>
          <p:nvPr/>
        </p:nvPicPr>
        <p:blipFill>
          <a:blip r:embed="rId3"/>
          <a:stretch>
            <a:fillRect/>
          </a:stretch>
        </p:blipFill>
        <p:spPr>
          <a:xfrm>
            <a:off x="1138237" y="1628775"/>
            <a:ext cx="9915525" cy="3600450"/>
          </a:xfrm>
          <a:prstGeom prst="rect">
            <a:avLst/>
          </a:prstGeom>
        </p:spPr>
      </p:pic>
    </p:spTree>
    <p:extLst>
      <p:ext uri="{BB962C8B-B14F-4D97-AF65-F5344CB8AC3E}">
        <p14:creationId xmlns:p14="http://schemas.microsoft.com/office/powerpoint/2010/main" val="12898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and Zero</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descr="One special case to remember is how to deal with division of and by zero. If we have two real numbers, a and b, neither of which is zero, then a divided by 0 is undefined, but zero divided by b is just zero. So, you can try to divide things into zero, but you cannot divide by zero.">
            <a:extLst>
              <a:ext uri="{FF2B5EF4-FFF2-40B4-BE49-F238E27FC236}">
                <a16:creationId xmlns:a16="http://schemas.microsoft.com/office/drawing/2014/main" id="{E0FF7EFE-EEB2-3D71-B127-E1CF9A44D081}"/>
              </a:ext>
            </a:extLst>
          </p:cNvPr>
          <p:cNvPicPr>
            <a:picLocks noChangeAspect="1"/>
          </p:cNvPicPr>
          <p:nvPr/>
        </p:nvPicPr>
        <p:blipFill>
          <a:blip r:embed="rId3"/>
          <a:stretch>
            <a:fillRect/>
          </a:stretch>
        </p:blipFill>
        <p:spPr>
          <a:xfrm>
            <a:off x="645418" y="1285875"/>
            <a:ext cx="10901164" cy="5332091"/>
          </a:xfrm>
          <a:prstGeom prst="rect">
            <a:avLst/>
          </a:prstGeom>
        </p:spPr>
      </p:pic>
    </p:spTree>
    <p:extLst>
      <p:ext uri="{BB962C8B-B14F-4D97-AF65-F5344CB8AC3E}">
        <p14:creationId xmlns:p14="http://schemas.microsoft.com/office/powerpoint/2010/main" val="3756747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Division and Zero: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Eight divided by zero is undefined because division by zero is undefined.">
            <a:extLst>
              <a:ext uri="{FF2B5EF4-FFF2-40B4-BE49-F238E27FC236}">
                <a16:creationId xmlns:a16="http://schemas.microsoft.com/office/drawing/2014/main" id="{6F2C6F7C-6723-4088-6B8E-F8B92A2EE88E}"/>
              </a:ext>
            </a:extLst>
          </p:cNvPr>
          <p:cNvPicPr>
            <a:picLocks noChangeAspect="1"/>
          </p:cNvPicPr>
          <p:nvPr/>
        </p:nvPicPr>
        <p:blipFill>
          <a:blip r:embed="rId3"/>
          <a:stretch>
            <a:fillRect/>
          </a:stretch>
        </p:blipFill>
        <p:spPr>
          <a:xfrm>
            <a:off x="642262" y="1657348"/>
            <a:ext cx="10907475" cy="4503419"/>
          </a:xfrm>
          <a:prstGeom prst="rect">
            <a:avLst/>
          </a:prstGeom>
        </p:spPr>
      </p:pic>
    </p:spTree>
    <p:extLst>
      <p:ext uri="{BB962C8B-B14F-4D97-AF65-F5344CB8AC3E}">
        <p14:creationId xmlns:p14="http://schemas.microsoft.com/office/powerpoint/2010/main" val="350756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Sign Rules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75EEBCF-82BD-4E42-8FF5-1F6C9CE05816}"/>
              </a:ext>
            </a:extLst>
          </p:cNvPr>
          <p:cNvSpPr txBox="1"/>
          <p:nvPr/>
        </p:nvSpPr>
        <p:spPr>
          <a:xfrm>
            <a:off x="1881187" y="1859339"/>
            <a:ext cx="8429626" cy="1384995"/>
          </a:xfrm>
          <a:prstGeom prst="rect">
            <a:avLst/>
          </a:prstGeom>
          <a:noFill/>
        </p:spPr>
        <p:txBody>
          <a:bodyPr wrap="square" rtlCol="0">
            <a:spAutoFit/>
          </a:bodyPr>
          <a:lstStyle/>
          <a:p>
            <a:pPr marL="342900" indent="-342900">
              <a:buFont typeface="+mj-lt"/>
              <a:buAutoNum type="arabicPeriod"/>
            </a:pPr>
            <a:r>
              <a:rPr lang="en-US" sz="2800"/>
              <a:t>If two numbers being multiplied or divided have the same sign, both the product and the quotient will be </a:t>
            </a:r>
            <a:r>
              <a:rPr lang="en-US" sz="2800" b="1"/>
              <a:t>positive</a:t>
            </a:r>
            <a:r>
              <a:rPr lang="en-US" sz="2800"/>
              <a:t>.</a:t>
            </a:r>
          </a:p>
        </p:txBody>
      </p:sp>
      <p:sp>
        <p:nvSpPr>
          <p:cNvPr id="3" name="TextBox 2">
            <a:extLst>
              <a:ext uri="{FF2B5EF4-FFF2-40B4-BE49-F238E27FC236}">
                <a16:creationId xmlns:a16="http://schemas.microsoft.com/office/drawing/2014/main" id="{C44CF8CD-4109-46D9-BD4A-E33D528DE179}"/>
              </a:ext>
            </a:extLst>
          </p:cNvPr>
          <p:cNvSpPr txBox="1"/>
          <p:nvPr/>
        </p:nvSpPr>
        <p:spPr>
          <a:xfrm>
            <a:off x="1881189" y="3518732"/>
            <a:ext cx="8429624" cy="1384995"/>
          </a:xfrm>
          <a:prstGeom prst="rect">
            <a:avLst/>
          </a:prstGeom>
          <a:noFill/>
        </p:spPr>
        <p:txBody>
          <a:bodyPr wrap="square" rtlCol="0">
            <a:spAutoFit/>
          </a:bodyPr>
          <a:lstStyle/>
          <a:p>
            <a:pPr marL="342900" indent="-342900">
              <a:buFont typeface="+mj-lt"/>
              <a:buAutoNum type="arabicPeriod" startAt="2"/>
            </a:pPr>
            <a:r>
              <a:rPr lang="en-US" sz="2800"/>
              <a:t>If two numbers being multiplied or divided have different signs, both the product and the quotient will be </a:t>
            </a:r>
            <a:r>
              <a:rPr lang="en-US" sz="2800" b="1"/>
              <a:t>negative</a:t>
            </a:r>
            <a:r>
              <a:rPr lang="en-US" sz="2800"/>
              <a:t>.</a:t>
            </a:r>
          </a:p>
        </p:txBody>
      </p:sp>
    </p:spTree>
    <p:extLst>
      <p:ext uri="{BB962C8B-B14F-4D97-AF65-F5344CB8AC3E}">
        <p14:creationId xmlns:p14="http://schemas.microsoft.com/office/powerpoint/2010/main" val="36995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Calculating Averages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he average of a set of numbers is calculated by adding up all the numbers in the set and then dividing by the number of objects in the set, n. Here is the mathematical representation of that definition. The average (which is also sometimes called the mean) of a set of numbers is equal to 1 over n times the sum of the objects in the set. The objects are labeled x, with subscripts ranging from 1 to n.">
            <a:extLst>
              <a:ext uri="{FF2B5EF4-FFF2-40B4-BE49-F238E27FC236}">
                <a16:creationId xmlns:a16="http://schemas.microsoft.com/office/drawing/2014/main" id="{AF5D9FE8-760C-FE13-9278-16CD6E760DEF}"/>
              </a:ext>
            </a:extLst>
          </p:cNvPr>
          <p:cNvPicPr>
            <a:picLocks noChangeAspect="1"/>
          </p:cNvPicPr>
          <p:nvPr/>
        </p:nvPicPr>
        <p:blipFill>
          <a:blip r:embed="rId3"/>
          <a:stretch>
            <a:fillRect/>
          </a:stretch>
        </p:blipFill>
        <p:spPr>
          <a:xfrm>
            <a:off x="498827" y="1464945"/>
            <a:ext cx="11194346" cy="5157480"/>
          </a:xfrm>
          <a:prstGeom prst="rect">
            <a:avLst/>
          </a:prstGeom>
        </p:spPr>
      </p:pic>
    </p:spTree>
    <p:extLst>
      <p:ext uri="{BB962C8B-B14F-4D97-AF65-F5344CB8AC3E}">
        <p14:creationId xmlns:p14="http://schemas.microsoft.com/office/powerpoint/2010/main" val="2757797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Calculating Averages: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Suppose the temperatures for Monday through Friday were 64, 72, 84, 76, and 70. What is the average temperature over this period?&#10;&#10;The solution, there are n equas five temperatures this period. Therefore, the average equals one divided by five multiplied by the sum of 64, 72, 84, 76, and 70 which is 366. So one divided by five multiplied by 366 equals 73.2. The average temperature over this period is 73.2.">
            <a:extLst>
              <a:ext uri="{FF2B5EF4-FFF2-40B4-BE49-F238E27FC236}">
                <a16:creationId xmlns:a16="http://schemas.microsoft.com/office/drawing/2014/main" id="{53E30976-B0B0-90E6-5657-AC4F647A1AF8}"/>
              </a:ext>
            </a:extLst>
          </p:cNvPr>
          <p:cNvPicPr>
            <a:picLocks noChangeAspect="1"/>
          </p:cNvPicPr>
          <p:nvPr/>
        </p:nvPicPr>
        <p:blipFill>
          <a:blip r:embed="rId3"/>
          <a:stretch>
            <a:fillRect/>
          </a:stretch>
        </p:blipFill>
        <p:spPr>
          <a:xfrm>
            <a:off x="781219" y="1520189"/>
            <a:ext cx="10629561" cy="5147949"/>
          </a:xfrm>
          <a:prstGeom prst="rect">
            <a:avLst/>
          </a:prstGeom>
        </p:spPr>
      </p:pic>
    </p:spTree>
    <p:extLst>
      <p:ext uri="{BB962C8B-B14F-4D97-AF65-F5344CB8AC3E}">
        <p14:creationId xmlns:p14="http://schemas.microsoft.com/office/powerpoint/2010/main" val="4142540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05F142-7197-4569-A4FC-46DE3CD870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A1C6CF-BEB2-41E2-9B57-5A9A03D7DC0E}">
  <ds:schemaRefs>
    <ds:schemaRef ds:uri="06d9c582-05c2-476b-83d2-72ab8b1380b2"/>
    <ds:schemaRef ds:uri="http://schemas.microsoft.com/office/2006/documentManagement/types"/>
    <ds:schemaRef ds:uri="http://purl.org/dc/dcmitype/"/>
    <ds:schemaRef ds:uri="http://www.w3.org/XML/1998/namespace"/>
    <ds:schemaRef ds:uri="http://purl.org/dc/terms/"/>
    <ds:schemaRef ds:uri="http://schemas.openxmlformats.org/package/2006/metadata/core-properties"/>
    <ds:schemaRef ds:uri="fdab59f7-c3a7-48e5-acd8-618ce834776e"/>
    <ds:schemaRef ds:uri="http://schemas.microsoft.com/office/infopath/2007/PartnerControl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2EFD6E8B-2971-4EC7-820D-7C83FB73F8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241</TotalTime>
  <Words>711</Words>
  <Application>Microsoft Office PowerPoint</Application>
  <PresentationFormat>Widescreen</PresentationFormat>
  <Paragraphs>31</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Multiplication and Division</vt:lpstr>
      <vt:lpstr>Multiplication</vt:lpstr>
      <vt:lpstr>Division</vt:lpstr>
      <vt:lpstr>Division: Examples</vt:lpstr>
      <vt:lpstr>Division and Zero</vt:lpstr>
      <vt:lpstr>Division and Zero: Example</vt:lpstr>
      <vt:lpstr>Sign Rules</vt:lpstr>
      <vt:lpstr>Calculating Averages</vt:lpstr>
      <vt:lpstr>Calculating Averages: Example</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23</cp:revision>
  <dcterms:created xsi:type="dcterms:W3CDTF">2017-06-16T13:06:21Z</dcterms:created>
  <dcterms:modified xsi:type="dcterms:W3CDTF">2026-02-03T14:12:30Z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