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256" r:id="rId6"/>
    <p:sldId id="257" r:id="rId7"/>
    <p:sldId id="289" r:id="rId8"/>
    <p:sldId id="290" r:id="rId9"/>
    <p:sldId id="291" r:id="rId10"/>
    <p:sldId id="292" r:id="rId11"/>
    <p:sldId id="293" r:id="rId12"/>
    <p:sldId id="294" r:id="rId13"/>
    <p:sldId id="295" r:id="rId14"/>
    <p:sldId id="296" r:id="rId15"/>
    <p:sldId id="297" r:id="rId16"/>
    <p:sldId id="298" r:id="rId17"/>
    <p:sldId id="299"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FA2921-9A61-4C20-BC3D-E07BB559E775}" v="3" dt="2026-02-03T14:11:47.9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undo redo custSel addSld delSld modSld">
      <pc:chgData name="Annaleise Radchenko" userId="6249d1a9-d5dd-4793-b8df-98b5e6874abb" providerId="ADAL" clId="{4A5B4154-50F6-4F5B-A4D7-A9ED8C205C6B}" dt="2026-01-08T21:28:33.319" v="28" actId="47"/>
      <pc:docMkLst>
        <pc:docMk/>
      </pc:docMkLst>
      <pc:sldChg chg="add del">
        <pc:chgData name="Annaleise Radchenko" userId="6249d1a9-d5dd-4793-b8df-98b5e6874abb" providerId="ADAL" clId="{4A5B4154-50F6-4F5B-A4D7-A9ED8C205C6B}" dt="2026-01-08T21:28:16.108" v="27"/>
        <pc:sldMkLst>
          <pc:docMk/>
          <pc:sldMk cId="561987701" sldId="256"/>
        </pc:sldMkLst>
      </pc:sldChg>
      <pc:sldChg chg="add del">
        <pc:chgData name="Annaleise Radchenko" userId="6249d1a9-d5dd-4793-b8df-98b5e6874abb" providerId="ADAL" clId="{4A5B4154-50F6-4F5B-A4D7-A9ED8C205C6B}" dt="2026-01-08T21:28:16.108" v="27"/>
        <pc:sldMkLst>
          <pc:docMk/>
          <pc:sldMk cId="443456503" sldId="257"/>
        </pc:sldMkLst>
      </pc:sldChg>
      <pc:sldChg chg="add del">
        <pc:chgData name="Annaleise Radchenko" userId="6249d1a9-d5dd-4793-b8df-98b5e6874abb" providerId="ADAL" clId="{4A5B4154-50F6-4F5B-A4D7-A9ED8C205C6B}" dt="2026-01-08T21:28:16.108" v="27"/>
        <pc:sldMkLst>
          <pc:docMk/>
          <pc:sldMk cId="4190631026" sldId="289"/>
        </pc:sldMkLst>
      </pc:sldChg>
      <pc:sldChg chg="add del">
        <pc:chgData name="Annaleise Radchenko" userId="6249d1a9-d5dd-4793-b8df-98b5e6874abb" providerId="ADAL" clId="{4A5B4154-50F6-4F5B-A4D7-A9ED8C205C6B}" dt="2026-01-08T21:28:16.108" v="27"/>
        <pc:sldMkLst>
          <pc:docMk/>
          <pc:sldMk cId="1806453256" sldId="290"/>
        </pc:sldMkLst>
      </pc:sldChg>
      <pc:sldChg chg="add del">
        <pc:chgData name="Annaleise Radchenko" userId="6249d1a9-d5dd-4793-b8df-98b5e6874abb" providerId="ADAL" clId="{4A5B4154-50F6-4F5B-A4D7-A9ED8C205C6B}" dt="2026-01-08T21:28:16.108" v="27"/>
        <pc:sldMkLst>
          <pc:docMk/>
          <pc:sldMk cId="1336995091" sldId="291"/>
        </pc:sldMkLst>
      </pc:sldChg>
      <pc:sldChg chg="add del">
        <pc:chgData name="Annaleise Radchenko" userId="6249d1a9-d5dd-4793-b8df-98b5e6874abb" providerId="ADAL" clId="{4A5B4154-50F6-4F5B-A4D7-A9ED8C205C6B}" dt="2026-01-08T21:28:16.108" v="27"/>
        <pc:sldMkLst>
          <pc:docMk/>
          <pc:sldMk cId="3024257165" sldId="292"/>
        </pc:sldMkLst>
      </pc:sldChg>
      <pc:sldChg chg="add del">
        <pc:chgData name="Annaleise Radchenko" userId="6249d1a9-d5dd-4793-b8df-98b5e6874abb" providerId="ADAL" clId="{4A5B4154-50F6-4F5B-A4D7-A9ED8C205C6B}" dt="2026-01-08T21:28:16.108" v="27"/>
        <pc:sldMkLst>
          <pc:docMk/>
          <pc:sldMk cId="3211136362" sldId="293"/>
        </pc:sldMkLst>
      </pc:sldChg>
      <pc:sldChg chg="add del">
        <pc:chgData name="Annaleise Radchenko" userId="6249d1a9-d5dd-4793-b8df-98b5e6874abb" providerId="ADAL" clId="{4A5B4154-50F6-4F5B-A4D7-A9ED8C205C6B}" dt="2026-01-08T21:28:16.108" v="27"/>
        <pc:sldMkLst>
          <pc:docMk/>
          <pc:sldMk cId="696056590" sldId="294"/>
        </pc:sldMkLst>
      </pc:sldChg>
      <pc:sldChg chg="add del">
        <pc:chgData name="Annaleise Radchenko" userId="6249d1a9-d5dd-4793-b8df-98b5e6874abb" providerId="ADAL" clId="{4A5B4154-50F6-4F5B-A4D7-A9ED8C205C6B}" dt="2026-01-08T21:28:16.108" v="27"/>
        <pc:sldMkLst>
          <pc:docMk/>
          <pc:sldMk cId="218851512" sldId="295"/>
        </pc:sldMkLst>
      </pc:sldChg>
      <pc:sldChg chg="add del">
        <pc:chgData name="Annaleise Radchenko" userId="6249d1a9-d5dd-4793-b8df-98b5e6874abb" providerId="ADAL" clId="{4A5B4154-50F6-4F5B-A4D7-A9ED8C205C6B}" dt="2026-01-08T21:28:16.108" v="27"/>
        <pc:sldMkLst>
          <pc:docMk/>
          <pc:sldMk cId="1759689692" sldId="296"/>
        </pc:sldMkLst>
      </pc:sldChg>
      <pc:sldChg chg="add del">
        <pc:chgData name="Annaleise Radchenko" userId="6249d1a9-d5dd-4793-b8df-98b5e6874abb" providerId="ADAL" clId="{4A5B4154-50F6-4F5B-A4D7-A9ED8C205C6B}" dt="2026-01-08T21:28:16.108" v="27"/>
        <pc:sldMkLst>
          <pc:docMk/>
          <pc:sldMk cId="686114618" sldId="297"/>
        </pc:sldMkLst>
      </pc:sldChg>
      <pc:sldChg chg="add del">
        <pc:chgData name="Annaleise Radchenko" userId="6249d1a9-d5dd-4793-b8df-98b5e6874abb" providerId="ADAL" clId="{4A5B4154-50F6-4F5B-A4D7-A9ED8C205C6B}" dt="2026-01-08T21:28:16.108" v="27"/>
        <pc:sldMkLst>
          <pc:docMk/>
          <pc:sldMk cId="3088209250" sldId="298"/>
        </pc:sldMkLst>
      </pc:sldChg>
      <pc:sldChg chg="add del">
        <pc:chgData name="Annaleise Radchenko" userId="6249d1a9-d5dd-4793-b8df-98b5e6874abb" providerId="ADAL" clId="{4A5B4154-50F6-4F5B-A4D7-A9ED8C205C6B}" dt="2026-01-08T21:28:16.108" v="27"/>
        <pc:sldMkLst>
          <pc:docMk/>
          <pc:sldMk cId="1940328893" sldId="2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990825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understand the direction aspect of the subtraction problem, you can think of subtraction as the end value minus the starting value. In the example of “6 minus negative 4,” you see that 6 is the end value, while negative 4 is the starting value. The difference is positive 10 because you move in the positive direction for 10 units to get to 6 if you are starting at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123829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That brings us to the official subtraction definition. For any real numbers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and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minus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is equal to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plus negative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Here are two examples. “Negative 3 minus negative 7” is the same as “negative 3 plus 7,” and that equals 4. “13 minus 20” is the same as “13 plus negative 20,” and that equals negative 7.</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33424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Let’s close this lesson by looking at an application of subtraction: a change in value. So, a change in value is simply equal to the final value minus the initial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2991399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is an example. Suppose the price of one share of GE (or General Electric) stock went from about $31 per share to $10 per share over 3 years. What is the change in value of GE’s stock price? Let’s first write down the given information. The initial value is $31. The final value is $10. The change in value is therefore $10 minus $31, which is equal to negative $21. So, GE’s stock price lost $21 of value over 3 years.</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58945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Today, we are going to review addition and subtraction. We will start by just noting some conventions about the positive and negative signs. First, whenever you see a positive number, it has an implicit plus sign in front of it. So, the equation “3 plus 2 equals 5” is the same as “positive 3 plus positive 2 equals positive five.” Second, any plus sign combined with a negative sign results in a negative sign. So, “3 plus negative 2 equals 1” is the same as “3 minus 2 equals 1.” Notice that the addition of a negative number, negative 2, changes the problem into a subtraction problem. Finally, any negative sign plus another negative sign results in a plus sign. Therefore, “3 minus negative 2 equals 5" is the same as “3 plus 2 equals 5.” You can think of the two negative signs as canceling each other out to become a positive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talk about addition. We are going to consider three cases: adding two positive numbers, adding two negative numbers, and then adding one positive and one negative number.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Case 1 is adding two positive numbers. What is 3 plus 5? This problem can be represented using a number line. In the diagram, there is a person standing on the number zero who shoots an arrow 3 units and then another arrow 5 units, and you can see that the two arrows end up landing on the number 8. So, 3 plus 5 equals 8. Notice that this can be represented as “positive 3 plus positive 5 equals 8” or more simply as “3 plus 5 equals 8.”</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Case 2 is adding two negative numbers. What is negative 3 plus negative 5? Again, using a number line representation, the person standing on the number zero shoots two arrows in the negative direction, first for 3 units, then another for 5 additional units, with the final arrow landing on negative 8. Thus, negative 3 plus negative 5 is negative 8. Notice that you can equivalently notate this problem as “negative 3 plus negative 5 equals negative 8” or “3 minus 5 equals negative 8.” Also, notice that adding two negative numbers has another equivalent approach for its calculation. In this approach, you take the absolute value of both negative numbers and add them together. Then, you add a negative sign to that sum to get your final answer. You can see this approach in this next line, where we take the absolute value of negative 3 and negative 5; then, a negative sign is added to the sum of 3 plus 5, giving you negative 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Case 3 is adding one positive and one negative number. Let’s use the number line representation again, and we’ll first consider positive 3 plus negative 5. You can see the person standing on zero shoot one arrow in the positive direction for 3 units and then shoot another arrow in the negative direction for 5 units, landing on negative 2. In the second example, notice we have the same problem, but the signs are reversed on the 3 and 5. Now, the person with the arrow shoots in the negative direction for 3 units and then in the positive direction for 5 units, landing on positive 2.</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rule for addition in this case--adding two numbers with unlike signs--has two steps. The first step is to subtract the absolute value of the smaller number from the absolute value of the bigger number. So, if the problem was to add 5 and negative 7, you would subtract the absolute value of 5, the smaller number, from the absolute value of negative 7. Then, in the second step, you would use the sign of the number with the larger absolute value for the final answer. In this example, since the absolute value of negative 7 is greater than the absolute value of 5, you would use the negative sign from the 7 for the answer from Step 1. Therefore, 5 plus negative 7 equals negative 2.</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104309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additive inverse is important in understanding subtraction. The opposite of a real number is called its additive inverse. Furthermore, the sum of a number plus its additive inverse is always zero. Therefore, 3 plus its additive inverse, negative 3, is equal to 0.</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00413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talk about subtraction. In subtraction, you want to find the difference between two numbers. On a number line, this translates into the distance between two numbers with direction considered. This can easily be seen on a number. Here the problem “6 minus 1” is represented. You see that the distance between 1 and 6 is 5. You also see that the subtraction problem is really also an addition problem, with one positive and one negative number: 6 plus negative 1. Either way, “6 minus 1” or “6 plus negative 1” equals 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24128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3057239"/>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Addition and Subtraction</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65744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Subtraction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Picture 9" descr="To understand the direction aspect of the subtraction problem, you can think of subtraction as the end value minus the starting value. In the example of “6 minus negative 4,” you see that 6 is the end value, while negative 4 is the starting value. The difference is positive 10 because you move in the positive direction for 10 units to get to 6 if you are starting at negative 4.&#10;">
            <a:extLst>
              <a:ext uri="{FF2B5EF4-FFF2-40B4-BE49-F238E27FC236}">
                <a16:creationId xmlns:a16="http://schemas.microsoft.com/office/drawing/2014/main" id="{BF315620-E7F2-ECB3-C4B7-AE26DE9614B3}"/>
              </a:ext>
            </a:extLst>
          </p:cNvPr>
          <p:cNvPicPr>
            <a:picLocks noChangeAspect="1"/>
          </p:cNvPicPr>
          <p:nvPr/>
        </p:nvPicPr>
        <p:blipFill>
          <a:blip r:embed="rId3"/>
          <a:stretch>
            <a:fillRect/>
          </a:stretch>
        </p:blipFill>
        <p:spPr>
          <a:xfrm>
            <a:off x="738187" y="1137908"/>
            <a:ext cx="10715625" cy="4924425"/>
          </a:xfrm>
          <a:prstGeom prst="rect">
            <a:avLst/>
          </a:prstGeom>
        </p:spPr>
      </p:pic>
    </p:spTree>
    <p:extLst>
      <p:ext uri="{BB962C8B-B14F-4D97-AF65-F5344CB8AC3E}">
        <p14:creationId xmlns:p14="http://schemas.microsoft.com/office/powerpoint/2010/main" val="1759689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Subtraction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Picture 8" descr="That brings us to the official subtraction definition. For any real numbers a and b, a minus b is equal to a plus negative b. Here are two examples. “Negative 3 minus negative 7” is the same as “negative 3 plus 7,” and that equals 4. “13 minus 20” is the same as “13 plus negative 20,” and that equals negative 7.&#10;">
            <a:extLst>
              <a:ext uri="{FF2B5EF4-FFF2-40B4-BE49-F238E27FC236}">
                <a16:creationId xmlns:a16="http://schemas.microsoft.com/office/drawing/2014/main" id="{80CB0C4B-7765-9A6C-1BC2-83CA7D404C6E}"/>
              </a:ext>
            </a:extLst>
          </p:cNvPr>
          <p:cNvPicPr>
            <a:picLocks noChangeAspect="1"/>
          </p:cNvPicPr>
          <p:nvPr/>
        </p:nvPicPr>
        <p:blipFill>
          <a:blip r:embed="rId3"/>
          <a:stretch>
            <a:fillRect/>
          </a:stretch>
        </p:blipFill>
        <p:spPr>
          <a:xfrm>
            <a:off x="1500187" y="1304925"/>
            <a:ext cx="9191625" cy="4838700"/>
          </a:xfrm>
          <a:prstGeom prst="rect">
            <a:avLst/>
          </a:prstGeom>
        </p:spPr>
      </p:pic>
    </p:spTree>
    <p:extLst>
      <p:ext uri="{BB962C8B-B14F-4D97-AF65-F5344CB8AC3E}">
        <p14:creationId xmlns:p14="http://schemas.microsoft.com/office/powerpoint/2010/main" val="686114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Application: Change in Value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C2A1EBF4-9A78-4913-9B78-23DA47974932}"/>
                  </a:ext>
                </a:extLst>
              </p:cNvPr>
              <p:cNvSpPr/>
              <p:nvPr/>
            </p:nvSpPr>
            <p:spPr>
              <a:xfrm>
                <a:off x="1760518" y="2728799"/>
                <a:ext cx="8670963"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1" i="1" dirty="0" smtClean="0">
                          <a:latin typeface="Cambria Math" panose="02040503050406030204" pitchFamily="18" charset="0"/>
                        </a:rPr>
                        <m:t>𝑪𝒉𝒂𝒏𝒈𝒆</m:t>
                      </m:r>
                      <m:r>
                        <a:rPr lang="en-US" sz="2800" b="1" i="1" dirty="0" smtClean="0">
                          <a:latin typeface="Cambria Math" panose="02040503050406030204" pitchFamily="18" charset="0"/>
                        </a:rPr>
                        <m:t> </m:t>
                      </m:r>
                      <m:r>
                        <a:rPr lang="en-US" sz="2800" b="1" i="1" dirty="0" smtClean="0">
                          <a:latin typeface="Cambria Math" panose="02040503050406030204" pitchFamily="18" charset="0"/>
                        </a:rPr>
                        <m:t>𝒊𝒏</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𝑭𝒊𝒏𝒂𝒍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𝑰𝒏𝒊𝒕𝒊𝒂𝒍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oMath>
                  </m:oMathPara>
                </a14:m>
                <a:endParaRPr lang="en-US" sz="2800" b="1"/>
              </a:p>
            </p:txBody>
          </p:sp>
        </mc:Choice>
        <mc:Fallback xmlns="">
          <p:sp>
            <p:nvSpPr>
              <p:cNvPr id="2" name="Rectangle 1">
                <a:extLst>
                  <a:ext uri="{FF2B5EF4-FFF2-40B4-BE49-F238E27FC236}">
                    <a16:creationId xmlns:a16="http://schemas.microsoft.com/office/drawing/2014/main" id="{C2A1EBF4-9A78-4913-9B78-23DA47974932}"/>
                  </a:ext>
                </a:extLst>
              </p:cNvPr>
              <p:cNvSpPr>
                <a:spLocks noRot="1" noChangeAspect="1" noMove="1" noResize="1" noEditPoints="1" noAdjustHandles="1" noChangeArrowheads="1" noChangeShapeType="1" noTextEdit="1"/>
              </p:cNvSpPr>
              <p:nvPr/>
            </p:nvSpPr>
            <p:spPr>
              <a:xfrm>
                <a:off x="1760518" y="2728799"/>
                <a:ext cx="8670963"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88209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Application: Change in Value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7DCD77C-1462-427E-BFA4-ACF8133EAAF6}"/>
              </a:ext>
            </a:extLst>
          </p:cNvPr>
          <p:cNvSpPr/>
          <p:nvPr/>
        </p:nvSpPr>
        <p:spPr>
          <a:xfrm>
            <a:off x="1881188" y="1661341"/>
            <a:ext cx="1595886" cy="584775"/>
          </a:xfrm>
          <a:prstGeom prst="rect">
            <a:avLst/>
          </a:prstGeom>
        </p:spPr>
        <p:txBody>
          <a:bodyPr wrap="none">
            <a:spAutoFit/>
          </a:bodyPr>
          <a:lstStyle/>
          <a:p>
            <a:r>
              <a:rPr lang="en-US" sz="3200"/>
              <a:t>Example</a:t>
            </a:r>
          </a:p>
        </p:txBody>
      </p:sp>
      <p:sp>
        <p:nvSpPr>
          <p:cNvPr id="3" name="Rectangle 2">
            <a:extLst>
              <a:ext uri="{FF2B5EF4-FFF2-40B4-BE49-F238E27FC236}">
                <a16:creationId xmlns:a16="http://schemas.microsoft.com/office/drawing/2014/main" id="{A5D479C4-1EA0-4F19-98C6-CD78A60BCBE5}"/>
              </a:ext>
            </a:extLst>
          </p:cNvPr>
          <p:cNvSpPr/>
          <p:nvPr/>
        </p:nvSpPr>
        <p:spPr>
          <a:xfrm>
            <a:off x="2477729" y="2384827"/>
            <a:ext cx="7833084" cy="1200329"/>
          </a:xfrm>
          <a:prstGeom prst="rect">
            <a:avLst/>
          </a:prstGeom>
        </p:spPr>
        <p:txBody>
          <a:bodyPr wrap="square">
            <a:spAutoFit/>
          </a:bodyPr>
          <a:lstStyle/>
          <a:p>
            <a:r>
              <a:rPr lang="en-US" sz="2400"/>
              <a:t>Suppose the price of one share of GE stock went from about $31 per share to $10 per share over three years. What is the change in value of GE's stock price?</a:t>
            </a:r>
          </a:p>
        </p:txBody>
      </p:sp>
      <p:sp>
        <p:nvSpPr>
          <p:cNvPr id="4" name="Rectangle 3">
            <a:extLst>
              <a:ext uri="{FF2B5EF4-FFF2-40B4-BE49-F238E27FC236}">
                <a16:creationId xmlns:a16="http://schemas.microsoft.com/office/drawing/2014/main" id="{CB4DF1A9-C8E7-4982-A455-622799F54771}"/>
              </a:ext>
            </a:extLst>
          </p:cNvPr>
          <p:cNvSpPr/>
          <p:nvPr/>
        </p:nvSpPr>
        <p:spPr>
          <a:xfrm>
            <a:off x="2477729" y="3977782"/>
            <a:ext cx="5527090" cy="461665"/>
          </a:xfrm>
          <a:prstGeom prst="rect">
            <a:avLst/>
          </a:prstGeom>
        </p:spPr>
        <p:txBody>
          <a:bodyPr wrap="none">
            <a:spAutoFit/>
          </a:bodyPr>
          <a:lstStyle/>
          <a:p>
            <a:r>
              <a:rPr lang="en-US" sz="2400"/>
              <a:t>Given: Initial Value = $31, Final Value = $10</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23212E1B-1BFF-43AA-BDE5-5ADD004277D2}"/>
                  </a:ext>
                </a:extLst>
              </p:cNvPr>
              <p:cNvSpPr/>
              <p:nvPr/>
            </p:nvSpPr>
            <p:spPr>
              <a:xfrm>
                <a:off x="2477729" y="4832074"/>
                <a:ext cx="5196615" cy="461665"/>
              </a:xfrm>
              <a:prstGeom prst="rect">
                <a:avLst/>
              </a:prstGeom>
            </p:spPr>
            <p:txBody>
              <a:bodyPr wrap="none">
                <a:spAutoFit/>
              </a:bodyPr>
              <a:lstStyle/>
              <a:p>
                <a:r>
                  <a:rPr lang="en-US" sz="2400"/>
                  <a:t>Change in value = </a:t>
                </a:r>
                <a14:m>
                  <m:oMath xmlns:m="http://schemas.openxmlformats.org/officeDocument/2006/math">
                    <m:r>
                      <a:rPr lang="en-US" sz="2400" i="1" dirty="0" smtClean="0">
                        <a:latin typeface="Cambria Math" panose="02040503050406030204" pitchFamily="18" charset="0"/>
                      </a:rPr>
                      <m:t>$10 − $31 = </m:t>
                    </m:r>
                    <m:r>
                      <a:rPr lang="en-US" sz="2400" b="1" i="1" dirty="0" smtClean="0">
                        <a:latin typeface="Cambria Math" panose="02040503050406030204" pitchFamily="18" charset="0"/>
                      </a:rPr>
                      <m:t>−$</m:t>
                    </m:r>
                    <m:r>
                      <a:rPr lang="en-US" sz="2400" b="1" i="1" dirty="0" smtClean="0">
                        <a:latin typeface="Cambria Math" panose="02040503050406030204" pitchFamily="18" charset="0"/>
                      </a:rPr>
                      <m:t>𝟐𝟏</m:t>
                    </m:r>
                  </m:oMath>
                </a14:m>
                <a:endParaRPr lang="en-US" sz="2400" b="1"/>
              </a:p>
            </p:txBody>
          </p:sp>
        </mc:Choice>
        <mc:Fallback xmlns="">
          <p:sp>
            <p:nvSpPr>
              <p:cNvPr id="5" name="Rectangle 4">
                <a:extLst>
                  <a:ext uri="{FF2B5EF4-FFF2-40B4-BE49-F238E27FC236}">
                    <a16:creationId xmlns:a16="http://schemas.microsoft.com/office/drawing/2014/main" id="{23212E1B-1BFF-43AA-BDE5-5ADD004277D2}"/>
                  </a:ext>
                </a:extLst>
              </p:cNvPr>
              <p:cNvSpPr>
                <a:spLocks noRot="1" noChangeAspect="1" noMove="1" noResize="1" noEditPoints="1" noAdjustHandles="1" noChangeArrowheads="1" noChangeShapeType="1" noTextEdit="1"/>
              </p:cNvSpPr>
              <p:nvPr/>
            </p:nvSpPr>
            <p:spPr>
              <a:xfrm>
                <a:off x="2477729" y="4832074"/>
                <a:ext cx="5196615" cy="461665"/>
              </a:xfrm>
              <a:prstGeom prst="rect">
                <a:avLst/>
              </a:prstGeom>
              <a:blipFill>
                <a:blip r:embed="rId3"/>
                <a:stretch>
                  <a:fillRect l="-1758" t="-10667" r="-234" b="-30667"/>
                </a:stretch>
              </a:blipFill>
            </p:spPr>
            <p:txBody>
              <a:bodyPr/>
              <a:lstStyle/>
              <a:p>
                <a:r>
                  <a:rPr lang="en-US">
                    <a:noFill/>
                  </a:rPr>
                  <a:t> </a:t>
                </a:r>
              </a:p>
            </p:txBody>
          </p:sp>
        </mc:Fallback>
      </mc:AlternateContent>
    </p:spTree>
    <p:extLst>
      <p:ext uri="{BB962C8B-B14F-4D97-AF65-F5344CB8AC3E}">
        <p14:creationId xmlns:p14="http://schemas.microsoft.com/office/powerpoint/2010/main" val="1940328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2FF0DD1-F8BA-6622-7D77-00B5CEB62772}"/>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Conventions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5" name="Picture 24" descr="Any positive number has an implicit positive sign. Three plus two equals five is the same as positive three plus positive two equals positive five.&#10;&#10;Any positive sign plus a negative sign results in a negative sign. Three plus negative two equals one is the same as three minus two equals one.&#10;&#10;Any negative sign plus a negative sign results in a positive sign. Three minus negative two equals five is the same as three plus two equals five.">
            <a:extLst>
              <a:ext uri="{FF2B5EF4-FFF2-40B4-BE49-F238E27FC236}">
                <a16:creationId xmlns:a16="http://schemas.microsoft.com/office/drawing/2014/main" id="{B8E60D74-610C-22A9-D213-0708E748F2F3}"/>
              </a:ext>
            </a:extLst>
          </p:cNvPr>
          <p:cNvPicPr>
            <a:picLocks noChangeAspect="1"/>
          </p:cNvPicPr>
          <p:nvPr/>
        </p:nvPicPr>
        <p:blipFill>
          <a:blip r:embed="rId3"/>
          <a:stretch>
            <a:fillRect/>
          </a:stretch>
        </p:blipFill>
        <p:spPr>
          <a:xfrm>
            <a:off x="3037853" y="1615296"/>
            <a:ext cx="6116293" cy="4904257"/>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CEF2AE-51EE-46D6-B07F-0A105EB37F5C}"/>
              </a:ext>
            </a:extLst>
          </p:cNvPr>
          <p:cNvSpPr/>
          <p:nvPr/>
        </p:nvSpPr>
        <p:spPr>
          <a:xfrm>
            <a:off x="1881188" y="1383374"/>
            <a:ext cx="1872629" cy="707886"/>
          </a:xfrm>
          <a:prstGeom prst="rect">
            <a:avLst/>
          </a:prstGeom>
        </p:spPr>
        <p:txBody>
          <a:bodyPr wrap="none">
            <a:spAutoFit/>
          </a:bodyPr>
          <a:lstStyle/>
          <a:p>
            <a:r>
              <a:rPr lang="en-US" sz="4000"/>
              <a:t>3 Cases:</a:t>
            </a:r>
          </a:p>
        </p:txBody>
      </p:sp>
      <p:grpSp>
        <p:nvGrpSpPr>
          <p:cNvPr id="12" name="Group 11" descr="Adding two positive numbers">
            <a:extLst>
              <a:ext uri="{FF2B5EF4-FFF2-40B4-BE49-F238E27FC236}">
                <a16:creationId xmlns:a16="http://schemas.microsoft.com/office/drawing/2014/main" id="{FABA484B-37A1-47C7-AC0B-3AFBE5F2E7B0}"/>
              </a:ext>
            </a:extLst>
          </p:cNvPr>
          <p:cNvGrpSpPr/>
          <p:nvPr/>
        </p:nvGrpSpPr>
        <p:grpSpPr>
          <a:xfrm>
            <a:off x="2135749" y="2156744"/>
            <a:ext cx="8058154" cy="1067579"/>
            <a:chOff x="542923" y="1736761"/>
            <a:chExt cx="8058154" cy="806935"/>
          </a:xfrm>
          <a:solidFill>
            <a:srgbClr val="C7D4CB"/>
          </a:solidFill>
        </p:grpSpPr>
        <p:sp>
          <p:nvSpPr>
            <p:cNvPr id="13" name="Rectangle 12">
              <a:extLst>
                <a:ext uri="{FF2B5EF4-FFF2-40B4-BE49-F238E27FC236}">
                  <a16:creationId xmlns:a16="http://schemas.microsoft.com/office/drawing/2014/main" id="{EA4C050D-1F1D-49FB-99CC-36BA3C5055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4" name="TextBox 13">
              <a:extLst>
                <a:ext uri="{FF2B5EF4-FFF2-40B4-BE49-F238E27FC236}">
                  <a16:creationId xmlns:a16="http://schemas.microsoft.com/office/drawing/2014/main" id="{D12552E5-F6E7-4687-9CAF-9461580DE5BE}"/>
                </a:ext>
              </a:extLst>
            </p:cNvPr>
            <p:cNvSpPr txBox="1"/>
            <p:nvPr/>
          </p:nvSpPr>
          <p:spPr>
            <a:xfrm>
              <a:off x="633045" y="1986221"/>
              <a:ext cx="7807571" cy="302425"/>
            </a:xfrm>
            <a:prstGeom prst="rect">
              <a:avLst/>
            </a:prstGeom>
            <a:grpFill/>
          </p:spPr>
          <p:txBody>
            <a:bodyPr wrap="square" rtlCol="0">
              <a:spAutoFit/>
            </a:bodyPr>
            <a:lstStyle/>
            <a:p>
              <a:r>
                <a:rPr lang="en-US" sz="2000"/>
                <a:t>Adding 2 positive numbers</a:t>
              </a:r>
            </a:p>
          </p:txBody>
        </p:sp>
      </p:grpSp>
      <p:grpSp>
        <p:nvGrpSpPr>
          <p:cNvPr id="9" name="Group 8" descr="Adding two negative numbers">
            <a:extLst>
              <a:ext uri="{FF2B5EF4-FFF2-40B4-BE49-F238E27FC236}">
                <a16:creationId xmlns:a16="http://schemas.microsoft.com/office/drawing/2014/main" id="{615D2B90-4813-4A86-B7A7-28CD8BF5538E}"/>
              </a:ext>
            </a:extLst>
          </p:cNvPr>
          <p:cNvGrpSpPr/>
          <p:nvPr/>
        </p:nvGrpSpPr>
        <p:grpSpPr>
          <a:xfrm>
            <a:off x="2135749" y="3406065"/>
            <a:ext cx="8058154" cy="1067579"/>
            <a:chOff x="542923" y="1736761"/>
            <a:chExt cx="8058154" cy="806935"/>
          </a:xfrm>
          <a:solidFill>
            <a:srgbClr val="C7D4CB"/>
          </a:solidFill>
        </p:grpSpPr>
        <p:sp>
          <p:nvSpPr>
            <p:cNvPr id="10" name="Rectangle 9">
              <a:extLst>
                <a:ext uri="{FF2B5EF4-FFF2-40B4-BE49-F238E27FC236}">
                  <a16:creationId xmlns:a16="http://schemas.microsoft.com/office/drawing/2014/main" id="{43E234FA-1894-41FC-AE9B-679653D303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1" name="TextBox 10">
              <a:extLst>
                <a:ext uri="{FF2B5EF4-FFF2-40B4-BE49-F238E27FC236}">
                  <a16:creationId xmlns:a16="http://schemas.microsoft.com/office/drawing/2014/main" id="{610B640E-0632-4F87-B78D-C19AB0B29CB2}"/>
                </a:ext>
              </a:extLst>
            </p:cNvPr>
            <p:cNvSpPr txBox="1"/>
            <p:nvPr/>
          </p:nvSpPr>
          <p:spPr>
            <a:xfrm>
              <a:off x="633045" y="1986221"/>
              <a:ext cx="7807571" cy="302425"/>
            </a:xfrm>
            <a:prstGeom prst="rect">
              <a:avLst/>
            </a:prstGeom>
            <a:grpFill/>
          </p:spPr>
          <p:txBody>
            <a:bodyPr wrap="square" rtlCol="0">
              <a:spAutoFit/>
            </a:bodyPr>
            <a:lstStyle/>
            <a:p>
              <a:r>
                <a:rPr lang="en-US" sz="2000"/>
                <a:t>Adding 2 negative numbers</a:t>
              </a:r>
            </a:p>
          </p:txBody>
        </p:sp>
      </p:grpSp>
      <p:grpSp>
        <p:nvGrpSpPr>
          <p:cNvPr id="6" name="Group 5" descr="Adding one positive and one negative number">
            <a:extLst>
              <a:ext uri="{FF2B5EF4-FFF2-40B4-BE49-F238E27FC236}">
                <a16:creationId xmlns:a16="http://schemas.microsoft.com/office/drawing/2014/main" id="{71E82621-9181-41F9-A5CA-4DA13C161842}"/>
              </a:ext>
            </a:extLst>
          </p:cNvPr>
          <p:cNvGrpSpPr/>
          <p:nvPr/>
        </p:nvGrpSpPr>
        <p:grpSpPr>
          <a:xfrm>
            <a:off x="2135749" y="4652513"/>
            <a:ext cx="8058154" cy="1067579"/>
            <a:chOff x="542923" y="1736761"/>
            <a:chExt cx="8058154" cy="806935"/>
          </a:xfrm>
          <a:solidFill>
            <a:srgbClr val="C7D4CB"/>
          </a:solidFill>
        </p:grpSpPr>
        <p:sp>
          <p:nvSpPr>
            <p:cNvPr id="7" name="Rectangle 6">
              <a:extLst>
                <a:ext uri="{FF2B5EF4-FFF2-40B4-BE49-F238E27FC236}">
                  <a16:creationId xmlns:a16="http://schemas.microsoft.com/office/drawing/2014/main" id="{DB593B89-B5A3-42DD-BB34-0394514C7E7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TextBox 7">
              <a:extLst>
                <a:ext uri="{FF2B5EF4-FFF2-40B4-BE49-F238E27FC236}">
                  <a16:creationId xmlns:a16="http://schemas.microsoft.com/office/drawing/2014/main" id="{59DA3FCC-8F38-4041-9C09-B07B99077927}"/>
                </a:ext>
              </a:extLst>
            </p:cNvPr>
            <p:cNvSpPr txBox="1"/>
            <p:nvPr/>
          </p:nvSpPr>
          <p:spPr>
            <a:xfrm>
              <a:off x="633045" y="1986221"/>
              <a:ext cx="7807571" cy="302425"/>
            </a:xfrm>
            <a:prstGeom prst="rect">
              <a:avLst/>
            </a:prstGeom>
            <a:grpFill/>
          </p:spPr>
          <p:txBody>
            <a:bodyPr wrap="square" rtlCol="0">
              <a:spAutoFit/>
            </a:bodyPr>
            <a:lstStyle/>
            <a:p>
              <a:r>
                <a:rPr lang="en-US" sz="2000"/>
                <a:t>Adding one positive and one negative number</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 Case 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D3CA175-C7BA-4464-A6E1-16B52124CCBB}"/>
              </a:ext>
            </a:extLst>
          </p:cNvPr>
          <p:cNvSpPr/>
          <p:nvPr/>
        </p:nvSpPr>
        <p:spPr>
          <a:xfrm>
            <a:off x="1881188" y="1383374"/>
            <a:ext cx="5646097" cy="523220"/>
          </a:xfrm>
          <a:prstGeom prst="rect">
            <a:avLst/>
          </a:prstGeom>
        </p:spPr>
        <p:txBody>
          <a:bodyPr wrap="none">
            <a:spAutoFit/>
          </a:bodyPr>
          <a:lstStyle/>
          <a:p>
            <a:r>
              <a:rPr lang="en-US" sz="2800"/>
              <a:t>Case 1: Adding two positive numbers</a:t>
            </a:r>
          </a:p>
        </p:txBody>
      </p:sp>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EF2E93D5-2EDC-4E5D-9E82-984517A3C627}"/>
                  </a:ext>
                </a:extLst>
              </p:cNvPr>
              <p:cNvSpPr/>
              <p:nvPr/>
            </p:nvSpPr>
            <p:spPr>
              <a:xfrm>
                <a:off x="1881188" y="2152059"/>
                <a:ext cx="2045047" cy="461665"/>
              </a:xfrm>
              <a:prstGeom prst="rect">
                <a:avLst/>
              </a:prstGeom>
            </p:spPr>
            <p:txBody>
              <a:bodyPr wrap="none">
                <a:spAutoFit/>
              </a:bodyPr>
              <a:lstStyle/>
              <a:p>
                <a:r>
                  <a:rPr lang="en-US" sz="2400"/>
                  <a:t>What is </a:t>
                </a:r>
                <a14:m>
                  <m:oMath xmlns:m="http://schemas.openxmlformats.org/officeDocument/2006/math">
                    <m:r>
                      <a:rPr lang="en-US" sz="2400" b="0" i="1" smtClean="0">
                        <a:latin typeface="Cambria Math" panose="02040503050406030204" pitchFamily="18" charset="0"/>
                      </a:rPr>
                      <m:t>3+5</m:t>
                    </m:r>
                  </m:oMath>
                </a14:m>
                <a:r>
                  <a:rPr lang="en-US" sz="2400"/>
                  <a:t>?</a:t>
                </a:r>
              </a:p>
            </p:txBody>
          </p:sp>
        </mc:Choice>
        <mc:Fallback xmlns="">
          <p:sp>
            <p:nvSpPr>
              <p:cNvPr id="3" name="Rectangle 2">
                <a:extLst>
                  <a:ext uri="{FF2B5EF4-FFF2-40B4-BE49-F238E27FC236}">
                    <a16:creationId xmlns:a16="http://schemas.microsoft.com/office/drawing/2014/main" id="{EF2E93D5-2EDC-4E5D-9E82-984517A3C627}"/>
                  </a:ext>
                </a:extLst>
              </p:cNvPr>
              <p:cNvSpPr>
                <a:spLocks noRot="1" noChangeAspect="1" noMove="1" noResize="1" noEditPoints="1" noAdjustHandles="1" noChangeArrowheads="1" noChangeShapeType="1" noTextEdit="1"/>
              </p:cNvSpPr>
              <p:nvPr/>
            </p:nvSpPr>
            <p:spPr>
              <a:xfrm>
                <a:off x="1881188" y="2152059"/>
                <a:ext cx="2045047" cy="461665"/>
              </a:xfrm>
              <a:prstGeom prst="rect">
                <a:avLst/>
              </a:prstGeom>
              <a:blipFill>
                <a:blip r:embed="rId3"/>
                <a:stretch>
                  <a:fillRect l="-4776" t="-10526" r="-3582" b="-28947"/>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4A95C178-25F0-4568-8CB1-36EEB6ED7A2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571" y="2542098"/>
            <a:ext cx="6142857" cy="1485714"/>
          </a:xfrm>
          <a:prstGeom prst="rect">
            <a:avLst/>
          </a:prstGeom>
        </p:spPr>
      </p:pic>
      <p:pic>
        <p:nvPicPr>
          <p:cNvPr id="10" name="Picture 9" descr="Positive three plus positive five equals positive eight or three plus five equals eight.">
            <a:extLst>
              <a:ext uri="{FF2B5EF4-FFF2-40B4-BE49-F238E27FC236}">
                <a16:creationId xmlns:a16="http://schemas.microsoft.com/office/drawing/2014/main" id="{973D013A-8CB3-430C-D1F7-EF2C9629EAA8}"/>
              </a:ext>
            </a:extLst>
          </p:cNvPr>
          <p:cNvPicPr>
            <a:picLocks noChangeAspect="1"/>
          </p:cNvPicPr>
          <p:nvPr/>
        </p:nvPicPr>
        <p:blipFill>
          <a:blip r:embed="rId5"/>
          <a:stretch>
            <a:fillRect/>
          </a:stretch>
        </p:blipFill>
        <p:spPr>
          <a:xfrm>
            <a:off x="3024571" y="4663316"/>
            <a:ext cx="5307361" cy="524047"/>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 Case 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2" name="Picture 11" descr="Case 2 is adding two negative numbers. What is negative 3 plus negative 5? Again, using a number line representation, the person standing on the number zero shoots two arrows in the negative direction, first for 3 units, then another for 5 additional units, with the final arrow landing on negative 8. Thus, negative 3 plus negative 5 is negative 8. Notice that you can equivalently notate this problem as “negative 3 plus negative 5 equals negative 8” or “3 minus 5 equals negative 8.” Also, notice that adding two negative numbers has another equivalent approach for its calculation. In this approach, you take the absolute value of both negative numbers and add them together. Then, you add a negative sign to that sum to get your final answer. You can see this approach in this next line, where we take the absolute value of negative 3 and negative 5; then, a negative sign is added to the sum of 3 plus 5, giving you negative 8.&#10;">
            <a:extLst>
              <a:ext uri="{FF2B5EF4-FFF2-40B4-BE49-F238E27FC236}">
                <a16:creationId xmlns:a16="http://schemas.microsoft.com/office/drawing/2014/main" id="{842C9704-01FD-5CF8-3CAA-C555C4B8DD43}"/>
              </a:ext>
            </a:extLst>
          </p:cNvPr>
          <p:cNvPicPr>
            <a:picLocks noChangeAspect="1"/>
          </p:cNvPicPr>
          <p:nvPr/>
        </p:nvPicPr>
        <p:blipFill>
          <a:blip r:embed="rId3"/>
          <a:stretch>
            <a:fillRect/>
          </a:stretch>
        </p:blipFill>
        <p:spPr>
          <a:xfrm>
            <a:off x="2260527" y="1458080"/>
            <a:ext cx="7670945" cy="5061474"/>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 Case 3</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FF505555-3AF1-484A-9A39-9A755C030712}"/>
              </a:ext>
            </a:extLst>
          </p:cNvPr>
          <p:cNvSpPr/>
          <p:nvPr/>
        </p:nvSpPr>
        <p:spPr>
          <a:xfrm>
            <a:off x="1881188" y="1383374"/>
            <a:ext cx="8019118" cy="523220"/>
          </a:xfrm>
          <a:prstGeom prst="rect">
            <a:avLst/>
          </a:prstGeom>
        </p:spPr>
        <p:txBody>
          <a:bodyPr wrap="none">
            <a:spAutoFit/>
          </a:bodyPr>
          <a:lstStyle/>
          <a:p>
            <a:r>
              <a:rPr lang="en-US" sz="2800"/>
              <a:t>Case 3: Adding one positive and one negative number</a:t>
            </a:r>
          </a:p>
        </p:txBody>
      </p:sp>
      <p:pic>
        <p:nvPicPr>
          <p:cNvPr id="7" name="Picture 6" descr="Three plus negative five equals negative two.">
            <a:extLst>
              <a:ext uri="{FF2B5EF4-FFF2-40B4-BE49-F238E27FC236}">
                <a16:creationId xmlns:a16="http://schemas.microsoft.com/office/drawing/2014/main" id="{CB637AC8-A0C5-47E9-9746-B36913390BE6}"/>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381" y="2152059"/>
            <a:ext cx="6095238" cy="1561905"/>
          </a:xfrm>
          <a:prstGeom prst="rect">
            <a:avLst/>
          </a:prstGeom>
        </p:spPr>
      </p:pic>
      <p:pic>
        <p:nvPicPr>
          <p:cNvPr id="9" name="Picture 8" descr="Negative three plus five equals two.">
            <a:extLst>
              <a:ext uri="{FF2B5EF4-FFF2-40B4-BE49-F238E27FC236}">
                <a16:creationId xmlns:a16="http://schemas.microsoft.com/office/drawing/2014/main" id="{C61A0600-AFEE-4BFC-8BA9-3AAF9709F2D9}"/>
              </a:ext>
              <a:ext uri="{C183D7F6-B498-43B3-948B-1728B52AA6E4}">
                <adec:decorative xmlns:adec="http://schemas.microsoft.com/office/drawing/2017/decorative" val="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381" y="4110568"/>
            <a:ext cx="6000000" cy="1609524"/>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 Case 3</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Picture 10" descr="The rule for addition in this case--adding two numbers with unlike signs--has two steps. The first step is to subtract the absolute value of the smaller number from the absolute value of the bigger number. So, if the problem was to add 5 and negative 7, you would subtract the absolute value of 5, the smaller number, from the absolute value of negative 7. Then, in the second step, you would use the sign of the number with the larger absolute value for the final answer. In this example, since the absolute value of negative 7 is greater than the absolute value of 5, you would use the negative sign from the 7 for the answer from Step 1. Therefore, 5 plus negative 7 equals negative 2.&#10;">
            <a:extLst>
              <a:ext uri="{FF2B5EF4-FFF2-40B4-BE49-F238E27FC236}">
                <a16:creationId xmlns:a16="http://schemas.microsoft.com/office/drawing/2014/main" id="{8EFE8BAD-BF4F-29CC-4D99-9B4CF6A689F5}"/>
              </a:ext>
            </a:extLst>
          </p:cNvPr>
          <p:cNvPicPr>
            <a:picLocks noChangeAspect="1"/>
          </p:cNvPicPr>
          <p:nvPr/>
        </p:nvPicPr>
        <p:blipFill>
          <a:blip r:embed="rId3"/>
          <a:stretch>
            <a:fillRect/>
          </a:stretch>
        </p:blipFill>
        <p:spPr>
          <a:xfrm>
            <a:off x="1282461" y="1383374"/>
            <a:ext cx="9627077" cy="4748048"/>
          </a:xfrm>
          <a:prstGeom prst="rect">
            <a:avLst/>
          </a:prstGeom>
        </p:spPr>
      </p:pic>
    </p:spTree>
    <p:extLst>
      <p:ext uri="{BB962C8B-B14F-4D97-AF65-F5344CB8AC3E}">
        <p14:creationId xmlns:p14="http://schemas.microsoft.com/office/powerpoint/2010/main" val="321113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Additive Inverse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The opposite of a real number is its additive inverse. The sum of a number and its additive inverse is always zero, so three plus negative three equals zero.">
            <a:extLst>
              <a:ext uri="{FF2B5EF4-FFF2-40B4-BE49-F238E27FC236}">
                <a16:creationId xmlns:a16="http://schemas.microsoft.com/office/drawing/2014/main" id="{B961D17B-78F1-7B1A-2584-C72FAE8FB771}"/>
              </a:ext>
            </a:extLst>
          </p:cNvPr>
          <p:cNvPicPr>
            <a:picLocks noChangeAspect="1"/>
          </p:cNvPicPr>
          <p:nvPr/>
        </p:nvPicPr>
        <p:blipFill>
          <a:blip r:embed="rId3"/>
          <a:stretch>
            <a:fillRect/>
          </a:stretch>
        </p:blipFill>
        <p:spPr>
          <a:xfrm>
            <a:off x="964633" y="1622931"/>
            <a:ext cx="10262733" cy="4565147"/>
          </a:xfrm>
          <a:prstGeom prst="rect">
            <a:avLst/>
          </a:prstGeom>
        </p:spPr>
      </p:pic>
    </p:spTree>
    <p:extLst>
      <p:ext uri="{BB962C8B-B14F-4D97-AF65-F5344CB8AC3E}">
        <p14:creationId xmlns:p14="http://schemas.microsoft.com/office/powerpoint/2010/main" val="696056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Subtraction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Picture 8" descr="Now, let’s talk about subtraction. In subtraction, you want to find the difference between two numbers. On a number line, this translates into the distance between two numbers with direction considered. This can easily be seen on a number. Here the problem “6 minus 1” is represented. You see that the distance between 1 and 6 is 5. You also see that the subtraction problem is really also an addition problem, with one positive and one negative number: 6 plus negative 1. Either way, “6 minus 1” or “6 plus negative 1” equals 5.&#10;">
            <a:extLst>
              <a:ext uri="{FF2B5EF4-FFF2-40B4-BE49-F238E27FC236}">
                <a16:creationId xmlns:a16="http://schemas.microsoft.com/office/drawing/2014/main" id="{954C9BAD-0F71-F0DD-7577-4AB86F412172}"/>
              </a:ext>
            </a:extLst>
          </p:cNvPr>
          <p:cNvPicPr>
            <a:picLocks noChangeAspect="1"/>
          </p:cNvPicPr>
          <p:nvPr/>
        </p:nvPicPr>
        <p:blipFill>
          <a:blip r:embed="rId3"/>
          <a:stretch>
            <a:fillRect/>
          </a:stretch>
        </p:blipFill>
        <p:spPr>
          <a:xfrm>
            <a:off x="873739" y="1359989"/>
            <a:ext cx="10624077" cy="4964608"/>
          </a:xfrm>
          <a:prstGeom prst="rect">
            <a:avLst/>
          </a:prstGeom>
        </p:spPr>
      </p:pic>
    </p:spTree>
    <p:extLst>
      <p:ext uri="{BB962C8B-B14F-4D97-AF65-F5344CB8AC3E}">
        <p14:creationId xmlns:p14="http://schemas.microsoft.com/office/powerpoint/2010/main" val="218851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76A6149-ED45-4A0A-945A-BA9E0391D2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585F93C-0F77-447C-B1DF-602534B21D74}">
  <ds:schemaRefs>
    <ds:schemaRef ds:uri="http://schemas.microsoft.com/office/2006/documentManagement/types"/>
    <ds:schemaRef ds:uri="http://schemas.microsoft.com/office/infopath/2007/PartnerControls"/>
    <ds:schemaRef ds:uri="http://www.w3.org/XML/1998/namespace"/>
    <ds:schemaRef ds:uri="http://purl.org/dc/dcmitype/"/>
    <ds:schemaRef ds:uri="http://purl.org/dc/elements/1.1/"/>
    <ds:schemaRef ds:uri="fdab59f7-c3a7-48e5-acd8-618ce834776e"/>
    <ds:schemaRef ds:uri="http://purl.org/dc/terms/"/>
    <ds:schemaRef ds:uri="http://schemas.openxmlformats.org/package/2006/metadata/core-properties"/>
    <ds:schemaRef ds:uri="06d9c582-05c2-476b-83d2-72ab8b1380b2"/>
    <ds:schemaRef ds:uri="http://schemas.microsoft.com/office/2006/metadata/properties"/>
  </ds:schemaRefs>
</ds:datastoreItem>
</file>

<file path=customXml/itemProps3.xml><?xml version="1.0" encoding="utf-8"?>
<ds:datastoreItem xmlns:ds="http://schemas.openxmlformats.org/officeDocument/2006/customXml" ds:itemID="{5A568E7E-4471-41F3-A7C4-BDE6869291A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202</TotalTime>
  <Words>1398</Words>
  <Application>Microsoft Office PowerPoint</Application>
  <PresentationFormat>Widescreen</PresentationFormat>
  <Paragraphs>53</Paragraphs>
  <Slides>14</Slides>
  <Notes>13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1_Office Theme</vt:lpstr>
      <vt:lpstr>Addition and Subtraction</vt:lpstr>
      <vt:lpstr>Conventions</vt:lpstr>
      <vt:lpstr>Addition</vt:lpstr>
      <vt:lpstr>Addition: Case 1</vt:lpstr>
      <vt:lpstr>Addition: Case 2</vt:lpstr>
      <vt:lpstr>Addition: Case 31</vt:lpstr>
      <vt:lpstr>Addition: Case 32</vt:lpstr>
      <vt:lpstr>Additive Inverse</vt:lpstr>
      <vt:lpstr>Subtraction1</vt:lpstr>
      <vt:lpstr>Subtraction2</vt:lpstr>
      <vt:lpstr>Subtraction3</vt:lpstr>
      <vt:lpstr>Application: Change in Value1</vt:lpstr>
      <vt:lpstr>Application: Change in Value2</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27</cp:revision>
  <dcterms:created xsi:type="dcterms:W3CDTF">2017-06-16T13:06:21Z</dcterms:created>
  <dcterms:modified xsi:type="dcterms:W3CDTF">2026-02-03T14:11:49Z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