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0"/>
  </p:notesMasterIdLst>
  <p:sldIdLst>
    <p:sldId id="293" r:id="rId2"/>
    <p:sldId id="351" r:id="rId3"/>
    <p:sldId id="375" r:id="rId4"/>
    <p:sldId id="258" r:id="rId5"/>
    <p:sldId id="376" r:id="rId6"/>
    <p:sldId id="377" r:id="rId7"/>
    <p:sldId id="369" r:id="rId8"/>
    <p:sldId id="378" r:id="rId9"/>
    <p:sldId id="379" r:id="rId10"/>
    <p:sldId id="380" r:id="rId11"/>
    <p:sldId id="374" r:id="rId12"/>
    <p:sldId id="382" r:id="rId13"/>
    <p:sldId id="381" r:id="rId14"/>
    <p:sldId id="256" r:id="rId15"/>
    <p:sldId id="264" r:id="rId16"/>
    <p:sldId id="265" r:id="rId17"/>
    <p:sldId id="259" r:id="rId18"/>
    <p:sldId id="266" r:id="rId19"/>
    <p:sldId id="267" r:id="rId20"/>
    <p:sldId id="268" r:id="rId21"/>
    <p:sldId id="269" r:id="rId22"/>
    <p:sldId id="271" r:id="rId23"/>
    <p:sldId id="270" r:id="rId24"/>
    <p:sldId id="383" r:id="rId25"/>
    <p:sldId id="257" r:id="rId26"/>
    <p:sldId id="384" r:id="rId27"/>
    <p:sldId id="385" r:id="rId28"/>
    <p:sldId id="386" r:id="rId29"/>
    <p:sldId id="387" r:id="rId30"/>
    <p:sldId id="262" r:id="rId31"/>
    <p:sldId id="388" r:id="rId32"/>
    <p:sldId id="389" r:id="rId33"/>
    <p:sldId id="272" r:id="rId34"/>
    <p:sldId id="390" r:id="rId35"/>
    <p:sldId id="273" r:id="rId36"/>
    <p:sldId id="274" r:id="rId37"/>
    <p:sldId id="391" r:id="rId38"/>
    <p:sldId id="392" r:id="rId39"/>
    <p:sldId id="393" r:id="rId40"/>
    <p:sldId id="394" r:id="rId41"/>
    <p:sldId id="395" r:id="rId42"/>
    <p:sldId id="396" r:id="rId43"/>
    <p:sldId id="397" r:id="rId44"/>
    <p:sldId id="398" r:id="rId45"/>
    <p:sldId id="399" r:id="rId46"/>
    <p:sldId id="400" r:id="rId47"/>
    <p:sldId id="401" r:id="rId48"/>
    <p:sldId id="340"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0" clrIdx="0">
    <p:extLst>
      <p:ext uri="{19B8F6BF-5375-455C-9EA6-DF929625EA0E}">
        <p15:presenceInfo xmlns:p15="http://schemas.microsoft.com/office/powerpoint/2012/main" userId="Nathan Mirmow" providerId="None"/>
      </p:ext>
    </p:extLst>
  </p:cmAuthor>
  <p:cmAuthor id="2" name="Caitlin Coleman" initials="CC" lastIdx="2"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0" autoAdjust="0"/>
    <p:restoredTop sz="84416" autoAdjust="0"/>
  </p:normalViewPr>
  <p:slideViewPr>
    <p:cSldViewPr snapToGrid="0">
      <p:cViewPr varScale="1">
        <p:scale>
          <a:sx n="96" d="100"/>
          <a:sy n="96" d="100"/>
        </p:scale>
        <p:origin x="924"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63014B-E426-4AB1-A0F9-91442C413378}"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C9C1889B-8799-4F14-83F0-43E137A3790F}">
      <dgm:prSet phldrT="[Text]"/>
      <dgm:spPr>
        <a:solidFill>
          <a:srgbClr val="627981"/>
        </a:solidFill>
      </dgm:spPr>
      <dgm:t>
        <a:bodyPr/>
        <a:lstStyle/>
        <a:p>
          <a:r>
            <a:rPr lang="en-US" dirty="0"/>
            <a:t>An increase in the </a:t>
          </a:r>
          <a:r>
            <a:rPr lang="en-US" i="1" dirty="0"/>
            <a:t>quantity</a:t>
          </a:r>
          <a:r>
            <a:rPr lang="en-US" i="0" dirty="0"/>
            <a:t> of physical capital</a:t>
          </a:r>
          <a:endParaRPr lang="en-US" dirty="0"/>
        </a:p>
      </dgm:t>
    </dgm:pt>
    <dgm:pt modelId="{9518F412-A2AB-4630-B762-B387807AC1EA}" type="parTrans" cxnId="{6AA490D1-B809-455B-857B-9E2150F08173}">
      <dgm:prSet/>
      <dgm:spPr/>
      <dgm:t>
        <a:bodyPr/>
        <a:lstStyle/>
        <a:p>
          <a:endParaRPr lang="en-US"/>
        </a:p>
      </dgm:t>
    </dgm:pt>
    <dgm:pt modelId="{E56B4F4C-7C14-4BDB-AA65-5B031DF4BBEC}" type="sibTrans" cxnId="{6AA490D1-B809-455B-857B-9E2150F08173}">
      <dgm:prSet/>
      <dgm:spPr/>
      <dgm:t>
        <a:bodyPr/>
        <a:lstStyle/>
        <a:p>
          <a:endParaRPr lang="en-US"/>
        </a:p>
      </dgm:t>
    </dgm:pt>
    <dgm:pt modelId="{1D3E5909-E67E-4E04-BA71-ED2EBB19492F}">
      <dgm:prSet phldrT="[Text]"/>
      <dgm:spPr>
        <a:ln>
          <a:solidFill>
            <a:srgbClr val="627981"/>
          </a:solidFill>
        </a:ln>
      </dgm:spPr>
      <dgm:t>
        <a:bodyPr/>
        <a:lstStyle/>
        <a:p>
          <a:r>
            <a:rPr lang="en-US" dirty="0"/>
            <a:t>Example: more computers of the same quality</a:t>
          </a:r>
        </a:p>
      </dgm:t>
    </dgm:pt>
    <dgm:pt modelId="{046B0B2E-7481-4C59-8B59-00558CB35346}" type="parTrans" cxnId="{9D8A0063-47E6-4624-89D0-CFCDC0342561}">
      <dgm:prSet/>
      <dgm:spPr>
        <a:ln>
          <a:solidFill>
            <a:srgbClr val="627981"/>
          </a:solidFill>
        </a:ln>
      </dgm:spPr>
      <dgm:t>
        <a:bodyPr/>
        <a:lstStyle/>
        <a:p>
          <a:endParaRPr lang="en-US"/>
        </a:p>
      </dgm:t>
    </dgm:pt>
    <dgm:pt modelId="{E749581B-DC43-4151-AB58-BFC202F9847A}" type="sibTrans" cxnId="{9D8A0063-47E6-4624-89D0-CFCDC0342561}">
      <dgm:prSet/>
      <dgm:spPr/>
      <dgm:t>
        <a:bodyPr/>
        <a:lstStyle/>
        <a:p>
          <a:endParaRPr lang="en-US"/>
        </a:p>
      </dgm:t>
    </dgm:pt>
    <dgm:pt modelId="{773D7891-9728-4BE0-B3D0-A39DC30C831A}">
      <dgm:prSet phldrT="[Text]"/>
      <dgm:spPr>
        <a:solidFill>
          <a:srgbClr val="627981"/>
        </a:solidFill>
      </dgm:spPr>
      <dgm:t>
        <a:bodyPr/>
        <a:lstStyle/>
        <a:p>
          <a:r>
            <a:rPr lang="en-US" dirty="0"/>
            <a:t>An increase in the </a:t>
          </a:r>
          <a:r>
            <a:rPr lang="en-US" i="1" dirty="0"/>
            <a:t>quality</a:t>
          </a:r>
          <a:r>
            <a:rPr lang="en-US" i="0" dirty="0"/>
            <a:t> of physical capital</a:t>
          </a:r>
          <a:endParaRPr lang="en-US" dirty="0"/>
        </a:p>
      </dgm:t>
    </dgm:pt>
    <dgm:pt modelId="{DD5EF2F6-DDA3-48C2-BF2D-EC3B3B1279B7}" type="parTrans" cxnId="{9833F298-D9A6-4D0B-89CC-4225D2945557}">
      <dgm:prSet/>
      <dgm:spPr/>
      <dgm:t>
        <a:bodyPr/>
        <a:lstStyle/>
        <a:p>
          <a:endParaRPr lang="en-US"/>
        </a:p>
      </dgm:t>
    </dgm:pt>
    <dgm:pt modelId="{520F3E82-BADC-427F-AFE3-84B0C7EB8DF1}" type="sibTrans" cxnId="{9833F298-D9A6-4D0B-89CC-4225D2945557}">
      <dgm:prSet/>
      <dgm:spPr/>
      <dgm:t>
        <a:bodyPr/>
        <a:lstStyle/>
        <a:p>
          <a:endParaRPr lang="en-US"/>
        </a:p>
      </dgm:t>
    </dgm:pt>
    <dgm:pt modelId="{F5FD7CCE-7C84-4342-AE42-E7A78612CDB2}">
      <dgm:prSet phldrT="[Text]"/>
      <dgm:spPr>
        <a:ln>
          <a:solidFill>
            <a:srgbClr val="627981"/>
          </a:solidFill>
        </a:ln>
      </dgm:spPr>
      <dgm:t>
        <a:bodyPr/>
        <a:lstStyle/>
        <a:p>
          <a:r>
            <a:rPr lang="en-US" dirty="0"/>
            <a:t>Example: same number of computers, but the computers are faster</a:t>
          </a:r>
        </a:p>
      </dgm:t>
    </dgm:pt>
    <dgm:pt modelId="{3461CD09-05BA-4646-9AD3-5394F500D0FA}" type="parTrans" cxnId="{50E68354-4891-49F8-9BF5-10AF3BEE8FE9}">
      <dgm:prSet/>
      <dgm:spPr>
        <a:ln>
          <a:solidFill>
            <a:srgbClr val="627981"/>
          </a:solidFill>
        </a:ln>
      </dgm:spPr>
      <dgm:t>
        <a:bodyPr/>
        <a:lstStyle/>
        <a:p>
          <a:endParaRPr lang="en-US"/>
        </a:p>
      </dgm:t>
    </dgm:pt>
    <dgm:pt modelId="{B87C8121-903C-4BD1-A680-4F7371E5D87C}" type="sibTrans" cxnId="{50E68354-4891-49F8-9BF5-10AF3BEE8FE9}">
      <dgm:prSet/>
      <dgm:spPr/>
      <dgm:t>
        <a:bodyPr/>
        <a:lstStyle/>
        <a:p>
          <a:endParaRPr lang="en-US"/>
        </a:p>
      </dgm:t>
    </dgm:pt>
    <dgm:pt modelId="{342A93F3-B166-4826-A604-CEF800B28563}" type="pres">
      <dgm:prSet presAssocID="{5263014B-E426-4AB1-A0F9-91442C413378}" presName="diagram" presStyleCnt="0">
        <dgm:presLayoutVars>
          <dgm:chPref val="1"/>
          <dgm:dir/>
          <dgm:animOne val="branch"/>
          <dgm:animLvl val="lvl"/>
          <dgm:resizeHandles/>
        </dgm:presLayoutVars>
      </dgm:prSet>
      <dgm:spPr/>
    </dgm:pt>
    <dgm:pt modelId="{BE51A8DD-8FF6-4FDC-86BA-1552C653AFFF}" type="pres">
      <dgm:prSet presAssocID="{C9C1889B-8799-4F14-83F0-43E137A3790F}" presName="root" presStyleCnt="0"/>
      <dgm:spPr/>
    </dgm:pt>
    <dgm:pt modelId="{9356E19C-DA4C-4F4D-8575-E9E071127992}" type="pres">
      <dgm:prSet presAssocID="{C9C1889B-8799-4F14-83F0-43E137A3790F}" presName="rootComposite" presStyleCnt="0"/>
      <dgm:spPr/>
    </dgm:pt>
    <dgm:pt modelId="{9172EDE9-B563-4EE0-B3D2-AB2DF254300F}" type="pres">
      <dgm:prSet presAssocID="{C9C1889B-8799-4F14-83F0-43E137A3790F}" presName="rootText" presStyleLbl="node1" presStyleIdx="0" presStyleCnt="2"/>
      <dgm:spPr/>
    </dgm:pt>
    <dgm:pt modelId="{84DFC31B-609E-4EE1-9EE7-6F6781DEE5D1}" type="pres">
      <dgm:prSet presAssocID="{C9C1889B-8799-4F14-83F0-43E137A3790F}" presName="rootConnector" presStyleLbl="node1" presStyleIdx="0" presStyleCnt="2"/>
      <dgm:spPr/>
    </dgm:pt>
    <dgm:pt modelId="{0C4913D6-301D-4021-B9E2-03BFEBE68C93}" type="pres">
      <dgm:prSet presAssocID="{C9C1889B-8799-4F14-83F0-43E137A3790F}" presName="childShape" presStyleCnt="0"/>
      <dgm:spPr/>
    </dgm:pt>
    <dgm:pt modelId="{D063DBE6-9367-4B78-B834-2812DAF1E826}" type="pres">
      <dgm:prSet presAssocID="{046B0B2E-7481-4C59-8B59-00558CB35346}" presName="Name13" presStyleLbl="parChTrans1D2" presStyleIdx="0" presStyleCnt="2"/>
      <dgm:spPr/>
    </dgm:pt>
    <dgm:pt modelId="{44FF32AC-CAEB-4AA4-BDE4-7F5A4B1AF235}" type="pres">
      <dgm:prSet presAssocID="{1D3E5909-E67E-4E04-BA71-ED2EBB19492F}" presName="childText" presStyleLbl="bgAcc1" presStyleIdx="0" presStyleCnt="2">
        <dgm:presLayoutVars>
          <dgm:bulletEnabled val="1"/>
        </dgm:presLayoutVars>
      </dgm:prSet>
      <dgm:spPr/>
    </dgm:pt>
    <dgm:pt modelId="{A12F3ABA-7C62-4B6E-BC4F-ADA6F76819C4}" type="pres">
      <dgm:prSet presAssocID="{773D7891-9728-4BE0-B3D0-A39DC30C831A}" presName="root" presStyleCnt="0"/>
      <dgm:spPr/>
    </dgm:pt>
    <dgm:pt modelId="{10BEE166-24AA-48E0-BD1E-0ABC92D36CED}" type="pres">
      <dgm:prSet presAssocID="{773D7891-9728-4BE0-B3D0-A39DC30C831A}" presName="rootComposite" presStyleCnt="0"/>
      <dgm:spPr/>
    </dgm:pt>
    <dgm:pt modelId="{C85FDE6E-0347-4ACC-9334-4292B8BBBB52}" type="pres">
      <dgm:prSet presAssocID="{773D7891-9728-4BE0-B3D0-A39DC30C831A}" presName="rootText" presStyleLbl="node1" presStyleIdx="1" presStyleCnt="2" custLinFactNeighborX="20309" custLinFactNeighborY="-351"/>
      <dgm:spPr/>
    </dgm:pt>
    <dgm:pt modelId="{A6ED84BD-F86B-4656-85EC-A1D0DDDB7993}" type="pres">
      <dgm:prSet presAssocID="{773D7891-9728-4BE0-B3D0-A39DC30C831A}" presName="rootConnector" presStyleLbl="node1" presStyleIdx="1" presStyleCnt="2"/>
      <dgm:spPr/>
    </dgm:pt>
    <dgm:pt modelId="{AEBCE346-80A2-44D1-A53D-14D918013249}" type="pres">
      <dgm:prSet presAssocID="{773D7891-9728-4BE0-B3D0-A39DC30C831A}" presName="childShape" presStyleCnt="0"/>
      <dgm:spPr/>
    </dgm:pt>
    <dgm:pt modelId="{6A0484DC-89F2-4631-921C-70A322C87254}" type="pres">
      <dgm:prSet presAssocID="{3461CD09-05BA-4646-9AD3-5394F500D0FA}" presName="Name13" presStyleLbl="parChTrans1D2" presStyleIdx="1" presStyleCnt="2"/>
      <dgm:spPr/>
    </dgm:pt>
    <dgm:pt modelId="{2B58CE3B-5AE1-4994-B194-1F93982E7560}" type="pres">
      <dgm:prSet presAssocID="{F5FD7CCE-7C84-4342-AE42-E7A78612CDB2}" presName="childText" presStyleLbl="bgAcc1" presStyleIdx="1" presStyleCnt="2">
        <dgm:presLayoutVars>
          <dgm:bulletEnabled val="1"/>
        </dgm:presLayoutVars>
      </dgm:prSet>
      <dgm:spPr/>
    </dgm:pt>
  </dgm:ptLst>
  <dgm:cxnLst>
    <dgm:cxn modelId="{A5981E24-E001-49BD-BAED-7CF2C7B7EE87}" type="presOf" srcId="{C9C1889B-8799-4F14-83F0-43E137A3790F}" destId="{84DFC31B-609E-4EE1-9EE7-6F6781DEE5D1}" srcOrd="1" destOrd="0" presId="urn:microsoft.com/office/officeart/2005/8/layout/hierarchy3"/>
    <dgm:cxn modelId="{0E61AC39-8BCE-4E72-9ACC-68CC7E657E9A}" type="presOf" srcId="{1D3E5909-E67E-4E04-BA71-ED2EBB19492F}" destId="{44FF32AC-CAEB-4AA4-BDE4-7F5A4B1AF235}" srcOrd="0" destOrd="0" presId="urn:microsoft.com/office/officeart/2005/8/layout/hierarchy3"/>
    <dgm:cxn modelId="{9D8A0063-47E6-4624-89D0-CFCDC0342561}" srcId="{C9C1889B-8799-4F14-83F0-43E137A3790F}" destId="{1D3E5909-E67E-4E04-BA71-ED2EBB19492F}" srcOrd="0" destOrd="0" parTransId="{046B0B2E-7481-4C59-8B59-00558CB35346}" sibTransId="{E749581B-DC43-4151-AB58-BFC202F9847A}"/>
    <dgm:cxn modelId="{50E68354-4891-49F8-9BF5-10AF3BEE8FE9}" srcId="{773D7891-9728-4BE0-B3D0-A39DC30C831A}" destId="{F5FD7CCE-7C84-4342-AE42-E7A78612CDB2}" srcOrd="0" destOrd="0" parTransId="{3461CD09-05BA-4646-9AD3-5394F500D0FA}" sibTransId="{B87C8121-903C-4BD1-A680-4F7371E5D87C}"/>
    <dgm:cxn modelId="{7BFB9F54-A85B-4BFF-AB2A-51446C66D31F}" type="presOf" srcId="{F5FD7CCE-7C84-4342-AE42-E7A78612CDB2}" destId="{2B58CE3B-5AE1-4994-B194-1F93982E7560}" srcOrd="0" destOrd="0" presId="urn:microsoft.com/office/officeart/2005/8/layout/hierarchy3"/>
    <dgm:cxn modelId="{D7E84C98-E17F-4F29-9CD0-27182610346F}" type="presOf" srcId="{3461CD09-05BA-4646-9AD3-5394F500D0FA}" destId="{6A0484DC-89F2-4631-921C-70A322C87254}" srcOrd="0" destOrd="0" presId="urn:microsoft.com/office/officeart/2005/8/layout/hierarchy3"/>
    <dgm:cxn modelId="{9833F298-D9A6-4D0B-89CC-4225D2945557}" srcId="{5263014B-E426-4AB1-A0F9-91442C413378}" destId="{773D7891-9728-4BE0-B3D0-A39DC30C831A}" srcOrd="1" destOrd="0" parTransId="{DD5EF2F6-DDA3-48C2-BF2D-EC3B3B1279B7}" sibTransId="{520F3E82-BADC-427F-AFE3-84B0C7EB8DF1}"/>
    <dgm:cxn modelId="{E762F49D-9EA8-4347-BE40-0934EAF68237}" type="presOf" srcId="{773D7891-9728-4BE0-B3D0-A39DC30C831A}" destId="{C85FDE6E-0347-4ACC-9334-4292B8BBBB52}" srcOrd="0" destOrd="0" presId="urn:microsoft.com/office/officeart/2005/8/layout/hierarchy3"/>
    <dgm:cxn modelId="{88A4F9A9-5337-4337-9F0D-A04328D68AC2}" type="presOf" srcId="{046B0B2E-7481-4C59-8B59-00558CB35346}" destId="{D063DBE6-9367-4B78-B834-2812DAF1E826}" srcOrd="0" destOrd="0" presId="urn:microsoft.com/office/officeart/2005/8/layout/hierarchy3"/>
    <dgm:cxn modelId="{A493EBAD-643E-4E73-8CE6-35A5543AB552}" type="presOf" srcId="{5263014B-E426-4AB1-A0F9-91442C413378}" destId="{342A93F3-B166-4826-A604-CEF800B28563}" srcOrd="0" destOrd="0" presId="urn:microsoft.com/office/officeart/2005/8/layout/hierarchy3"/>
    <dgm:cxn modelId="{6AA490D1-B809-455B-857B-9E2150F08173}" srcId="{5263014B-E426-4AB1-A0F9-91442C413378}" destId="{C9C1889B-8799-4F14-83F0-43E137A3790F}" srcOrd="0" destOrd="0" parTransId="{9518F412-A2AB-4630-B762-B387807AC1EA}" sibTransId="{E56B4F4C-7C14-4BDB-AA65-5B031DF4BBEC}"/>
    <dgm:cxn modelId="{ED8AAEED-C76E-455D-9955-73517516AFCB}" type="presOf" srcId="{773D7891-9728-4BE0-B3D0-A39DC30C831A}" destId="{A6ED84BD-F86B-4656-85EC-A1D0DDDB7993}" srcOrd="1" destOrd="0" presId="urn:microsoft.com/office/officeart/2005/8/layout/hierarchy3"/>
    <dgm:cxn modelId="{A9FC8CFF-F492-494F-9CA0-23123E91EBFF}" type="presOf" srcId="{C9C1889B-8799-4F14-83F0-43E137A3790F}" destId="{9172EDE9-B563-4EE0-B3D2-AB2DF254300F}" srcOrd="0" destOrd="0" presId="urn:microsoft.com/office/officeart/2005/8/layout/hierarchy3"/>
    <dgm:cxn modelId="{3D57CC94-AE30-4056-B66B-37C691249181}" type="presParOf" srcId="{342A93F3-B166-4826-A604-CEF800B28563}" destId="{BE51A8DD-8FF6-4FDC-86BA-1552C653AFFF}" srcOrd="0" destOrd="0" presId="urn:microsoft.com/office/officeart/2005/8/layout/hierarchy3"/>
    <dgm:cxn modelId="{4EC4850F-6E92-438E-839C-770591D85C18}" type="presParOf" srcId="{BE51A8DD-8FF6-4FDC-86BA-1552C653AFFF}" destId="{9356E19C-DA4C-4F4D-8575-E9E071127992}" srcOrd="0" destOrd="0" presId="urn:microsoft.com/office/officeart/2005/8/layout/hierarchy3"/>
    <dgm:cxn modelId="{E3E9529E-D3D7-4BE7-81AA-F2CEA2FCC771}" type="presParOf" srcId="{9356E19C-DA4C-4F4D-8575-E9E071127992}" destId="{9172EDE9-B563-4EE0-B3D2-AB2DF254300F}" srcOrd="0" destOrd="0" presId="urn:microsoft.com/office/officeart/2005/8/layout/hierarchy3"/>
    <dgm:cxn modelId="{69BCEB92-9AC4-4D59-A374-47F9C7AAF440}" type="presParOf" srcId="{9356E19C-DA4C-4F4D-8575-E9E071127992}" destId="{84DFC31B-609E-4EE1-9EE7-6F6781DEE5D1}" srcOrd="1" destOrd="0" presId="urn:microsoft.com/office/officeart/2005/8/layout/hierarchy3"/>
    <dgm:cxn modelId="{F5964E1F-92CF-4307-87AB-6C61430E667F}" type="presParOf" srcId="{BE51A8DD-8FF6-4FDC-86BA-1552C653AFFF}" destId="{0C4913D6-301D-4021-B9E2-03BFEBE68C93}" srcOrd="1" destOrd="0" presId="urn:microsoft.com/office/officeart/2005/8/layout/hierarchy3"/>
    <dgm:cxn modelId="{1A110827-9675-4D05-8B3E-E453EBBA590F}" type="presParOf" srcId="{0C4913D6-301D-4021-B9E2-03BFEBE68C93}" destId="{D063DBE6-9367-4B78-B834-2812DAF1E826}" srcOrd="0" destOrd="0" presId="urn:microsoft.com/office/officeart/2005/8/layout/hierarchy3"/>
    <dgm:cxn modelId="{8421A6DB-2C35-41D6-87A5-3CBF5B85B6C3}" type="presParOf" srcId="{0C4913D6-301D-4021-B9E2-03BFEBE68C93}" destId="{44FF32AC-CAEB-4AA4-BDE4-7F5A4B1AF235}" srcOrd="1" destOrd="0" presId="urn:microsoft.com/office/officeart/2005/8/layout/hierarchy3"/>
    <dgm:cxn modelId="{A4492320-BEC5-4409-8C72-C923D1B2010E}" type="presParOf" srcId="{342A93F3-B166-4826-A604-CEF800B28563}" destId="{A12F3ABA-7C62-4B6E-BC4F-ADA6F76819C4}" srcOrd="1" destOrd="0" presId="urn:microsoft.com/office/officeart/2005/8/layout/hierarchy3"/>
    <dgm:cxn modelId="{53BF2062-C44F-457A-8754-B751E16E7027}" type="presParOf" srcId="{A12F3ABA-7C62-4B6E-BC4F-ADA6F76819C4}" destId="{10BEE166-24AA-48E0-BD1E-0ABC92D36CED}" srcOrd="0" destOrd="0" presId="urn:microsoft.com/office/officeart/2005/8/layout/hierarchy3"/>
    <dgm:cxn modelId="{6E7BD346-0FA7-4FFF-A706-7897165BE7B4}" type="presParOf" srcId="{10BEE166-24AA-48E0-BD1E-0ABC92D36CED}" destId="{C85FDE6E-0347-4ACC-9334-4292B8BBBB52}" srcOrd="0" destOrd="0" presId="urn:microsoft.com/office/officeart/2005/8/layout/hierarchy3"/>
    <dgm:cxn modelId="{227C6925-B22F-4370-80A1-EDA323C1CD1D}" type="presParOf" srcId="{10BEE166-24AA-48E0-BD1E-0ABC92D36CED}" destId="{A6ED84BD-F86B-4656-85EC-A1D0DDDB7993}" srcOrd="1" destOrd="0" presId="urn:microsoft.com/office/officeart/2005/8/layout/hierarchy3"/>
    <dgm:cxn modelId="{0665B7F5-A0F4-487C-8BB6-8219D18A809F}" type="presParOf" srcId="{A12F3ABA-7C62-4B6E-BC4F-ADA6F76819C4}" destId="{AEBCE346-80A2-44D1-A53D-14D918013249}" srcOrd="1" destOrd="0" presId="urn:microsoft.com/office/officeart/2005/8/layout/hierarchy3"/>
    <dgm:cxn modelId="{C3C8A012-8671-4D64-A107-5C21C61A62FA}" type="presParOf" srcId="{AEBCE346-80A2-44D1-A53D-14D918013249}" destId="{6A0484DC-89F2-4631-921C-70A322C87254}" srcOrd="0" destOrd="0" presId="urn:microsoft.com/office/officeart/2005/8/layout/hierarchy3"/>
    <dgm:cxn modelId="{B5553044-7D2B-4503-BBAB-C57EE983CA56}" type="presParOf" srcId="{AEBCE346-80A2-44D1-A53D-14D918013249}" destId="{2B58CE3B-5AE1-4994-B194-1F93982E7560}"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72EDE9-B563-4EE0-B3D2-AB2DF254300F}">
      <dsp:nvSpPr>
        <dsp:cNvPr id="0" name=""/>
        <dsp:cNvSpPr/>
      </dsp:nvSpPr>
      <dsp:spPr>
        <a:xfrm>
          <a:off x="729" y="78747"/>
          <a:ext cx="2655448" cy="1327724"/>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An increase in the </a:t>
          </a:r>
          <a:r>
            <a:rPr lang="en-US" sz="2800" i="1" kern="1200" dirty="0"/>
            <a:t>quantity</a:t>
          </a:r>
          <a:r>
            <a:rPr lang="en-US" sz="2800" i="0" kern="1200" dirty="0"/>
            <a:t> of physical capital</a:t>
          </a:r>
          <a:endParaRPr lang="en-US" sz="2800" kern="1200" dirty="0"/>
        </a:p>
      </dsp:txBody>
      <dsp:txXfrm>
        <a:off x="39617" y="117635"/>
        <a:ext cx="2577672" cy="1249948"/>
      </dsp:txXfrm>
    </dsp:sp>
    <dsp:sp modelId="{D063DBE6-9367-4B78-B834-2812DAF1E826}">
      <dsp:nvSpPr>
        <dsp:cNvPr id="0" name=""/>
        <dsp:cNvSpPr/>
      </dsp:nvSpPr>
      <dsp:spPr>
        <a:xfrm>
          <a:off x="266274" y="1406471"/>
          <a:ext cx="265544" cy="995793"/>
        </a:xfrm>
        <a:custGeom>
          <a:avLst/>
          <a:gdLst/>
          <a:ahLst/>
          <a:cxnLst/>
          <a:rect l="0" t="0" r="0" b="0"/>
          <a:pathLst>
            <a:path>
              <a:moveTo>
                <a:pt x="0" y="0"/>
              </a:moveTo>
              <a:lnTo>
                <a:pt x="0" y="995793"/>
              </a:lnTo>
              <a:lnTo>
                <a:pt x="265544" y="995793"/>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44FF32AC-CAEB-4AA4-BDE4-7F5A4B1AF235}">
      <dsp:nvSpPr>
        <dsp:cNvPr id="0" name=""/>
        <dsp:cNvSpPr/>
      </dsp:nvSpPr>
      <dsp:spPr>
        <a:xfrm>
          <a:off x="531819" y="1738403"/>
          <a:ext cx="2124359" cy="1327724"/>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Example: more computers of the same quality</a:t>
          </a:r>
        </a:p>
      </dsp:txBody>
      <dsp:txXfrm>
        <a:off x="570707" y="1777291"/>
        <a:ext cx="2046583" cy="1249948"/>
      </dsp:txXfrm>
    </dsp:sp>
    <dsp:sp modelId="{C85FDE6E-0347-4ACC-9334-4292B8BBBB52}">
      <dsp:nvSpPr>
        <dsp:cNvPr id="0" name=""/>
        <dsp:cNvSpPr/>
      </dsp:nvSpPr>
      <dsp:spPr>
        <a:xfrm>
          <a:off x="3320770" y="74087"/>
          <a:ext cx="2655448" cy="1327724"/>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An increase in the </a:t>
          </a:r>
          <a:r>
            <a:rPr lang="en-US" sz="2800" i="1" kern="1200" dirty="0"/>
            <a:t>quality</a:t>
          </a:r>
          <a:r>
            <a:rPr lang="en-US" sz="2800" i="0" kern="1200" dirty="0"/>
            <a:t> of physical capital</a:t>
          </a:r>
          <a:endParaRPr lang="en-US" sz="2800" kern="1200" dirty="0"/>
        </a:p>
      </dsp:txBody>
      <dsp:txXfrm>
        <a:off x="3359658" y="112975"/>
        <a:ext cx="2577672" cy="1249948"/>
      </dsp:txXfrm>
    </dsp:sp>
    <dsp:sp modelId="{6A0484DC-89F2-4631-921C-70A322C87254}">
      <dsp:nvSpPr>
        <dsp:cNvPr id="0" name=""/>
        <dsp:cNvSpPr/>
      </dsp:nvSpPr>
      <dsp:spPr>
        <a:xfrm>
          <a:off x="3586315" y="1401811"/>
          <a:ext cx="264815" cy="1000453"/>
        </a:xfrm>
        <a:custGeom>
          <a:avLst/>
          <a:gdLst/>
          <a:ahLst/>
          <a:cxnLst/>
          <a:rect l="0" t="0" r="0" b="0"/>
          <a:pathLst>
            <a:path>
              <a:moveTo>
                <a:pt x="0" y="0"/>
              </a:moveTo>
              <a:lnTo>
                <a:pt x="0" y="1000453"/>
              </a:lnTo>
              <a:lnTo>
                <a:pt x="264815" y="1000453"/>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2B58CE3B-5AE1-4994-B194-1F93982E7560}">
      <dsp:nvSpPr>
        <dsp:cNvPr id="0" name=""/>
        <dsp:cNvSpPr/>
      </dsp:nvSpPr>
      <dsp:spPr>
        <a:xfrm>
          <a:off x="3851130" y="1738403"/>
          <a:ext cx="2124359" cy="1327724"/>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Example: same number of computers, but the computers are faster</a:t>
          </a:r>
        </a:p>
      </dsp:txBody>
      <dsp:txXfrm>
        <a:off x="3890018" y="1777291"/>
        <a:ext cx="2046583" cy="124994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EDB581-B4A1-4B95-87C1-7BFF312FF4F1}" type="datetimeFigureOut">
              <a:rPr lang="en-US" smtClean="0"/>
              <a:t>6/22/2021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EF7FA0-92E0-4617-B312-4CAFA90E18C8}" type="slidenum">
              <a:rPr lang="en-US" smtClean="0"/>
              <a:t>‹#›</a:t>
            </a:fld>
            <a:endParaRPr lang="en-US"/>
          </a:p>
        </p:txBody>
      </p:sp>
    </p:spTree>
    <p:extLst>
      <p:ext uri="{BB962C8B-B14F-4D97-AF65-F5344CB8AC3E}">
        <p14:creationId xmlns:p14="http://schemas.microsoft.com/office/powerpoint/2010/main" val="1464655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country worries about economic growth. In the U.S. and other high-income countries, the question is whether economic growth continues to provide the same remarkable gains in our standard of living as it did during the twentieth century. About 1.1 billion people in the world are scraping by on incomes that average less than $2 per day, which is not that different from the standard of living two thousand years ago.</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2</a:t>
            </a:fld>
            <a:endParaRPr lang="en-US"/>
          </a:p>
        </p:txBody>
      </p:sp>
    </p:spTree>
    <p:extLst>
      <p:ext uri="{BB962C8B-B14F-4D97-AF65-F5344CB8AC3E}">
        <p14:creationId xmlns:p14="http://schemas.microsoft.com/office/powerpoint/2010/main" val="714139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11</a:t>
            </a:fld>
            <a:endParaRPr lang="en-US"/>
          </a:p>
        </p:txBody>
      </p:sp>
    </p:spTree>
    <p:extLst>
      <p:ext uri="{BB962C8B-B14F-4D97-AF65-F5344CB8AC3E}">
        <p14:creationId xmlns:p14="http://schemas.microsoft.com/office/powerpoint/2010/main" val="3233529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r>
              <a:rPr lang="en-US"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12</a:t>
            </a:fld>
            <a:endParaRPr lang="en-US"/>
          </a:p>
        </p:txBody>
      </p:sp>
    </p:spTree>
    <p:extLst>
      <p:ext uri="{BB962C8B-B14F-4D97-AF65-F5344CB8AC3E}">
        <p14:creationId xmlns:p14="http://schemas.microsoft.com/office/powerpoint/2010/main" val="3198913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Sustained, long-term economic growth comes from increases in worker productivity, which essentially means how well we do things. Labor productivity is the value that each employed person creates per unit of his or her input. More productivity essentially means you can do more in the same amount of time.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first determinant of labor productivity is human capital. The higher the average level of education in an economy, the higher the accumulated human capital and the higher the labor productivity. The second factor that determines labor productivity is technological change. Technological change is a combination of invention—advances in knowledge—and innovation—putting those advances to use. The third factor that determines labor productivity is economies of scale</a:t>
            </a:r>
            <a:r>
              <a:rPr lang="en-US" sz="1100" dirty="0">
                <a:solidFill>
                  <a:schemeClr val="bg1"/>
                </a:solidFill>
              </a:rPr>
              <a:t>, which are cost advantages that industries obtain due to size</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6083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539b9a02bf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macroeconomics, the connection between inputs and outputs for the entire economy is called an aggregate production function. </a:t>
            </a:r>
          </a:p>
          <a:p>
            <a:pPr marL="0" lvl="0" indent="0" algn="l" rtl="0">
              <a:spcBef>
                <a:spcPts val="0"/>
              </a:spcBef>
              <a:spcAft>
                <a:spcPts val="0"/>
              </a:spcAft>
              <a:buNone/>
            </a:pPr>
            <a:endParaRPr dirty="0"/>
          </a:p>
        </p:txBody>
      </p:sp>
      <p:sp>
        <p:nvSpPr>
          <p:cNvPr id="120" name="Google Shape;120;g539b9a02b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An economy's rate of productivity growth is closely linked to the growth rate of its GDP per capita, although the two are not identical. If the percentage of the population with jobs in an economy increases, GDP per capita will increase, but productivity may not be affected. Over the long term, the only way that GDP per capita can grow continually is if the productivity of the average worker rises. A common measure of U.S. productivity per worker is the dollar value per hour that the worker contributes to the employer's output.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9948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controversy has been brewing among economists about the resurgence of U.S. productivity in the second half of the 1990s. One school of thought argues that the U.S. had developed a "new economy“ based on the technological advancements of the 1990s. The most optimistic proponents argue that it would generate higher average productivity growth for decades to come. The pessimists argue that even several years of stronger productivity growth does not prove higher productivity will last for the long term.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72099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Even small changes in the rate of growth, when compounded over long periods of time, make an enormous difference in the standard of living. Future GDP per capita = </a:t>
            </a:r>
            <a:br>
              <a:rPr lang="en-US" dirty="0"/>
            </a:br>
            <a:r>
              <a:rPr lang="en-US" dirty="0"/>
              <a:t>Current GDP per capita × (1+growth rate of GDP per capita) </a:t>
            </a:r>
            <a:r>
              <a:rPr lang="en-US" baseline="30000" dirty="0"/>
              <a:t>years</a:t>
            </a:r>
            <a:r>
              <a:rPr lang="en-US" dirty="0"/>
              <a:t>. An economy that starts with a GDP per capita of 100 and grows at 3% per year will reach a GDP per capita of 209 after twenty-five years. </a:t>
            </a:r>
            <a:r>
              <a:rPr lang="it-IT" dirty="0"/>
              <a:t>Future GDP per capita = 100 × (1.03) </a:t>
            </a:r>
            <a:r>
              <a:rPr lang="it-IT" baseline="30000" dirty="0"/>
              <a:t>25</a:t>
            </a:r>
            <a:r>
              <a:rPr lang="it-IT" dirty="0"/>
              <a:t> = 209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585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6721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Roughly 15% of the world's population lives on an income that averages less than $2 per day.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3</a:t>
            </a:fld>
            <a:endParaRPr lang="en-US"/>
          </a:p>
        </p:txBody>
      </p:sp>
    </p:spTree>
    <p:extLst>
      <p:ext uri="{BB962C8B-B14F-4D97-AF65-F5344CB8AC3E}">
        <p14:creationId xmlns:p14="http://schemas.microsoft.com/office/powerpoint/2010/main" val="14127202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 Since wages are based on the value of the workers’ contributions to output, which is productivity, and Lakeisha’s productivity has increased by 3% each year, her wage should reflect that. Her new salary based on her productivity should be this: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new salary = old salary × (1 + g) years</a:t>
            </a:r>
          </a:p>
          <a:p>
            <a:pPr marL="0" lvl="0" indent="0" algn="l" rtl="0">
              <a:spcBef>
                <a:spcPts val="0"/>
              </a:spcBef>
              <a:spcAft>
                <a:spcPts val="0"/>
              </a:spcAft>
              <a:buNone/>
            </a:pPr>
            <a:r>
              <a:rPr lang="en-US" dirty="0"/>
              <a:t>= $50,000 × (1.03) 4</a:t>
            </a:r>
          </a:p>
          <a:p>
            <a:pPr marL="0" lvl="0" indent="0" algn="l" rtl="0">
              <a:spcBef>
                <a:spcPts val="0"/>
              </a:spcBef>
              <a:spcAft>
                <a:spcPts val="0"/>
              </a:spcAft>
              <a:buNone/>
            </a:pPr>
            <a:r>
              <a:rPr lang="en-US" dirty="0"/>
              <a:t>= $50,000 (1.1255)</a:t>
            </a:r>
          </a:p>
          <a:p>
            <a:pPr marL="0" lvl="0" indent="0" algn="l" rtl="0">
              <a:spcBef>
                <a:spcPts val="0"/>
              </a:spcBef>
              <a:spcAft>
                <a:spcPts val="0"/>
              </a:spcAft>
              <a:buNone/>
            </a:pPr>
            <a:r>
              <a:rPr lang="en-US" dirty="0"/>
              <a:t>= $56,275.40</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5048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80457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Small differences of a few percentage points in the annual rate of economic growth make an enormous difference in GDP per capita. In this lesson, we discuss some of the components of economic growth, including physical capital, human capital, and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Physical capital includes the factories and equipment that firms use, as well as things like roads (also called infrastructure). More physical capital implies more output.</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8716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Human capital refers to the skills and knowledge that make workers productive. Human capital and physical capital accumulation are similar: in both cases, investment now pays off in higher productivity in the future. An example of investing in human capital is investing in education. This chart compares the percentage of the populations in the Netherlands, Sri Lanka, Thailand, Venezuela, and the United States in 2016 that is above the age of twenty-five and has a bachelor's degree or equivalent.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48886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is the combination of invention and innovation. When most people think of new technology, the invention of products like the laser or the smartphone. Technology, as economists use the term, however, includes still more. In short, technology comprises all the advances that make existing machines produce more and at higher quality, and new products.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3382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per capita is useful to understanding economic growth and standard of living. GDP per capita makes it easier to compare countries with different population sizes.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1685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Physical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physical</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Human</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human</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Technology</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technology</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human</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physical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technology</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GDP</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m:t>
                      </m:r>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Choice>
        <mc:Fallback xmlns="">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i="0">
                    <a:solidFill>
                      <a:srgbClr val="FFFFFF"/>
                    </a:solidFill>
                    <a:latin typeface="Cambria Math" panose="02040503050406030204" pitchFamily="18" charset="0"/>
                    <a:cs typeface="Calibri" panose="020F0502020204030204" pitchFamily="34" charset="0"/>
                  </a:rPr>
                  <a:t>"Physical capital per person = " </a:t>
                </a:r>
                <a:r>
                  <a:rPr lang="en-US" sz="1100" i="0">
                    <a:solidFill>
                      <a:srgbClr val="FFFFFF"/>
                    </a:solidFill>
                    <a:latin typeface="Calibri" panose="020F0502020204030204" pitchFamily="34" charset="0"/>
                    <a:cs typeface="Calibri" panose="020F0502020204030204" pitchFamily="34" charset="0"/>
                  </a:rPr>
                  <a:t> "physical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"Human capital per person = " </a:t>
                </a:r>
                <a:r>
                  <a:rPr lang="en-US" sz="1100" i="0">
                    <a:solidFill>
                      <a:srgbClr val="FFFFFF"/>
                    </a:solidFill>
                    <a:latin typeface="Calibri" panose="020F0502020204030204" pitchFamily="34" charset="0"/>
                    <a:cs typeface="Calibri" panose="020F0502020204030204" pitchFamily="34" charset="0"/>
                  </a:rPr>
                  <a:t> "human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"Technology per person = " </a:t>
                </a:r>
                <a:r>
                  <a:rPr lang="en-US" sz="1100" i="0">
                    <a:solidFill>
                      <a:srgbClr val="FFFFFF"/>
                    </a:solidFill>
                    <a:latin typeface="Calibri" panose="020F0502020204030204" pitchFamily="34" charset="0"/>
                    <a:cs typeface="Calibri" panose="020F0502020204030204" pitchFamily="34" charset="0"/>
                  </a:rPr>
                  <a:t> "technology</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it-IT" sz="1100" i="0">
                    <a:solidFill>
                      <a:srgbClr val="FFFFFF"/>
                    </a:solidFill>
                    <a:latin typeface="Cambria Math" panose="02040503050406030204" pitchFamily="18" charset="0"/>
                    <a:cs typeface="Calibri" panose="020F0502020204030204" pitchFamily="34" charset="0"/>
                  </a:rPr>
                  <a:t>"[human capital per person]+[physical capital per person]+[technology per person]=GDP per capita</a:t>
                </a:r>
                <a:r>
                  <a:rPr lang="en-US" sz="1100" i="0">
                    <a:solidFill>
                      <a:srgbClr val="FFFFFF"/>
                    </a:solidFill>
                    <a:latin typeface="Calibri" panose="020F0502020204030204" pitchFamily="34" charset="0"/>
                    <a:cs typeface="Calibri" panose="020F0502020204030204" pitchFamily="34" charset="0"/>
                  </a:rPr>
                  <a:t>"</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Fallback>
      </mc:AlternateContent>
      <p:sp>
        <p:nvSpPr>
          <p:cNvPr id="160" name="Google Shape;160;ga0792d71e3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p:txBody>
      </p:sp>
    </p:spTree>
    <p:extLst>
      <p:ext uri="{BB962C8B-B14F-4D97-AF65-F5344CB8AC3E}">
        <p14:creationId xmlns:p14="http://schemas.microsoft.com/office/powerpoint/2010/main" val="3300290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Rapid and sustained economic growth has only been prevalent since around the early 1800s onward. Before this time period, the average person’s standard of living was relatively poor and stagnant. Positive economic and institutional changes started around the world with the Industrial Revolution.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a:p>
            <a:pPr marL="158750" indent="0">
              <a:buNone/>
            </a:pPr>
            <a:r>
              <a:rPr lang="en-US" dirty="0"/>
              <a:t>If the government provided free college for all qualifying students, this would increase human capital and likely increase GDP per capita, leading to a higher standard of living in the U.S.</a:t>
            </a:r>
          </a:p>
          <a:p>
            <a:pPr marL="158750" indent="0">
              <a:buNone/>
            </a:pPr>
            <a:endParaRPr lang="en-US" dirty="0"/>
          </a:p>
        </p:txBody>
      </p:sp>
    </p:spTree>
    <p:extLst>
      <p:ext uri="{BB962C8B-B14F-4D97-AF65-F5344CB8AC3E}">
        <p14:creationId xmlns:p14="http://schemas.microsoft.com/office/powerpoint/2010/main" val="475699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Capital deepening is when society increases the level of capital per person. The idea of capital deepening can apply both to additional human capital per worker and to additional physical capital per worker. The idea of human capital deepening also applies to the years of experience that workers have. The average experience level of U.S. workers has not changed much in recent decades.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3644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Rising levels of education for persons twenty-five and older show the deepening of human capital in the U.S. economy. As of 2019, 36% of U.S. adults have completed a four-year college degree. There is clearly room for additional deepening of human capital to occur.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54320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Growth accounting studies determine the extent to which physical and human capital deepening and technology have contributed to growth. The usual approach uses an aggregate production function to estimate how human and physical capital contribute to per capita growth. The part of growth that is unexplained by measured inputs, called the residual, is then attributed to growth in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67002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type of market economy and legal system that governs property and contractual rights are important to a healthy economic climate. A healthy economic climate usually involves market orientation at the microeconomic, individual, or firm decision-making level. Markets that allow personal and business rewards and incentives for increasing human and physical capital encourage economic growth. The government's role is to correct when markets fail to properly allocate capital or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84936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Convergence is the pattern in which economies with low per capita incomes grow faster than economies with high per capita incomes. From 2010 to 2018, gross domestic product (GDP) increased by an average rate of 2% per year in the high-income countries of the world. Economic growth in some lower-income countries has exceeded the average of the world's high-income economies, so these countries may eventually  converge with the high-income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Arguments suggest that low-income countries might have an advantage in achieving greater productivity and economic growth in the future. Diminishing marginal returns: marginal gains from increasing human and physical capital will decrease as the stock of capital increases. "The advantages of backwardness": relatively old technologies benefit low-income countries compared to high-income countries, who must invent new technologies to receive a benefit. Benefits of a higher standard of living through growth: when people in low-income countries begin to enjoy better living standards through growth, they are more likely to build and support market-friendly institutions that foster further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4662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may not be subject to diminishing returns. It may not be easier for low-income countries to adapt existing technology than it is for high-income countries to invent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35425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Developing new technology can provide a way for an economy to sidestep the diminishing marginal returns of capital deepening. Along the Technology 1 production function, if capital increases from C1 to C2 to C3, the economy moves from R to U to W. Output increases, but by smaller and smaller amounts, which demonstrates diminishing returns. With better technology (Technology 2), a higher level of output is possible at each level of capital. </a:t>
            </a:r>
            <a:r>
              <a:rPr lang="en-US" sz="1100" dirty="0">
                <a:solidFill>
                  <a:schemeClr val="bg1"/>
                </a:solidFill>
              </a:rPr>
              <a:t>If technology and capital increase at the same time, it is possible to avoid diminishing returns, shown by increases in output from </a:t>
            </a:r>
            <a:r>
              <a:rPr lang="en-US" sz="1100" i="1" dirty="0">
                <a:solidFill>
                  <a:schemeClr val="bg1"/>
                </a:solidFill>
              </a:rPr>
              <a:t>R</a:t>
            </a:r>
            <a:r>
              <a:rPr lang="en-US" sz="1100" dirty="0">
                <a:solidFill>
                  <a:schemeClr val="bg1"/>
                </a:solidFill>
              </a:rPr>
              <a:t> to </a:t>
            </a:r>
            <a:r>
              <a:rPr lang="en-US" sz="1100" i="1" dirty="0">
                <a:solidFill>
                  <a:schemeClr val="bg1"/>
                </a:solidFill>
              </a:rPr>
              <a:t>S</a:t>
            </a:r>
            <a:r>
              <a:rPr lang="en-US" sz="1100" dirty="0">
                <a:solidFill>
                  <a:schemeClr val="bg1"/>
                </a:solidFill>
              </a:rPr>
              <a:t> to </a:t>
            </a:r>
            <a:r>
              <a:rPr lang="en-US" sz="1100" i="1" dirty="0">
                <a:solidFill>
                  <a:schemeClr val="bg1"/>
                </a:solidFill>
              </a:rPr>
              <a:t>T</a:t>
            </a:r>
            <a:r>
              <a:rPr lang="en-US" sz="1100" dirty="0">
                <a:solidFill>
                  <a:schemeClr val="bg1"/>
                </a:solidFill>
              </a:rPr>
              <a: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5199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Industrial Revolution refers to the widespread use of power-driven machinery and the economic and social changes that resulted in the first half of the 1800s. Machines performed the tasks that otherwise would have required many workers. Industrial jobs were dangerous, but also higher paying and offered workers a chance for social mobility. The new inventions and investments resulting from industrialization made profits, which allowed for further investment and inventions.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96387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economic convergence between high-income countries and the rest of the world seems possible and likely, it will proceed slowly. The slowness of convergence illustrates that small differences in annual rates of economic growth become huge differences over time. Even in an optimistic scenario, it will take decades for the low-income countries of the world to catch up significantly.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15038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rich country = $40,000(1+0.02)30 = $72,455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poor country = $4,000(1+0.07)30 = $30,449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84835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09082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64236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Industrial Revolution, GDP growth per capita in leading industrialized countries has been about 2% per year. The Industrial Revolution increased inequality among nations. Some economies (mostly Western) took off, others (like many in Asia and Africa) remained close to subsistence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5969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mid-20th century, some countries were catching up to the industrialized nations. Japan: grew in 1960s and 70s, GDP growth per capita averaged 11% per year. Brazil: economy boomed in the 1960s, GDP growth per capita averaged 11.1% per year from 1968–1973. South Korea: economy grew post-Korean War, GDP per capita increased by more than 6% per year. China: boomed in the 1980s and 90s. India: economy grew in 1990s and 2000s.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7</a:t>
            </a:fld>
            <a:endParaRPr lang="en-US"/>
          </a:p>
        </p:txBody>
      </p:sp>
    </p:spTree>
    <p:extLst>
      <p:ext uri="{BB962C8B-B14F-4D97-AF65-F5344CB8AC3E}">
        <p14:creationId xmlns:p14="http://schemas.microsoft.com/office/powerpoint/2010/main" val="2253470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average annual growth rates of countries that showed it was possible to catch up to other countries that jumped ahead with the Industrial Revolution.</a:t>
            </a:r>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8</a:t>
            </a:fld>
            <a:endParaRPr lang="en-US"/>
          </a:p>
        </p:txBody>
      </p:sp>
    </p:spTree>
    <p:extLst>
      <p:ext uri="{BB962C8B-B14F-4D97-AF65-F5344CB8AC3E}">
        <p14:creationId xmlns:p14="http://schemas.microsoft.com/office/powerpoint/2010/main" val="3013872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rule of law, especially the protection of property and contractual rights, is vital to economy working effectively and efficiently, leading to growth. Property rights are the rights of individuals and firms to own property (physical, intellectual, and financial) and to use it as they see fit. One must have property to enter into a contract. Contractual rights allow individuals to enter into agreements with others regarding use of their property, providing legal recourse for noncompliance.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7297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Without a legal system that enforces contracts, people are unlikely to enter into them. Without contracts, business transactions are difficult and economic growth would be slow. </a:t>
            </a:r>
            <a:r>
              <a:rPr lang="en-US" sz="1200" dirty="0">
                <a:solidFill>
                  <a:schemeClr val="bg1"/>
                </a:solidFill>
              </a:rPr>
              <a:t>The protection of physical, financial, and intellectual property creates incentives to invest in the production of capital and innovation.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8047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6/22/2021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6/22/2021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6/22/2021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6/22/2021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media/image8.wmf"/><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136338"/>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The Relatively Recent Arrival of Economic Growth</a:t>
            </a:r>
          </a:p>
        </p:txBody>
      </p:sp>
      <p:cxnSp>
        <p:nvCxnSpPr>
          <p:cNvPr id="14" name="Straight Connector 13"/>
          <p:cNvCxnSpPr/>
          <p:nvPr/>
        </p:nvCxnSpPr>
        <p:spPr>
          <a:xfrm>
            <a:off x="3130061" y="468249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Rule of Law and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8"/>
            <a:ext cx="8058155" cy="754454"/>
            <a:chOff x="542922" y="1736762"/>
            <a:chExt cx="8058155" cy="754454"/>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2"/>
              <a:ext cx="8058154" cy="7544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legal system that enforces contracts, people are unlikely to enter into them.</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49141"/>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914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protection of physical, financial, and intellectual property creates incentives to invest in the production of capital and innovation.</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1" y="244518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contracts, business transactions are difficult and economic growth would be slow.</a:t>
              </a:r>
            </a:p>
          </p:txBody>
        </p:sp>
      </p:grpSp>
    </p:spTree>
    <p:extLst>
      <p:ext uri="{BB962C8B-B14F-4D97-AF65-F5344CB8AC3E}">
        <p14:creationId xmlns:p14="http://schemas.microsoft.com/office/powerpoint/2010/main" val="1799934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19595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rain on railway tracks">
            <a:extLst>
              <a:ext uri="{FF2B5EF4-FFF2-40B4-BE49-F238E27FC236}">
                <a16:creationId xmlns:a16="http://schemas.microsoft.com/office/drawing/2014/main" id="{594413A6-6415-49DD-82AF-82ADB1180F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7581" y="3671900"/>
            <a:ext cx="5016837" cy="2847655"/>
          </a:xfrm>
          <a:prstGeom prst="rect">
            <a:avLst/>
          </a:prstGeom>
        </p:spPr>
      </p:pic>
    </p:spTree>
    <p:extLst>
      <p:ext uri="{BB962C8B-B14F-4D97-AF65-F5344CB8AC3E}">
        <p14:creationId xmlns:p14="http://schemas.microsoft.com/office/powerpoint/2010/main" val="1559364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42506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pPr algn="ctr"/>
            <a:endParaRPr lang="en-US" dirty="0"/>
          </a:p>
          <a:p>
            <a:pPr algn="ctr"/>
            <a:r>
              <a:rPr lang="en-US" i="1"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5250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15AB70-D8E2-4B74-9B1F-F47E3486AC94}"/>
              </a:ext>
            </a:extLst>
          </p:cNvPr>
          <p:cNvSpPr/>
          <p:nvPr/>
        </p:nvSpPr>
        <p:spPr>
          <a:xfrm>
            <a:off x="2066923" y="1639614"/>
            <a:ext cx="8058154" cy="42506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2066922" y="3956484"/>
            <a:ext cx="8058154" cy="1180059"/>
            <a:chOff x="542923" y="1651742"/>
            <a:chExt cx="8058154" cy="891954"/>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p:cNvSpPr txBox="1"/>
            <p:nvPr/>
          </p:nvSpPr>
          <p:spPr>
            <a:xfrm>
              <a:off x="633043" y="1651742"/>
              <a:ext cx="7807571" cy="53505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then, the world’s leading economies (mostly Western) expanded GDP per capita at an average rate of 2% per year.</a:t>
              </a:r>
            </a:p>
          </p:txBody>
        </p:sp>
      </p:grpSp>
      <p:grpSp>
        <p:nvGrpSpPr>
          <p:cNvPr id="34" name="Group 33"/>
          <p:cNvGrpSpPr/>
          <p:nvPr/>
        </p:nvGrpSpPr>
        <p:grpSpPr>
          <a:xfrm>
            <a:off x="2066922" y="1579037"/>
            <a:ext cx="8058154" cy="1345700"/>
            <a:chOff x="542923" y="1736761"/>
            <a:chExt cx="8058154" cy="1017154"/>
          </a:xfrm>
          <a:solidFill>
            <a:srgbClr val="62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5" y="1986221"/>
              <a:ext cx="7807571" cy="7676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early nineteenth century, there has been a spectacular process of long-run economic growth.</a:t>
              </a:r>
            </a:p>
            <a:p>
              <a:pPr marL="342900" indent="-342900">
                <a:buFont typeface="Arial" panose="020B0604020202020204" pitchFamily="34" charset="0"/>
                <a:buChar char="•"/>
              </a:pPr>
              <a:endParaRPr lang="en-US" sz="2000" dirty="0">
                <a:solidFill>
                  <a:schemeClr val="bg1"/>
                </a:solidFill>
              </a:endParaRPr>
            </a:p>
          </p:txBody>
        </p:sp>
      </p:grpSp>
      <p:grpSp>
        <p:nvGrpSpPr>
          <p:cNvPr id="15" name="Group 14">
            <a:extLst>
              <a:ext uri="{FF2B5EF4-FFF2-40B4-BE49-F238E27FC236}">
                <a16:creationId xmlns:a16="http://schemas.microsoft.com/office/drawing/2014/main" id="{19C4B742-A1C9-BD41-9690-21426EFAAD73}"/>
              </a:ext>
            </a:extLst>
          </p:cNvPr>
          <p:cNvGrpSpPr/>
          <p:nvPr/>
        </p:nvGrpSpPr>
        <p:grpSpPr>
          <a:xfrm>
            <a:off x="2066922" y="4762094"/>
            <a:ext cx="8058154" cy="1067579"/>
            <a:chOff x="542923" y="1736761"/>
            <a:chExt cx="8058154" cy="806935"/>
          </a:xfrm>
          <a:solidFill>
            <a:srgbClr val="627981"/>
          </a:solidFill>
        </p:grpSpPr>
        <p:sp>
          <p:nvSpPr>
            <p:cNvPr id="16" name="Rectangle 15">
              <a:extLst>
                <a:ext uri="{FF2B5EF4-FFF2-40B4-BE49-F238E27FC236}">
                  <a16:creationId xmlns:a16="http://schemas.microsoft.com/office/drawing/2014/main" id="{2560BCDD-B192-A94F-9EB3-DA614DA69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BD2DAE0-24BA-3542-851E-5D549C6ECD77}"/>
                </a:ext>
              </a:extLst>
            </p:cNvPr>
            <p:cNvSpPr txBox="1"/>
            <p:nvPr/>
          </p:nvSpPr>
          <p:spPr>
            <a:xfrm>
              <a:off x="633045" y="1872699"/>
              <a:ext cx="7807571" cy="53505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1960s, countries like Japan, South Korea, and China have shown the potential to catch up.</a:t>
              </a:r>
            </a:p>
          </p:txBody>
        </p:sp>
      </p:grpSp>
      <p:grpSp>
        <p:nvGrpSpPr>
          <p:cNvPr id="18" name="Group 17">
            <a:extLst>
              <a:ext uri="{FF2B5EF4-FFF2-40B4-BE49-F238E27FC236}">
                <a16:creationId xmlns:a16="http://schemas.microsoft.com/office/drawing/2014/main" id="{6381171A-763D-9943-A202-129D64554A5A}"/>
              </a:ext>
            </a:extLst>
          </p:cNvPr>
          <p:cNvGrpSpPr/>
          <p:nvPr/>
        </p:nvGrpSpPr>
        <p:grpSpPr>
          <a:xfrm>
            <a:off x="2066922" y="2761467"/>
            <a:ext cx="8058154" cy="1127651"/>
            <a:chOff x="542923" y="1691355"/>
            <a:chExt cx="8058154" cy="852341"/>
          </a:xfrm>
          <a:solidFill>
            <a:srgbClr val="627981"/>
          </a:solidFill>
        </p:grpSpPr>
        <p:sp>
          <p:nvSpPr>
            <p:cNvPr id="19" name="Rectangle 18">
              <a:extLst>
                <a:ext uri="{FF2B5EF4-FFF2-40B4-BE49-F238E27FC236}">
                  <a16:creationId xmlns:a16="http://schemas.microsoft.com/office/drawing/2014/main" id="{84DB11B2-AFDA-EF4C-88AA-17499DDF2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4B8D0EC9-7390-FE4E-BE87-01E0FB49ADDE}"/>
                </a:ext>
              </a:extLst>
            </p:cNvPr>
            <p:cNvSpPr txBox="1"/>
            <p:nvPr/>
          </p:nvSpPr>
          <p:spPr>
            <a:xfrm>
              <a:off x="633043" y="1691355"/>
              <a:ext cx="7807571" cy="7676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started the modern economic growth period by increasing productivity and trade and developing governance and market institutions.</a:t>
              </a:r>
            </a:p>
          </p:txBody>
        </p:sp>
      </p:grpSp>
    </p:spTree>
    <p:extLst>
      <p:ext uri="{BB962C8B-B14F-4D97-AF65-F5344CB8AC3E}">
        <p14:creationId xmlns:p14="http://schemas.microsoft.com/office/powerpoint/2010/main" val="2111621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300566"/>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 Labor Productivity and Economic Growth</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395825"/>
            <a:ext cx="9144000" cy="6275248"/>
            <a:chOff x="0" y="520512"/>
            <a:chExt cx="9144000" cy="6275248"/>
          </a:xfrm>
        </p:grpSpPr>
        <p:sp>
          <p:nvSpPr>
            <p:cNvPr id="103" name="Google Shape;103;p15"/>
            <p:cNvSpPr txBox="1"/>
            <p:nvPr/>
          </p:nvSpPr>
          <p:spPr>
            <a:xfrm>
              <a:off x="0" y="5205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Sustained, long-term economic growth comes from increases in worker productivity, which essentially means how well we do things.</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1" y="3351076"/>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productivity essentially means you can do more in the same amount of time.</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Labor productivity </a:t>
              </a:r>
              <a:r>
                <a:rPr lang="en-US" sz="2000" dirty="0">
                  <a:solidFill>
                    <a:schemeClr val="bg1"/>
                  </a:solidFill>
                </a:rPr>
                <a:t>is the value that each employed person creates per unit of his or her input.</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Labor Productivity</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determinant of labor productivity is </a:t>
              </a:r>
              <a:r>
                <a:rPr lang="en-US" sz="2000" b="1" dirty="0">
                  <a:solidFill>
                    <a:schemeClr val="bg1"/>
                  </a:solidFill>
                </a:rPr>
                <a:t>human capital</a:t>
              </a:r>
              <a:r>
                <a:rPr lang="en-US" sz="2000" dirty="0">
                  <a:solidFill>
                    <a:schemeClr val="bg1"/>
                  </a:solidFill>
                </a:rPr>
                <a:t>.</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factor that determines labor productivity is </a:t>
              </a:r>
              <a:r>
                <a:rPr lang="en-US" sz="2000" b="1" dirty="0">
                  <a:solidFill>
                    <a:schemeClr val="bg1"/>
                  </a:solidFill>
                </a:rPr>
                <a:t>technological change</a:t>
              </a:r>
              <a:r>
                <a:rPr lang="en-US" sz="2000" dirty="0">
                  <a:solidFill>
                    <a:schemeClr val="bg1"/>
                  </a:solidFill>
                </a:rPr>
                <a:t>.</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higher the average level of education in an economy, the higher the accumulated human capital and the higher the labor productivity.</a:t>
              </a:r>
            </a:p>
          </p:txBody>
        </p:sp>
      </p:grpSp>
      <p:grpSp>
        <p:nvGrpSpPr>
          <p:cNvPr id="21" name="Group 20">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Technological change is a combination of </a:t>
              </a:r>
              <a:r>
                <a:rPr lang="en-US" sz="2000" b="1" dirty="0">
                  <a:solidFill>
                    <a:schemeClr val="bg1"/>
                  </a:solidFill>
                </a:rPr>
                <a:t>invention</a:t>
              </a:r>
              <a:r>
                <a:rPr lang="en-US" sz="2000" dirty="0">
                  <a:solidFill>
                    <a:schemeClr val="bg1"/>
                  </a:solidFill>
                </a:rPr>
                <a:t>—advances in knowledge—and </a:t>
              </a:r>
              <a:r>
                <a:rPr lang="en-US" sz="2000" b="1" dirty="0">
                  <a:solidFill>
                    <a:schemeClr val="bg1"/>
                  </a:solidFill>
                </a:rPr>
                <a:t>innovation</a:t>
              </a:r>
              <a:r>
                <a:rPr lang="en-US" sz="2000" dirty="0">
                  <a:solidFill>
                    <a:schemeClr val="bg1"/>
                  </a:solidFill>
                </a:rPr>
                <a:t>—putting those advances to use.</a:t>
              </a:r>
            </a:p>
          </p:txBody>
        </p:sp>
      </p:grpSp>
      <p:grpSp>
        <p:nvGrpSpPr>
          <p:cNvPr id="24" name="Group 23">
            <a:extLst>
              <a:ext uri="{FF2B5EF4-FFF2-40B4-BE49-F238E27FC236}">
                <a16:creationId xmlns:a16="http://schemas.microsoft.com/office/drawing/2014/main" id="{A217C44C-290E-4336-BA08-155490E1C6A8}"/>
              </a:ext>
            </a:extLst>
          </p:cNvPr>
          <p:cNvGrpSpPr/>
          <p:nvPr/>
        </p:nvGrpSpPr>
        <p:grpSpPr>
          <a:xfrm>
            <a:off x="2066920" y="5110669"/>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7F51631D-2711-4BBB-87CA-7A783660DD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9A540FE0-4F52-4517-83AD-CB67BAB87ED4}"/>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third factor that determines labor productivity is </a:t>
              </a:r>
              <a:r>
                <a:rPr lang="en-US" sz="2000" b="1" dirty="0">
                  <a:solidFill>
                    <a:schemeClr val="bg1"/>
                  </a:solidFill>
                </a:rPr>
                <a:t>economies of scale</a:t>
              </a:r>
              <a:r>
                <a:rPr lang="en-US" sz="2000" dirty="0">
                  <a:solidFill>
                    <a:schemeClr val="bg1"/>
                  </a:solidFill>
                </a:rPr>
                <a:t>, which are cost advantages that industries obtain due to size.</a:t>
              </a:r>
            </a:p>
          </p:txBody>
        </p:sp>
      </p:grpSp>
    </p:spTree>
    <p:extLst>
      <p:ext uri="{BB962C8B-B14F-4D97-AF65-F5344CB8AC3E}">
        <p14:creationId xmlns:p14="http://schemas.microsoft.com/office/powerpoint/2010/main" val="92765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grpSp>
        <p:nvGrpSpPr>
          <p:cNvPr id="122" name="Google Shape;122;p16"/>
          <p:cNvGrpSpPr/>
          <p:nvPr/>
        </p:nvGrpSpPr>
        <p:grpSpPr>
          <a:xfrm>
            <a:off x="1524001" y="338445"/>
            <a:ext cx="9144000" cy="6332730"/>
            <a:chOff x="-1" y="463132"/>
            <a:chExt cx="9144000" cy="6332730"/>
          </a:xfrm>
        </p:grpSpPr>
        <p:sp>
          <p:nvSpPr>
            <p:cNvPr id="123" name="Google Shape;123;p16"/>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dk1"/>
                </a:buClr>
                <a:buFont typeface="Arial"/>
                <a:buNone/>
              </a:pPr>
              <a:r>
                <a:rPr lang="en-US" sz="3000">
                  <a:solidFill>
                    <a:schemeClr val="dk1"/>
                  </a:solidFill>
                  <a:latin typeface="Century Gothic"/>
                  <a:ea typeface="Century Gothic"/>
                  <a:cs typeface="Century Gothic"/>
                  <a:sym typeface="Century Gothic"/>
                </a:rPr>
                <a:t>Aggregate Production Function</a:t>
              </a:r>
              <a:endParaRPr>
                <a:solidFill>
                  <a:schemeClr val="dk1"/>
                </a:solidFill>
              </a:endParaRPr>
            </a:p>
            <a:p>
              <a:pPr marL="0" marR="0" lvl="0" indent="0" algn="ctr" rtl="0">
                <a:spcBef>
                  <a:spcPts val="0"/>
                </a:spcBef>
                <a:spcAft>
                  <a:spcPts val="0"/>
                </a:spcAft>
                <a:buSzPts val="1100"/>
                <a:buNone/>
              </a:pPr>
              <a:endParaRPr sz="3000">
                <a:solidFill>
                  <a:schemeClr val="dk1"/>
                </a:solidFill>
                <a:latin typeface="Century Gothic"/>
                <a:ea typeface="Century Gothic"/>
                <a:cs typeface="Century Gothic"/>
                <a:sym typeface="Century Gothic"/>
              </a:endParaRPr>
            </a:p>
          </p:txBody>
        </p:sp>
        <p:sp>
          <p:nvSpPr>
            <p:cNvPr id="124" name="Google Shape;124;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25" name="Google Shape;125;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6" name="Google Shape;126;p16"/>
          <p:cNvGrpSpPr/>
          <p:nvPr/>
        </p:nvGrpSpPr>
        <p:grpSpPr>
          <a:xfrm>
            <a:off x="2291768" y="1350378"/>
            <a:ext cx="7608463" cy="1459745"/>
            <a:chOff x="542926" y="1736749"/>
            <a:chExt cx="8243825" cy="807000"/>
          </a:xfrm>
          <a:solidFill>
            <a:srgbClr val="627981"/>
          </a:solidFill>
        </p:grpSpPr>
        <p:sp>
          <p:nvSpPr>
            <p:cNvPr id="127" name="Google Shape;127;p16"/>
            <p:cNvSpPr/>
            <p:nvPr/>
          </p:nvSpPr>
          <p:spPr>
            <a:xfrm>
              <a:off x="542926" y="1736749"/>
              <a:ext cx="82437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28" name="Google Shape;128;p16"/>
            <p:cNvSpPr txBox="1"/>
            <p:nvPr/>
          </p:nvSpPr>
          <p:spPr>
            <a:xfrm>
              <a:off x="633051" y="1986224"/>
              <a:ext cx="8153700" cy="400200"/>
            </a:xfrm>
            <a:prstGeom prst="rect">
              <a:avLst/>
            </a:prstGeom>
            <a:grp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In macroeconomics, the connection between inputs and outputs for the entire economy is called an </a:t>
              </a:r>
              <a:r>
                <a:rPr lang="en-US" sz="2000" b="1" dirty="0">
                  <a:solidFill>
                    <a:schemeClr val="lt1"/>
                  </a:solidFill>
                  <a:latin typeface="Calibri"/>
                  <a:ea typeface="Calibri"/>
                  <a:cs typeface="Calibri"/>
                  <a:sym typeface="Calibri"/>
                </a:rPr>
                <a:t>aggregate production function</a:t>
              </a:r>
              <a:r>
                <a:rPr lang="en-US" sz="2000" dirty="0">
                  <a:solidFill>
                    <a:schemeClr val="lt1"/>
                  </a:solidFill>
                  <a:latin typeface="Calibri"/>
                  <a:ea typeface="Calibri"/>
                  <a:cs typeface="Calibri"/>
                  <a:sym typeface="Calibri"/>
                </a:rPr>
                <a:t>. </a:t>
              </a:r>
              <a:endParaRPr lang="en-US" dirty="0"/>
            </a:p>
          </p:txBody>
        </p:sp>
      </p:grpSp>
      <p:grpSp>
        <p:nvGrpSpPr>
          <p:cNvPr id="12" name="Group 11">
            <a:extLst>
              <a:ext uri="{FF2B5EF4-FFF2-40B4-BE49-F238E27FC236}">
                <a16:creationId xmlns:a16="http://schemas.microsoft.com/office/drawing/2014/main" id="{0D815D86-DA2F-4430-9419-620F6E3E7E7A}"/>
              </a:ext>
            </a:extLst>
          </p:cNvPr>
          <p:cNvGrpSpPr/>
          <p:nvPr/>
        </p:nvGrpSpPr>
        <p:grpSpPr>
          <a:xfrm>
            <a:off x="2291769" y="2887984"/>
            <a:ext cx="7608462" cy="3264896"/>
            <a:chOff x="365111" y="1808166"/>
            <a:chExt cx="8443024" cy="3311695"/>
          </a:xfrm>
          <a:solidFill>
            <a:srgbClr val="627981"/>
          </a:solidFill>
        </p:grpSpPr>
        <p:grpSp>
          <p:nvGrpSpPr>
            <p:cNvPr id="13" name="Group 12">
              <a:extLst>
                <a:ext uri="{FF2B5EF4-FFF2-40B4-BE49-F238E27FC236}">
                  <a16:creationId xmlns:a16="http://schemas.microsoft.com/office/drawing/2014/main" id="{C202ACFF-4B9D-41FA-BD9A-364FDC7A8CB8}"/>
                </a:ext>
              </a:extLst>
            </p:cNvPr>
            <p:cNvGrpSpPr/>
            <p:nvPr/>
          </p:nvGrpSpPr>
          <p:grpSpPr>
            <a:xfrm>
              <a:off x="365111" y="1808166"/>
              <a:ext cx="8443024" cy="3311695"/>
              <a:chOff x="365111" y="1808166"/>
              <a:chExt cx="8443024" cy="3311695"/>
            </a:xfrm>
            <a:grpFill/>
          </p:grpSpPr>
          <p:sp>
            <p:nvSpPr>
              <p:cNvPr id="16" name="Rectangle 15">
                <a:extLst>
                  <a:ext uri="{FF2B5EF4-FFF2-40B4-BE49-F238E27FC236}">
                    <a16:creationId xmlns:a16="http://schemas.microsoft.com/office/drawing/2014/main" id="{3476A664-95F1-4B58-AA50-433D5425F81E}"/>
                  </a:ext>
                </a:extLst>
              </p:cNvPr>
              <p:cNvSpPr/>
              <p:nvPr/>
            </p:nvSpPr>
            <p:spPr>
              <a:xfrm>
                <a:off x="365111" y="1808166"/>
                <a:ext cx="4175762"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a typeface="Calibri"/>
                  <a:cs typeface="Calibri"/>
                  <a:sym typeface="Calibri"/>
                </a:endParaRPr>
              </a:p>
              <a:p>
                <a:pPr algn="ctr"/>
                <a:endParaRPr lang="en-US" dirty="0">
                  <a:latin typeface="Calibri"/>
                  <a:ea typeface="Calibri"/>
                  <a:cs typeface="Calibri"/>
                  <a:sym typeface="Calibri"/>
                </a:endParaRPr>
              </a:p>
              <a:p>
                <a:pPr algn="ctr"/>
                <a:endParaRPr lang="en-US" dirty="0">
                  <a:latin typeface="Calibri"/>
                  <a:ea typeface="Calibri"/>
                  <a:cs typeface="Calibri"/>
                  <a:sym typeface="Calibri"/>
                </a:endParaRPr>
              </a:p>
              <a:p>
                <a:pPr algn="ctr"/>
                <a:endParaRPr lang="en-US" dirty="0">
                  <a:latin typeface="Calibri"/>
                  <a:ea typeface="Calibri"/>
                  <a:cs typeface="Calibri"/>
                  <a:sym typeface="Calibri"/>
                </a:endParaRPr>
              </a:p>
              <a:p>
                <a:pPr algn="ctr"/>
                <a:endParaRPr lang="en-US" sz="2400" dirty="0">
                  <a:solidFill>
                    <a:schemeClr val="lt1"/>
                  </a:solidFill>
                  <a:latin typeface="Calibri"/>
                  <a:ea typeface="Calibri"/>
                  <a:cs typeface="Calibri"/>
                  <a:sym typeface="Calibri"/>
                </a:endParaRPr>
              </a:p>
              <a:p>
                <a:pPr algn="ctr"/>
                <a:r>
                  <a:rPr lang="en-US" sz="2400" dirty="0">
                    <a:solidFill>
                      <a:schemeClr val="lt1"/>
                    </a:solidFill>
                    <a:latin typeface="Calibri"/>
                    <a:ea typeface="Calibri"/>
                    <a:cs typeface="Calibri"/>
                    <a:sym typeface="Calibri"/>
                  </a:rPr>
                  <a:t>Workforce + </a:t>
                </a:r>
              </a:p>
              <a:p>
                <a:pPr algn="ctr"/>
                <a:r>
                  <a:rPr lang="en-US" sz="2400" dirty="0">
                    <a:solidFill>
                      <a:schemeClr val="lt1"/>
                    </a:solidFill>
                    <a:latin typeface="Calibri"/>
                    <a:ea typeface="Calibri"/>
                    <a:cs typeface="Calibri"/>
                    <a:sym typeface="Calibri"/>
                  </a:rPr>
                  <a:t>Human capital + </a:t>
                </a:r>
              </a:p>
              <a:p>
                <a:pPr algn="ctr"/>
                <a:r>
                  <a:rPr lang="en-US" sz="2400" dirty="0">
                    <a:solidFill>
                      <a:schemeClr val="lt1"/>
                    </a:solidFill>
                    <a:latin typeface="Calibri"/>
                    <a:ea typeface="Calibri"/>
                    <a:cs typeface="Calibri"/>
                    <a:sym typeface="Calibri"/>
                  </a:rPr>
                  <a:t>Physical capital + Technology</a:t>
                </a:r>
                <a:endParaRPr lang="en-US" sz="2400" dirty="0"/>
              </a:p>
              <a:p>
                <a:pPr algn="ctr"/>
                <a:endParaRPr lang="en-US" dirty="0"/>
              </a:p>
            </p:txBody>
          </p:sp>
          <p:sp>
            <p:nvSpPr>
              <p:cNvPr id="17" name="Rectangle 16">
                <a:extLst>
                  <a:ext uri="{FF2B5EF4-FFF2-40B4-BE49-F238E27FC236}">
                    <a16:creationId xmlns:a16="http://schemas.microsoft.com/office/drawing/2014/main" id="{6D311F09-A9D3-4CBE-B750-CA55573D57EE}"/>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GDP</a:t>
                </a:r>
              </a:p>
            </p:txBody>
          </p:sp>
          <p:sp>
            <p:nvSpPr>
              <p:cNvPr id="18" name="Oval 17">
                <a:extLst>
                  <a:ext uri="{FF2B5EF4-FFF2-40B4-BE49-F238E27FC236}">
                    <a16:creationId xmlns:a16="http://schemas.microsoft.com/office/drawing/2014/main" id="{91C8486F-EB5D-4EAA-8A27-71D300B50E9D}"/>
                  </a:ext>
                </a:extLst>
              </p:cNvPr>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rPr>
                  <a:t>=</a:t>
                </a:r>
              </a:p>
            </p:txBody>
          </p:sp>
        </p:grpSp>
        <p:sp>
          <p:nvSpPr>
            <p:cNvPr id="14" name="TextBox 13">
              <a:extLst>
                <a:ext uri="{FF2B5EF4-FFF2-40B4-BE49-F238E27FC236}">
                  <a16:creationId xmlns:a16="http://schemas.microsoft.com/office/drawing/2014/main" id="{68C69555-759F-43F5-8B82-D01E1C2119CA}"/>
                </a:ext>
              </a:extLst>
            </p:cNvPr>
            <p:cNvSpPr txBox="1"/>
            <p:nvPr/>
          </p:nvSpPr>
          <p:spPr>
            <a:xfrm>
              <a:off x="790215" y="1922329"/>
              <a:ext cx="3325552" cy="1078676"/>
            </a:xfrm>
            <a:prstGeom prst="rect">
              <a:avLst/>
            </a:prstGeom>
            <a:grpFill/>
          </p:spPr>
          <p:txBody>
            <a:bodyPr wrap="square" rtlCol="0" anchor="ctr">
              <a:spAutoFit/>
            </a:bodyPr>
            <a:lstStyle/>
            <a:p>
              <a:pPr algn="ctr">
                <a:lnSpc>
                  <a:spcPct val="150000"/>
                </a:lnSpc>
              </a:pPr>
              <a:r>
                <a:rPr lang="en-US" sz="4800" dirty="0">
                  <a:solidFill>
                    <a:schemeClr val="bg1"/>
                  </a:solidFill>
                </a:rPr>
                <a:t>Inputs</a:t>
              </a:r>
            </a:p>
          </p:txBody>
        </p:sp>
        <p:sp>
          <p:nvSpPr>
            <p:cNvPr id="15" name="TextBox 14">
              <a:extLst>
                <a:ext uri="{FF2B5EF4-FFF2-40B4-BE49-F238E27FC236}">
                  <a16:creationId xmlns:a16="http://schemas.microsoft.com/office/drawing/2014/main" id="{8D5822E4-9D60-42AB-9DEC-285F5466EA87}"/>
                </a:ext>
              </a:extLst>
            </p:cNvPr>
            <p:cNvSpPr txBox="1"/>
            <p:nvPr/>
          </p:nvSpPr>
          <p:spPr>
            <a:xfrm>
              <a:off x="4958051" y="1980175"/>
              <a:ext cx="3325552" cy="1078676"/>
            </a:xfrm>
            <a:prstGeom prst="rect">
              <a:avLst/>
            </a:prstGeom>
            <a:grpFill/>
          </p:spPr>
          <p:txBody>
            <a:bodyPr wrap="square" rtlCol="0" anchor="ctr">
              <a:spAutoFit/>
            </a:bodyPr>
            <a:lstStyle/>
            <a:p>
              <a:pPr algn="ctr">
                <a:lnSpc>
                  <a:spcPct val="150000"/>
                </a:lnSpc>
              </a:pPr>
              <a:r>
                <a:rPr lang="en-US" sz="4800" dirty="0">
                  <a:solidFill>
                    <a:schemeClr val="bg1"/>
                  </a:solidFill>
                </a:rPr>
                <a:t>Output</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Measuring Productivity</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economy's rate of productivity growth is closely linked to the growth rate of its GDP per capita, although the two are not identical.</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the only way that GDP per capita can grow continually is if the productivity of the average worker rises.</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percentage of the population with jobs in an economy increases, GDP per capita will increase, but productivity may not be affected.</a:t>
              </a:r>
            </a:p>
          </p:txBody>
        </p:sp>
      </p:grpSp>
      <p:grpSp>
        <p:nvGrpSpPr>
          <p:cNvPr id="21" name="Group 20">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common measure of U.S. productivity per worker is the dollar value per hour that the worker contributes to the employer's output. </a:t>
              </a:r>
            </a:p>
          </p:txBody>
        </p:sp>
      </p:grpSp>
    </p:spTree>
    <p:extLst>
      <p:ext uri="{BB962C8B-B14F-4D97-AF65-F5344CB8AC3E}">
        <p14:creationId xmlns:p14="http://schemas.microsoft.com/office/powerpoint/2010/main" val="440571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"New Economy" Controversy</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controversy has been brewing among economists about the resurgence of U.S. productivity in the second half of the 1990s.</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most optimistic proponents argue that it would generate higher average productivity growth for decades to come.</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school of thought argues that the U.S. had developed a "new economy“ based on the technological advancements of the 1990s.</a:t>
              </a:r>
            </a:p>
          </p:txBody>
        </p:sp>
      </p:grpSp>
      <p:grpSp>
        <p:nvGrpSpPr>
          <p:cNvPr id="21" name="Group 20">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pessimists argue that even several years of stronger productivity growth does not prove higher productivity will last for the long term.</a:t>
              </a:r>
            </a:p>
          </p:txBody>
        </p:sp>
      </p:grpSp>
    </p:spTree>
    <p:extLst>
      <p:ext uri="{BB962C8B-B14F-4D97-AF65-F5344CB8AC3E}">
        <p14:creationId xmlns:p14="http://schemas.microsoft.com/office/powerpoint/2010/main" val="4265557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DFD6C26C-0F2F-479E-BFD9-CCB14BF5F2F3}"/>
              </a:ext>
            </a:extLst>
          </p:cNvPr>
          <p:cNvGrpSpPr/>
          <p:nvPr/>
        </p:nvGrpSpPr>
        <p:grpSpPr>
          <a:xfrm>
            <a:off x="2066920" y="1585567"/>
            <a:ext cx="8058157" cy="806935"/>
            <a:chOff x="542920" y="1736761"/>
            <a:chExt cx="8058157" cy="806935"/>
          </a:xfrm>
          <a:solidFill>
            <a:srgbClr val="627981"/>
          </a:solidFill>
        </p:grpSpPr>
        <p:sp>
          <p:nvSpPr>
            <p:cNvPr id="8" name="Rectangle 7">
              <a:extLst>
                <a:ext uri="{FF2B5EF4-FFF2-40B4-BE49-F238E27FC236}">
                  <a16:creationId xmlns:a16="http://schemas.microsoft.com/office/drawing/2014/main" id="{E8027CA7-7FF7-417F-8140-3F46F57FFA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2CF9A8A-9CCA-40BB-BE56-B8CCA52114EC}"/>
                </a:ext>
              </a:extLst>
            </p:cNvPr>
            <p:cNvSpPr txBox="1"/>
            <p:nvPr/>
          </p:nvSpPr>
          <p:spPr>
            <a:xfrm>
              <a:off x="542920" y="197170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country worries about economic growth.</a:t>
              </a:r>
            </a:p>
          </p:txBody>
        </p:sp>
      </p:grpSp>
      <p:grpSp>
        <p:nvGrpSpPr>
          <p:cNvPr id="13" name="Group 12">
            <a:extLst>
              <a:ext uri="{FF2B5EF4-FFF2-40B4-BE49-F238E27FC236}">
                <a16:creationId xmlns:a16="http://schemas.microsoft.com/office/drawing/2014/main" id="{15F27AD0-7AD7-4728-9CAF-DAB002E37197}"/>
              </a:ext>
            </a:extLst>
          </p:cNvPr>
          <p:cNvGrpSpPr/>
          <p:nvPr/>
        </p:nvGrpSpPr>
        <p:grpSpPr>
          <a:xfrm>
            <a:off x="2066922" y="2471278"/>
            <a:ext cx="8058155" cy="1062231"/>
            <a:chOff x="542922" y="1736761"/>
            <a:chExt cx="8058155" cy="1062231"/>
          </a:xfrm>
          <a:solidFill>
            <a:srgbClr val="627981"/>
          </a:solidFill>
        </p:grpSpPr>
        <p:sp>
          <p:nvSpPr>
            <p:cNvPr id="14" name="Rectangle 13">
              <a:extLst>
                <a:ext uri="{FF2B5EF4-FFF2-40B4-BE49-F238E27FC236}">
                  <a16:creationId xmlns:a16="http://schemas.microsoft.com/office/drawing/2014/main" id="{BF85A3DB-F711-4CA2-99F2-3696F3389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2BDBE0C9-ECD4-474A-98C9-3EC441949296}"/>
                </a:ext>
              </a:extLst>
            </p:cNvPr>
            <p:cNvSpPr txBox="1"/>
            <p:nvPr/>
          </p:nvSpPr>
          <p:spPr>
            <a:xfrm>
              <a:off x="542922" y="1751797"/>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U.S. and other high-income countries, the question is whether economic growth continues to provide the same remarkable gains in our standard of living as it did during the twentieth century.</a:t>
              </a:r>
            </a:p>
          </p:txBody>
        </p:sp>
      </p:grpSp>
      <p:grpSp>
        <p:nvGrpSpPr>
          <p:cNvPr id="16" name="Group 15">
            <a:extLst>
              <a:ext uri="{FF2B5EF4-FFF2-40B4-BE49-F238E27FC236}">
                <a16:creationId xmlns:a16="http://schemas.microsoft.com/office/drawing/2014/main" id="{5569ECEF-C817-4EB7-8D2B-6686571B825C}"/>
              </a:ext>
            </a:extLst>
          </p:cNvPr>
          <p:cNvGrpSpPr/>
          <p:nvPr/>
        </p:nvGrpSpPr>
        <p:grpSpPr>
          <a:xfrm>
            <a:off x="2066922" y="3612806"/>
            <a:ext cx="8058155" cy="1062231"/>
            <a:chOff x="542922" y="1736761"/>
            <a:chExt cx="8058155" cy="1062231"/>
          </a:xfrm>
          <a:solidFill>
            <a:srgbClr val="627981"/>
          </a:solidFill>
        </p:grpSpPr>
        <p:sp>
          <p:nvSpPr>
            <p:cNvPr id="17" name="Rectangle 16">
              <a:extLst>
                <a:ext uri="{FF2B5EF4-FFF2-40B4-BE49-F238E27FC236}">
                  <a16:creationId xmlns:a16="http://schemas.microsoft.com/office/drawing/2014/main" id="{D4B2641A-DFAF-42CF-A1FB-CB12FAC38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577AA97D-78DC-4107-8061-ED2DECFA1C13}"/>
                </a:ext>
              </a:extLst>
            </p:cNvPr>
            <p:cNvSpPr txBox="1"/>
            <p:nvPr/>
          </p:nvSpPr>
          <p:spPr>
            <a:xfrm>
              <a:off x="542922" y="1751797"/>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689 million people in the world are scraping by on incomes that average less than $2 per day, which is not that different from the standard of living two thousand years ago.</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Power of Sustained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small changes in the rate of growth, when compounded over long periods of time, make an enormous difference in the standard of living.</a:t>
              </a:r>
            </a:p>
          </p:txBody>
        </p:sp>
      </p:grpSp>
      <p:sp>
        <p:nvSpPr>
          <p:cNvPr id="28" name="Google Shape;164;p18">
            <a:extLst>
              <a:ext uri="{FF2B5EF4-FFF2-40B4-BE49-F238E27FC236}">
                <a16:creationId xmlns:a16="http://schemas.microsoft.com/office/drawing/2014/main" id="{3DFB079D-CEF5-4DDA-A3CE-F9DB608B6D94}"/>
              </a:ext>
            </a:extLst>
          </p:cNvPr>
          <p:cNvSpPr/>
          <p:nvPr/>
        </p:nvSpPr>
        <p:spPr>
          <a:xfrm>
            <a:off x="2066984" y="2533852"/>
            <a:ext cx="8058093" cy="806935"/>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future GDP per capita = </a:t>
            </a:r>
            <a:br>
              <a:rPr lang="en-US" sz="2000" dirty="0">
                <a:solidFill>
                  <a:schemeClr val="lt1"/>
                </a:solidFill>
                <a:latin typeface="Calibri"/>
                <a:ea typeface="Calibri"/>
                <a:cs typeface="Calibri"/>
                <a:sym typeface="Calibri"/>
              </a:rPr>
            </a:br>
            <a:r>
              <a:rPr lang="en-US" sz="2000" dirty="0">
                <a:solidFill>
                  <a:schemeClr val="lt1"/>
                </a:solidFill>
                <a:latin typeface="Calibri"/>
                <a:ea typeface="Calibri"/>
                <a:cs typeface="Calibri"/>
                <a:sym typeface="Calibri"/>
              </a:rPr>
              <a:t>current GDP per capita × (1 + growth rate of GDP per capita)</a:t>
            </a:r>
            <a:r>
              <a:rPr lang="en-US" sz="2000" baseline="30000" dirty="0">
                <a:solidFill>
                  <a:schemeClr val="lt1"/>
                </a:solidFill>
                <a:latin typeface="Calibri"/>
                <a:ea typeface="Calibri"/>
                <a:cs typeface="Calibri"/>
                <a:sym typeface="Calibri"/>
              </a:rPr>
              <a:t>years </a:t>
            </a:r>
          </a:p>
        </p:txBody>
      </p:sp>
      <p:sp>
        <p:nvSpPr>
          <p:cNvPr id="32" name="Google Shape;164;p18">
            <a:extLst>
              <a:ext uri="{FF2B5EF4-FFF2-40B4-BE49-F238E27FC236}">
                <a16:creationId xmlns:a16="http://schemas.microsoft.com/office/drawing/2014/main" id="{FB7C8A3B-2141-4167-AC66-B7EF3D5564C1}"/>
              </a:ext>
            </a:extLst>
          </p:cNvPr>
          <p:cNvSpPr/>
          <p:nvPr/>
        </p:nvSpPr>
        <p:spPr>
          <a:xfrm>
            <a:off x="2066984" y="4465499"/>
            <a:ext cx="8058093" cy="80693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future GDP per capita = </a:t>
            </a:r>
            <a:br>
              <a:rPr lang="en-US" sz="2000" dirty="0">
                <a:solidFill>
                  <a:schemeClr val="lt1"/>
                </a:solidFill>
                <a:latin typeface="Calibri"/>
                <a:ea typeface="Calibri"/>
                <a:cs typeface="Calibri"/>
                <a:sym typeface="Calibri"/>
              </a:rPr>
            </a:br>
            <a:r>
              <a:rPr lang="en-US" sz="2000" dirty="0">
                <a:solidFill>
                  <a:schemeClr val="lt1"/>
                </a:solidFill>
                <a:latin typeface="Calibri"/>
                <a:ea typeface="Calibri"/>
                <a:cs typeface="Calibri"/>
                <a:sym typeface="Calibri"/>
              </a:rPr>
              <a:t>100 × (1.03)</a:t>
            </a:r>
            <a:r>
              <a:rPr lang="en-US" sz="2000" baseline="30000" dirty="0">
                <a:solidFill>
                  <a:schemeClr val="lt1"/>
                </a:solidFill>
                <a:latin typeface="Calibri"/>
                <a:ea typeface="Calibri"/>
                <a:cs typeface="Calibri"/>
                <a:sym typeface="Calibri"/>
              </a:rPr>
              <a:t>25 </a:t>
            </a:r>
            <a:r>
              <a:rPr lang="en-US" sz="2000" dirty="0">
                <a:solidFill>
                  <a:schemeClr val="lt1"/>
                </a:solidFill>
                <a:latin typeface="Calibri"/>
                <a:ea typeface="Calibri"/>
                <a:cs typeface="Calibri"/>
                <a:sym typeface="Calibri"/>
              </a:rPr>
              <a:t>= 209</a:t>
            </a:r>
            <a:endParaRPr lang="en-US" sz="2000" baseline="-25000" dirty="0">
              <a:solidFill>
                <a:schemeClr val="lt1"/>
              </a:solidFill>
              <a:latin typeface="Calibri"/>
              <a:ea typeface="Calibri"/>
              <a:cs typeface="Calibri"/>
              <a:sym typeface="Calibri"/>
            </a:endParaRPr>
          </a:p>
        </p:txBody>
      </p:sp>
      <p:grpSp>
        <p:nvGrpSpPr>
          <p:cNvPr id="33" name="Group 32">
            <a:extLst>
              <a:ext uri="{FF2B5EF4-FFF2-40B4-BE49-F238E27FC236}">
                <a16:creationId xmlns:a16="http://schemas.microsoft.com/office/drawing/2014/main" id="{6B4DD4F6-BE0A-4AC8-85FD-C4D03B70802E}"/>
              </a:ext>
            </a:extLst>
          </p:cNvPr>
          <p:cNvGrpSpPr/>
          <p:nvPr/>
        </p:nvGrpSpPr>
        <p:grpSpPr>
          <a:xfrm>
            <a:off x="2066921" y="3486570"/>
            <a:ext cx="8058157" cy="806935"/>
            <a:chOff x="542920" y="1736761"/>
            <a:chExt cx="8058157" cy="806935"/>
          </a:xfrm>
          <a:solidFill>
            <a:srgbClr val="627981"/>
          </a:solidFill>
        </p:grpSpPr>
        <p:sp>
          <p:nvSpPr>
            <p:cNvPr id="34" name="Rectangle 33">
              <a:extLst>
                <a:ext uri="{FF2B5EF4-FFF2-40B4-BE49-F238E27FC236}">
                  <a16:creationId xmlns:a16="http://schemas.microsoft.com/office/drawing/2014/main" id="{D7902847-E2D8-4FB8-AC7C-E0D79F94F9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835E0983-FBF9-4A1E-906B-6C5206FE115A}"/>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economy that starts with a GDP per capita of 100 and grows at 3% per year will reach a GDP per capita of 209 after twenty-five years.</a:t>
              </a:r>
            </a:p>
          </p:txBody>
        </p:sp>
      </p:grpSp>
    </p:spTree>
    <p:extLst>
      <p:ext uri="{BB962C8B-B14F-4D97-AF65-F5344CB8AC3E}">
        <p14:creationId xmlns:p14="http://schemas.microsoft.com/office/powerpoint/2010/main" val="29481179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490048"/>
            <a:ext cx="9273061" cy="1938952"/>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pic>
        <p:nvPicPr>
          <p:cNvPr id="3" name="Picture 2" descr="A workspace with laptops on a table">
            <a:extLst>
              <a:ext uri="{FF2B5EF4-FFF2-40B4-BE49-F238E27FC236}">
                <a16:creationId xmlns:a16="http://schemas.microsoft.com/office/drawing/2014/main" id="{E3E39195-2930-4D92-9E85-486C7AE1194E}"/>
              </a:ext>
            </a:extLst>
          </p:cNvPr>
          <p:cNvPicPr>
            <a:picLocks noChangeAspect="1"/>
          </p:cNvPicPr>
          <p:nvPr/>
        </p:nvPicPr>
        <p:blipFill>
          <a:blip r:embed="rId4"/>
          <a:stretch>
            <a:fillRect/>
          </a:stretch>
        </p:blipFill>
        <p:spPr>
          <a:xfrm>
            <a:off x="4671459" y="3652540"/>
            <a:ext cx="2849079" cy="2955392"/>
          </a:xfrm>
          <a:prstGeom prst="rect">
            <a:avLst/>
          </a:prstGeom>
        </p:spPr>
      </p:pic>
    </p:spTree>
    <p:extLst>
      <p:ext uri="{BB962C8B-B14F-4D97-AF65-F5344CB8AC3E}">
        <p14:creationId xmlns:p14="http://schemas.microsoft.com/office/powerpoint/2010/main" val="3579260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433149"/>
            <a:ext cx="9273061" cy="4708941"/>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Since wages are based on the value of the workers’ contributions to output, which is productivity, and Lakeisha’s productivity has increased by 3% each year, her wage should reflect that. Her new salary based on her productivity should be this:</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new salary = old salary × (1 + g) </a:t>
            </a:r>
            <a:r>
              <a:rPr lang="en-US" sz="2000" baseline="30000" dirty="0">
                <a:solidFill>
                  <a:schemeClr val="bg1"/>
                </a:solidFill>
                <a:latin typeface="Calibri"/>
                <a:ea typeface="Calibri"/>
                <a:cs typeface="Calibri"/>
                <a:sym typeface="Calibri"/>
              </a:rPr>
              <a:t>years</a:t>
            </a: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 $50,000 × (1.03) </a:t>
            </a:r>
            <a:r>
              <a:rPr lang="en-US" sz="2000" baseline="30000" dirty="0">
                <a:solidFill>
                  <a:schemeClr val="bg1"/>
                </a:solidFill>
                <a:latin typeface="Calibri"/>
                <a:ea typeface="Calibri"/>
                <a:cs typeface="Calibri"/>
                <a:sym typeface="Calibri"/>
              </a:rPr>
              <a:t>4</a:t>
            </a:r>
          </a:p>
          <a:p>
            <a:pPr marR="0" lvl="0" algn="ctr" rtl="0">
              <a:spcBef>
                <a:spcPts val="0"/>
              </a:spcBef>
              <a:spcAft>
                <a:spcPts val="0"/>
              </a:spcAft>
            </a:pPr>
            <a:r>
              <a:rPr lang="en-US" sz="2000" dirty="0">
                <a:solidFill>
                  <a:schemeClr val="bg1"/>
                </a:solidFill>
                <a:latin typeface="Calibri"/>
                <a:ea typeface="Calibri"/>
                <a:cs typeface="Calibri"/>
                <a:sym typeface="Calibri"/>
              </a:rPr>
              <a:t>= $50,000 (1.1255)</a:t>
            </a:r>
          </a:p>
          <a:p>
            <a:pPr marR="0" lvl="0" algn="ctr" rtl="0">
              <a:spcBef>
                <a:spcPts val="0"/>
              </a:spcBef>
              <a:spcAft>
                <a:spcPts val="0"/>
              </a:spcAft>
            </a:pPr>
            <a:r>
              <a:rPr lang="en-US" sz="2000" dirty="0">
                <a:solidFill>
                  <a:schemeClr val="bg1"/>
                </a:solidFill>
                <a:latin typeface="Calibri"/>
                <a:ea typeface="Calibri"/>
                <a:cs typeface="Calibri"/>
                <a:sym typeface="Calibri"/>
              </a:rPr>
              <a:t>= $56,275.40</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3400800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568395"/>
            <a:ext cx="9273061" cy="3477835"/>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We can measure productivity as the level of GDP per worker or GDP per hour worked.</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The rate of productivity growth is the primary determinant of an economy's rate of long-term economic growth and higher wages.</a:t>
            </a:r>
          </a:p>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The aggregate production function specifies how certain inputs in the economy—like human capital, physical capital, and technology—lead to the output measured as GDP per capita.</a:t>
            </a:r>
            <a:endParaRPr lang="en-US" sz="2000" dirty="0">
              <a:solidFill>
                <a:schemeClr val="bg1"/>
              </a:solidFill>
              <a:latin typeface="Calibri"/>
              <a:ea typeface="Calibri"/>
              <a:cs typeface="Calibri"/>
              <a:sym typeface="Calibri"/>
            </a:endParaRP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2536554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169822"/>
            <a:ext cx="9144000" cy="17625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Components of </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Economic Growth</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Introduction</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differences of a few percentage points in the annual rate of economic growth make an enormous difference in GDP per capita.</a:t>
              </a:r>
            </a:p>
          </p:txBody>
        </p:sp>
      </p:grpSp>
      <p:grpSp>
        <p:nvGrpSpPr>
          <p:cNvPr id="17" name="Group 16">
            <a:extLst>
              <a:ext uri="{FF2B5EF4-FFF2-40B4-BE49-F238E27FC236}">
                <a16:creationId xmlns:a16="http://schemas.microsoft.com/office/drawing/2014/main" id="{A8BB77AE-45B7-4C16-B3A3-AABFD9400253}"/>
              </a:ext>
            </a:extLst>
          </p:cNvPr>
          <p:cNvGrpSpPr/>
          <p:nvPr/>
        </p:nvGrpSpPr>
        <p:grpSpPr>
          <a:xfrm>
            <a:off x="2066922" y="2483260"/>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74ED1CE-062F-438A-8316-3595A950BD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680352E-08F4-461E-B500-1E28F290EFD2}"/>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discuss some of the components of economic growth, including physical capital, human capital, and technology.</a:t>
              </a:r>
            </a:p>
          </p:txBody>
        </p:sp>
      </p:grpSp>
      <p:pic>
        <p:nvPicPr>
          <p:cNvPr id="3" name="Picture 2" descr="Stacks of coins with plant sprouts, indicating monetary growth.">
            <a:extLst>
              <a:ext uri="{FF2B5EF4-FFF2-40B4-BE49-F238E27FC236}">
                <a16:creationId xmlns:a16="http://schemas.microsoft.com/office/drawing/2014/main" id="{26C7B107-8C65-46C3-B1E6-3A0C60014589}"/>
              </a:ext>
            </a:extLst>
          </p:cNvPr>
          <p:cNvPicPr>
            <a:picLocks noChangeAspect="1"/>
          </p:cNvPicPr>
          <p:nvPr/>
        </p:nvPicPr>
        <p:blipFill>
          <a:blip r:embed="rId3"/>
          <a:stretch>
            <a:fillRect/>
          </a:stretch>
        </p:blipFill>
        <p:spPr>
          <a:xfrm>
            <a:off x="3802106" y="3567806"/>
            <a:ext cx="4587788" cy="306091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Physical Capital</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Physical capital </a:t>
              </a:r>
              <a:r>
                <a:rPr lang="en-US" sz="2000" dirty="0">
                  <a:solidFill>
                    <a:schemeClr val="bg1"/>
                  </a:solidFill>
                </a:rPr>
                <a:t>includes the factories and equipment that firms use, as well as things like roads (also called </a:t>
              </a:r>
              <a:r>
                <a:rPr lang="en-US" sz="2000" b="1" dirty="0">
                  <a:solidFill>
                    <a:schemeClr val="bg1"/>
                  </a:solidFill>
                </a:rPr>
                <a:t>infrastructure</a:t>
              </a:r>
              <a:r>
                <a:rPr lang="en-US" sz="2000" dirty="0">
                  <a:solidFill>
                    <a:schemeClr val="bg1"/>
                  </a:solidFill>
                </a:rPr>
                <a:t>).</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93632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physical capital implies more output.</a:t>
              </a:r>
            </a:p>
          </p:txBody>
        </p:sp>
      </p:grpSp>
      <p:graphicFrame>
        <p:nvGraphicFramePr>
          <p:cNvPr id="2" name="Diagram 1">
            <a:extLst>
              <a:ext uri="{FF2B5EF4-FFF2-40B4-BE49-F238E27FC236}">
                <a16:creationId xmlns:a16="http://schemas.microsoft.com/office/drawing/2014/main" id="{C77D346B-F649-49EC-8BF7-6F3B59E11280}"/>
              </a:ext>
            </a:extLst>
          </p:cNvPr>
          <p:cNvGraphicFramePr/>
          <p:nvPr/>
        </p:nvGraphicFramePr>
        <p:xfrm>
          <a:off x="3107890" y="3429000"/>
          <a:ext cx="5976219" cy="3144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473939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Human Capital</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1764633" y="1940662"/>
            <a:ext cx="3558138" cy="1138811"/>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Human capital </a:t>
              </a:r>
              <a:r>
                <a:rPr lang="en-US" sz="2000" dirty="0">
                  <a:solidFill>
                    <a:schemeClr val="bg1"/>
                  </a:solidFill>
                </a:rPr>
                <a:t>refers to the skills and knowledge that make workers productive.</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1764632" y="3246967"/>
            <a:ext cx="3558139" cy="2200932"/>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Human capital and physical capital accumulation are similar: in both cases, investment now pays off in higher productivity in the future.</a:t>
              </a:r>
            </a:p>
          </p:txBody>
        </p:sp>
      </p:grpSp>
      <p:pic>
        <p:nvPicPr>
          <p:cNvPr id="3" name="Picture 2" descr="A bar graph comparing education level across countries.">
            <a:extLst>
              <a:ext uri="{FF2B5EF4-FFF2-40B4-BE49-F238E27FC236}">
                <a16:creationId xmlns:a16="http://schemas.microsoft.com/office/drawing/2014/main" id="{6AF0EAFE-E82C-4E14-A80B-AABFD5A2A8FB}"/>
              </a:ext>
            </a:extLst>
          </p:cNvPr>
          <p:cNvPicPr>
            <a:picLocks noChangeAspect="1"/>
          </p:cNvPicPr>
          <p:nvPr/>
        </p:nvPicPr>
        <p:blipFill>
          <a:blip r:embed="rId3"/>
          <a:stretch>
            <a:fillRect/>
          </a:stretch>
        </p:blipFill>
        <p:spPr>
          <a:xfrm>
            <a:off x="5677625" y="1651471"/>
            <a:ext cx="4866423" cy="4710968"/>
          </a:xfrm>
          <a:prstGeom prst="rect">
            <a:avLst/>
          </a:prstGeom>
        </p:spPr>
      </p:pic>
    </p:spTree>
    <p:extLst>
      <p:ext uri="{BB962C8B-B14F-4D97-AF65-F5344CB8AC3E}">
        <p14:creationId xmlns:p14="http://schemas.microsoft.com/office/powerpoint/2010/main" val="28242425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Technology</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is the combination of invention and innovation. </a:t>
              </a:r>
              <a:r>
                <a:rPr lang="en-US" sz="2000" b="1" dirty="0">
                  <a:solidFill>
                    <a:schemeClr val="bg1"/>
                  </a:solidFill>
                </a:rPr>
                <a:t> </a:t>
              </a:r>
              <a:endParaRPr lang="en-US" sz="2000" dirty="0">
                <a:solidFill>
                  <a:schemeClr val="bg1"/>
                </a:solidFill>
              </a:endParaRP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most people think of new technology, the invention of products like the laser or the smartphone come to mind.</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2" y="335698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2" y="19421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as economists use the term, however, includes still more.</a:t>
              </a:r>
            </a:p>
          </p:txBody>
        </p:sp>
      </p:grpSp>
      <p:grpSp>
        <p:nvGrpSpPr>
          <p:cNvPr id="19" name="Group 18">
            <a:extLst>
              <a:ext uri="{FF2B5EF4-FFF2-40B4-BE49-F238E27FC236}">
                <a16:creationId xmlns:a16="http://schemas.microsoft.com/office/drawing/2014/main" id="{A0E21FD7-4797-4FA0-84ED-A4B2A3388FCB}"/>
              </a:ext>
            </a:extLst>
          </p:cNvPr>
          <p:cNvGrpSpPr/>
          <p:nvPr/>
        </p:nvGrpSpPr>
        <p:grpSpPr>
          <a:xfrm>
            <a:off x="2066921" y="4242697"/>
            <a:ext cx="8058156" cy="1157069"/>
            <a:chOff x="542921" y="1736761"/>
            <a:chExt cx="8058156" cy="1073128"/>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a:t>
              </a:r>
              <a:r>
                <a:rPr lang="en-US" sz="2000" b="1" dirty="0">
                  <a:solidFill>
                    <a:schemeClr val="bg1"/>
                  </a:solidFill>
                </a:rPr>
                <a:t>technology</a:t>
              </a:r>
              <a:r>
                <a:rPr lang="en-US" sz="2000" dirty="0">
                  <a:solidFill>
                    <a:schemeClr val="bg1"/>
                  </a:solidFill>
                </a:rPr>
                <a:t> comprises all the advances that make existing machines produce more and at higher quality, as well as altogether new products.</a:t>
              </a:r>
            </a:p>
          </p:txBody>
        </p:sp>
      </p:grpSp>
    </p:spTree>
    <p:extLst>
      <p:ext uri="{BB962C8B-B14F-4D97-AF65-F5344CB8AC3E}">
        <p14:creationId xmlns:p14="http://schemas.microsoft.com/office/powerpoint/2010/main" val="3611927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GDP per Capita</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81306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is useful to understanding economic growth and standard of living.</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makes it easier to compare countries with different population sizes.</a:t>
              </a:r>
            </a:p>
          </p:txBody>
        </p:sp>
      </p:grpSp>
    </p:spTree>
    <p:extLst>
      <p:ext uri="{BB962C8B-B14F-4D97-AF65-F5344CB8AC3E}">
        <p14:creationId xmlns:p14="http://schemas.microsoft.com/office/powerpoint/2010/main" val="644237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Poverty in the World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77AA97D-78DC-4107-8061-ED2DECFA1C13}"/>
              </a:ext>
            </a:extLst>
          </p:cNvPr>
          <p:cNvSpPr txBox="1"/>
          <p:nvPr/>
        </p:nvSpPr>
        <p:spPr>
          <a:xfrm>
            <a:off x="2192213" y="5720092"/>
            <a:ext cx="7807571" cy="707886"/>
          </a:xfrm>
          <a:prstGeom prst="rect">
            <a:avLst/>
          </a:prstGeom>
          <a:solidFill>
            <a:srgbClr val="627981"/>
          </a:solidFill>
        </p:spPr>
        <p:txBody>
          <a:bodyPr wrap="square" rtlCol="0">
            <a:spAutoFit/>
          </a:bodyPr>
          <a:lstStyle/>
          <a:p>
            <a:pPr algn="ctr"/>
            <a:r>
              <a:rPr lang="en-US" sz="2000" dirty="0">
                <a:solidFill>
                  <a:schemeClr val="bg1"/>
                </a:solidFill>
              </a:rPr>
              <a:t>In 2017, roughly 9.2% of the world's population lived on an income that averaged less than $1.90 per day.</a:t>
            </a:r>
          </a:p>
        </p:txBody>
      </p:sp>
      <p:pic>
        <p:nvPicPr>
          <p:cNvPr id="3" name="Picture 2" descr="A pie chart depicts that 9.2% of the world's population lived on an income less than $1.90 per day in 2017.">
            <a:extLst>
              <a:ext uri="{FF2B5EF4-FFF2-40B4-BE49-F238E27FC236}">
                <a16:creationId xmlns:a16="http://schemas.microsoft.com/office/drawing/2014/main" id="{E1D9B6C8-48EE-4314-A4F6-9547DD401566}"/>
              </a:ext>
            </a:extLst>
          </p:cNvPr>
          <p:cNvPicPr>
            <a:picLocks noChangeAspect="1"/>
          </p:cNvPicPr>
          <p:nvPr/>
        </p:nvPicPr>
        <p:blipFill>
          <a:blip r:embed="rId3"/>
          <a:stretch>
            <a:fillRect/>
          </a:stretch>
        </p:blipFill>
        <p:spPr>
          <a:xfrm>
            <a:off x="4380716" y="1339947"/>
            <a:ext cx="3430566" cy="4134679"/>
          </a:xfrm>
          <a:prstGeom prst="rect">
            <a:avLst/>
          </a:prstGeom>
        </p:spPr>
      </p:pic>
    </p:spTree>
    <p:extLst>
      <p:ext uri="{BB962C8B-B14F-4D97-AF65-F5344CB8AC3E}">
        <p14:creationId xmlns:p14="http://schemas.microsoft.com/office/powerpoint/2010/main" val="23666235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grpSp>
        <p:nvGrpSpPr>
          <p:cNvPr id="162" name="Google Shape;162;p19"/>
          <p:cNvGrpSpPr/>
          <p:nvPr/>
        </p:nvGrpSpPr>
        <p:grpSpPr>
          <a:xfrm>
            <a:off x="1524001" y="363120"/>
            <a:ext cx="9144000" cy="5370205"/>
            <a:chOff x="-1" y="1425657"/>
            <a:chExt cx="9144000" cy="5370205"/>
          </a:xfrm>
        </p:grpSpPr>
        <p:sp>
          <p:nvSpPr>
            <p:cNvPr id="163" name="Google Shape;163;p19"/>
            <p:cNvSpPr txBox="1"/>
            <p:nvPr/>
          </p:nvSpPr>
          <p:spPr>
            <a:xfrm>
              <a:off x="-1" y="14256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GDP per Capita</a:t>
              </a:r>
              <a:endParaRPr dirty="0"/>
            </a:p>
          </p:txBody>
        </p:sp>
        <p:sp>
          <p:nvSpPr>
            <p:cNvPr id="164" name="Google Shape;164;p19"/>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65" name="Google Shape;165;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69" name="Google Shape;169;p19"/>
          <p:cNvGrpSpPr/>
          <p:nvPr/>
        </p:nvGrpSpPr>
        <p:grpSpPr>
          <a:xfrm>
            <a:off x="2066922" y="1436652"/>
            <a:ext cx="8058300" cy="904762"/>
            <a:chOff x="542923" y="1736761"/>
            <a:chExt cx="8058300" cy="807000"/>
          </a:xfrm>
        </p:grpSpPr>
        <p:sp>
          <p:nvSpPr>
            <p:cNvPr id="170" name="Google Shape;170;p19"/>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1" name="Google Shape;171;p19"/>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 </a:t>
              </a:r>
              <a:endParaRPr sz="2000" dirty="0">
                <a:latin typeface="Calibri"/>
                <a:ea typeface="Calibri"/>
                <a:cs typeface="Calibri"/>
                <a:sym typeface="Calibri"/>
              </a:endParaRPr>
            </a:p>
          </p:txBody>
        </p:sp>
      </p:grpSp>
      <p:grpSp>
        <p:nvGrpSpPr>
          <p:cNvPr id="172" name="Google Shape;172;p19"/>
          <p:cNvGrpSpPr/>
          <p:nvPr/>
        </p:nvGrpSpPr>
        <p:grpSpPr>
          <a:xfrm>
            <a:off x="2066841" y="2423086"/>
            <a:ext cx="8058300" cy="903774"/>
            <a:chOff x="542923" y="1736761"/>
            <a:chExt cx="8058300" cy="807000"/>
          </a:xfrm>
        </p:grpSpPr>
        <p:sp>
          <p:nvSpPr>
            <p:cNvPr id="173" name="Google Shape;173;p19"/>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4" name="Google Shape;174;p19"/>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cs typeface="Calibri"/>
                  <a:sym typeface="Calibri"/>
                </a:rPr>
                <a:t> </a:t>
              </a:r>
              <a:endParaRPr dirty="0"/>
            </a:p>
          </p:txBody>
        </p:sp>
      </p:grpSp>
      <p:grpSp>
        <p:nvGrpSpPr>
          <p:cNvPr id="175" name="Google Shape;175;p19"/>
          <p:cNvGrpSpPr/>
          <p:nvPr/>
        </p:nvGrpSpPr>
        <p:grpSpPr>
          <a:xfrm>
            <a:off x="2066841" y="3408532"/>
            <a:ext cx="8058300" cy="966812"/>
            <a:chOff x="542923" y="1736761"/>
            <a:chExt cx="8058300" cy="807000"/>
          </a:xfrm>
        </p:grpSpPr>
        <p:sp>
          <p:nvSpPr>
            <p:cNvPr id="176" name="Google Shape;176;p19"/>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7" name="Google Shape;177;p19"/>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cs typeface="Calibri"/>
                  <a:sym typeface="Calibri"/>
                </a:rPr>
                <a:t> </a:t>
              </a:r>
              <a:endParaRPr dirty="0"/>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6726C8AA-3714-4557-A653-97347F4D1C77}"/>
                  </a:ext>
                </a:extLst>
              </p:cNvPr>
              <p:cNvSpPr txBox="1"/>
              <p:nvPr/>
            </p:nvSpPr>
            <p:spPr>
              <a:xfrm>
                <a:off x="3373199" y="1512596"/>
                <a:ext cx="5375026" cy="808037"/>
              </a:xfrm>
              <a:prstGeom prst="rect">
                <a:avLst/>
              </a:prstGeom>
              <a:ln>
                <a:solidFill>
                  <a:srgbClr val="627981"/>
                </a:solidFill>
              </a:ln>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rgbClr val="FFFFFF"/>
                          </a:solidFill>
                          <a:latin typeface="Cambria Math" panose="02040503050406030204" pitchFamily="18" charset="0"/>
                          <a:cs typeface="Calibri" panose="020F0502020204030204" pitchFamily="34" charset="0"/>
                        </a:rPr>
                        <m:t>p</m:t>
                      </m:r>
                      <m:r>
                        <m:rPr>
                          <m:nor/>
                        </m:rPr>
                        <a:rPr lang="en-US" sz="2000" i="0">
                          <a:solidFill>
                            <a:srgbClr val="FFFFFF"/>
                          </a:solidFill>
                          <a:latin typeface="Calibri" panose="020F0502020204030204" pitchFamily="34" charset="0"/>
                          <a:cs typeface="Calibri" panose="020F0502020204030204" pitchFamily="34" charset="0"/>
                        </a:rPr>
                        <m:t>hysical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person</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physical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6726C8AA-3714-4557-A653-97347F4D1C77}"/>
                  </a:ext>
                </a:extLst>
              </p:cNvPr>
              <p:cNvSpPr txBox="1">
                <a:spLocks noRot="1" noChangeAspect="1" noMove="1" noResize="1" noEditPoints="1" noAdjustHandles="1" noChangeArrowheads="1" noChangeShapeType="1" noTextEdit="1"/>
              </p:cNvSpPr>
              <p:nvPr/>
            </p:nvSpPr>
            <p:spPr>
              <a:xfrm>
                <a:off x="3373199" y="1512596"/>
                <a:ext cx="5375026" cy="808037"/>
              </a:xfrm>
              <a:prstGeom prst="rect">
                <a:avLst/>
              </a:prstGeom>
              <a:blipFill>
                <a:blip r:embed="rId3"/>
                <a:stretch>
                  <a:fillRect/>
                </a:stretch>
              </a:blipFill>
              <a:ln>
                <a:solidFill>
                  <a:srgbClr val="627981"/>
                </a:solidFill>
              </a:ln>
            </p:spPr>
            <p:txBody>
              <a:bodyPr/>
              <a:lstStyle/>
              <a:p>
                <a:r>
                  <a:rPr lang="en-US">
                    <a:noFill/>
                  </a:rPr>
                  <a:t> </a:t>
                </a:r>
              </a:p>
            </p:txBody>
          </p:sp>
        </mc:Fallback>
      </mc:AlternateContent>
      <p:graphicFrame>
        <p:nvGraphicFramePr>
          <p:cNvPr id="3" name="Object 2">
            <a:extLst>
              <a:ext uri="{FF2B5EF4-FFF2-40B4-BE49-F238E27FC236}">
                <a16:creationId xmlns:a16="http://schemas.microsoft.com/office/drawing/2014/main" id="{A2F339AF-0A44-4CBE-B851-15991533857A}"/>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name="Equation" r:id="rId4" imgW="914400" imgH="181440" progId="Equation.DSMT4">
                  <p:embed/>
                </p:oleObj>
              </mc:Choice>
              <mc:Fallback>
                <p:oleObj name="Equation" r:id="rId4" imgW="914400" imgH="181440" progId="Equation.DSMT4">
                  <p:embed/>
                  <p:pic>
                    <p:nvPicPr>
                      <p:cNvPr id="3" name="Object 2">
                        <a:extLst>
                          <a:ext uri="{FF2B5EF4-FFF2-40B4-BE49-F238E27FC236}">
                            <a16:creationId xmlns:a16="http://schemas.microsoft.com/office/drawing/2014/main" id="{A2F339AF-0A44-4CBE-B851-15991533857A}"/>
                          </a:ext>
                        </a:extLst>
                      </p:cNvPr>
                      <p:cNvPicPr/>
                      <p:nvPr/>
                    </p:nvPicPr>
                    <p:blipFill>
                      <a:blip r:embed="rId5"/>
                      <a:stretch>
                        <a:fillRect/>
                      </a:stretch>
                    </p:blipFill>
                    <p:spPr>
                      <a:xfrm>
                        <a:off x="4394200" y="2362200"/>
                        <a:ext cx="914400" cy="18097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4" name="Object 3">
                <a:extLst>
                  <a:ext uri="{FF2B5EF4-FFF2-40B4-BE49-F238E27FC236}">
                    <a16:creationId xmlns:a16="http://schemas.microsoft.com/office/drawing/2014/main" id="{793096ED-6986-4574-863E-DAD4B201BC0F}"/>
                  </a:ext>
                </a:extLst>
              </p:cNvPr>
              <p:cNvSpPr txBox="1"/>
              <p:nvPr/>
            </p:nvSpPr>
            <p:spPr>
              <a:xfrm>
                <a:off x="3582520" y="2506220"/>
                <a:ext cx="4956385" cy="817563"/>
              </a:xfrm>
              <a:prstGeom prst="rect">
                <a:avLst/>
              </a:prstGeom>
              <a:ln>
                <a:solidFill>
                  <a:srgbClr val="627981"/>
                </a:solidFill>
              </a:ln>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rgbClr val="FFFFFF"/>
                          </a:solidFill>
                          <a:latin typeface="Cambria Math" panose="02040503050406030204" pitchFamily="18" charset="0"/>
                          <a:cs typeface="Calibri" panose="020F0502020204030204" pitchFamily="34" charset="0"/>
                        </a:rPr>
                        <m:t>h</m:t>
                      </m:r>
                      <m:r>
                        <m:rPr>
                          <m:nor/>
                        </m:rPr>
                        <a:rPr lang="en-US" sz="2000" i="0">
                          <a:solidFill>
                            <a:srgbClr val="FFFFFF"/>
                          </a:solidFill>
                          <a:latin typeface="Calibri" panose="020F0502020204030204" pitchFamily="34" charset="0"/>
                          <a:cs typeface="Calibri" panose="020F0502020204030204" pitchFamily="34" charset="0"/>
                        </a:rPr>
                        <m:t>uman</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person</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human</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4" name="Object 3">
                <a:extLst>
                  <a:ext uri="{FF2B5EF4-FFF2-40B4-BE49-F238E27FC236}">
                    <a16:creationId xmlns:a16="http://schemas.microsoft.com/office/drawing/2014/main" id="{793096ED-6986-4574-863E-DAD4B201BC0F}"/>
                  </a:ext>
                </a:extLst>
              </p:cNvPr>
              <p:cNvSpPr txBox="1">
                <a:spLocks noRot="1" noChangeAspect="1" noMove="1" noResize="1" noEditPoints="1" noAdjustHandles="1" noChangeArrowheads="1" noChangeShapeType="1" noTextEdit="1"/>
              </p:cNvSpPr>
              <p:nvPr/>
            </p:nvSpPr>
            <p:spPr>
              <a:xfrm>
                <a:off x="3582520" y="2506220"/>
                <a:ext cx="4956385" cy="817563"/>
              </a:xfrm>
              <a:prstGeom prst="rect">
                <a:avLst/>
              </a:prstGeom>
              <a:blipFill>
                <a:blip r:embed="rId6"/>
                <a:stretch>
                  <a:fillRect/>
                </a:stretch>
              </a:blipFill>
              <a:ln>
                <a:solidFill>
                  <a:srgbClr val="62798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Object 4">
                <a:extLst>
                  <a:ext uri="{FF2B5EF4-FFF2-40B4-BE49-F238E27FC236}">
                    <a16:creationId xmlns:a16="http://schemas.microsoft.com/office/drawing/2014/main" id="{BD241A94-AA31-4520-BCA2-65D3FE87FB16}"/>
                  </a:ext>
                </a:extLst>
              </p:cNvPr>
              <p:cNvSpPr txBox="1"/>
              <p:nvPr/>
            </p:nvSpPr>
            <p:spPr>
              <a:xfrm>
                <a:off x="3862378" y="3483069"/>
                <a:ext cx="4467225" cy="869950"/>
              </a:xfrm>
              <a:prstGeom prst="rect">
                <a:avLst/>
              </a:prstGeom>
              <a:ln>
                <a:solidFill>
                  <a:srgbClr val="627981"/>
                </a:solidFill>
              </a:ln>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rgbClr val="FFFFFF"/>
                          </a:solidFill>
                          <a:latin typeface="Cambria Math" panose="02040503050406030204" pitchFamily="18"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echnology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person</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technology</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5" name="Object 4">
                <a:extLst>
                  <a:ext uri="{FF2B5EF4-FFF2-40B4-BE49-F238E27FC236}">
                    <a16:creationId xmlns:a16="http://schemas.microsoft.com/office/drawing/2014/main" id="{BD241A94-AA31-4520-BCA2-65D3FE87FB16}"/>
                  </a:ext>
                </a:extLst>
              </p:cNvPr>
              <p:cNvSpPr txBox="1">
                <a:spLocks noRot="1" noChangeAspect="1" noMove="1" noResize="1" noEditPoints="1" noAdjustHandles="1" noChangeArrowheads="1" noChangeShapeType="1" noTextEdit="1"/>
              </p:cNvSpPr>
              <p:nvPr/>
            </p:nvSpPr>
            <p:spPr>
              <a:xfrm>
                <a:off x="3862378" y="3483069"/>
                <a:ext cx="4467225" cy="869950"/>
              </a:xfrm>
              <a:prstGeom prst="rect">
                <a:avLst/>
              </a:prstGeom>
              <a:blipFill>
                <a:blip r:embed="rId7"/>
                <a:stretch>
                  <a:fillRect/>
                </a:stretch>
              </a:blipFill>
              <a:ln>
                <a:solidFill>
                  <a:srgbClr val="627981"/>
                </a:solidFill>
              </a:ln>
            </p:spPr>
            <p:txBody>
              <a:bodyPr/>
              <a:lstStyle/>
              <a:p>
                <a:r>
                  <a:rPr lang="en-US">
                    <a:noFill/>
                  </a:rPr>
                  <a:t> </a:t>
                </a:r>
              </a:p>
            </p:txBody>
          </p:sp>
        </mc:Fallback>
      </mc:AlternateContent>
      <p:grpSp>
        <p:nvGrpSpPr>
          <p:cNvPr id="22" name="Google Shape;175;p19">
            <a:extLst>
              <a:ext uri="{FF2B5EF4-FFF2-40B4-BE49-F238E27FC236}">
                <a16:creationId xmlns:a16="http://schemas.microsoft.com/office/drawing/2014/main" id="{17826463-8961-480A-ADE7-D88285F34156}"/>
              </a:ext>
            </a:extLst>
          </p:cNvPr>
          <p:cNvGrpSpPr/>
          <p:nvPr/>
        </p:nvGrpSpPr>
        <p:grpSpPr>
          <a:xfrm>
            <a:off x="2066850" y="4445791"/>
            <a:ext cx="8058300" cy="966812"/>
            <a:chOff x="542923" y="1736761"/>
            <a:chExt cx="8058300" cy="807000"/>
          </a:xfrm>
        </p:grpSpPr>
        <p:sp>
          <p:nvSpPr>
            <p:cNvPr id="23" name="Google Shape;176;p19">
              <a:extLst>
                <a:ext uri="{FF2B5EF4-FFF2-40B4-BE49-F238E27FC236}">
                  <a16:creationId xmlns:a16="http://schemas.microsoft.com/office/drawing/2014/main" id="{959D380D-6AAF-4027-899D-D0FED921A846}"/>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4" name="Google Shape;177;p19">
              <a:extLst>
                <a:ext uri="{FF2B5EF4-FFF2-40B4-BE49-F238E27FC236}">
                  <a16:creationId xmlns:a16="http://schemas.microsoft.com/office/drawing/2014/main" id="{6E5E8586-C575-4024-8940-E389AE7E1C0C}"/>
                </a:ext>
              </a:extLst>
            </p:cNvPr>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cs typeface="Calibri"/>
                  <a:sym typeface="Calibri"/>
                </a:rPr>
                <a:t> </a:t>
              </a:r>
              <a:endParaRPr dirty="0"/>
            </a:p>
          </p:txBody>
        </p:sp>
      </p:grpSp>
      <mc:AlternateContent xmlns:mc="http://schemas.openxmlformats.org/markup-compatibility/2006" xmlns:a14="http://schemas.microsoft.com/office/drawing/2010/main">
        <mc:Choice Requires="a14">
          <p:sp>
            <p:nvSpPr>
              <p:cNvPr id="25" name="Object 4">
                <a:extLst>
                  <a:ext uri="{FF2B5EF4-FFF2-40B4-BE49-F238E27FC236}">
                    <a16:creationId xmlns:a16="http://schemas.microsoft.com/office/drawing/2014/main" id="{5442A9CB-0096-42EF-A51F-7586D7D56BFC}"/>
                  </a:ext>
                </a:extLst>
              </p:cNvPr>
              <p:cNvSpPr txBox="1"/>
              <p:nvPr/>
            </p:nvSpPr>
            <p:spPr>
              <a:xfrm>
                <a:off x="2156981" y="4518219"/>
                <a:ext cx="7897613" cy="869950"/>
              </a:xfrm>
              <a:prstGeom prst="rect">
                <a:avLst/>
              </a:prstGeom>
              <a:ln>
                <a:solidFill>
                  <a:srgbClr val="627981"/>
                </a:solidFill>
              </a:ln>
            </p:spPr>
            <p:txBody>
              <a:bodyPr>
                <a:normAutofit/>
              </a:bodyPr>
              <a:lstStyle/>
              <a:p>
                <a:pPr/>
                <a14:m>
                  <m:oMathPara xmlns:m="http://schemas.openxmlformats.org/officeDocument/2006/math">
                    <m:oMathParaPr>
                      <m:jc m:val="center"/>
                    </m:oMathParaPr>
                    <m:oMath xmlns:m="http://schemas.openxmlformats.org/officeDocument/2006/math">
                      <m:r>
                        <m:rPr>
                          <m:nor/>
                        </m:rPr>
                        <a:rPr lang="it-IT" sz="2000">
                          <a:solidFill>
                            <a:srgbClr val="FFFFFF"/>
                          </a:solidFill>
                          <a:latin typeface="Calibri" panose="020F0502020204030204" pitchFamily="34" charset="0"/>
                          <a:cs typeface="Calibri" panose="020F0502020204030204" pitchFamily="34" charset="0"/>
                        </a:rPr>
                        <m:t>[</m:t>
                      </m:r>
                      <m:r>
                        <m:rPr>
                          <m:nor/>
                        </m:rPr>
                        <a:rPr lang="it-IT" sz="2000">
                          <a:solidFill>
                            <a:srgbClr val="FFFFFF"/>
                          </a:solidFill>
                          <a:latin typeface="Calibri" panose="020F0502020204030204" pitchFamily="34" charset="0"/>
                          <a:cs typeface="Calibri" panose="020F0502020204030204" pitchFamily="34" charset="0"/>
                        </a:rPr>
                        <m:t>human</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capital</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person</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it-IT" sz="2000">
                          <a:solidFill>
                            <a:srgbClr val="FFFFFF"/>
                          </a:solidFill>
                          <a:latin typeface="Calibri" panose="020F0502020204030204" pitchFamily="34" charset="0"/>
                          <a:cs typeface="Calibri" panose="020F0502020204030204" pitchFamily="34" charset="0"/>
                        </a:rPr>
                        <m:t>physical</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capital</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person</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it-IT" sz="2000">
                          <a:solidFill>
                            <a:srgbClr val="FFFFFF"/>
                          </a:solidFill>
                          <a:latin typeface="Calibri" panose="020F0502020204030204" pitchFamily="34" charset="0"/>
                          <a:cs typeface="Calibri" panose="020F0502020204030204" pitchFamily="34" charset="0"/>
                        </a:rPr>
                        <m:t>technology</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person</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GDP</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capita</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5" name="Object 4">
                <a:extLst>
                  <a:ext uri="{FF2B5EF4-FFF2-40B4-BE49-F238E27FC236}">
                    <a16:creationId xmlns:a16="http://schemas.microsoft.com/office/drawing/2014/main" id="{5442A9CB-0096-42EF-A51F-7586D7D56BFC}"/>
                  </a:ext>
                </a:extLst>
              </p:cNvPr>
              <p:cNvSpPr txBox="1">
                <a:spLocks noRot="1" noChangeAspect="1" noMove="1" noResize="1" noEditPoints="1" noAdjustHandles="1" noChangeArrowheads="1" noChangeShapeType="1" noTextEdit="1"/>
              </p:cNvSpPr>
              <p:nvPr/>
            </p:nvSpPr>
            <p:spPr>
              <a:xfrm>
                <a:off x="2156981" y="4518219"/>
                <a:ext cx="7897613" cy="869950"/>
              </a:xfrm>
              <a:prstGeom prst="rect">
                <a:avLst/>
              </a:prstGeom>
              <a:blipFill>
                <a:blip r:embed="rId8"/>
                <a:stretch>
                  <a:fillRect/>
                </a:stretch>
              </a:blipFill>
              <a:ln>
                <a:solidFill>
                  <a:srgbClr val="627981"/>
                </a:solidFill>
              </a:ln>
            </p:spPr>
            <p:txBody>
              <a:bodyPr/>
              <a:lstStyle/>
              <a:p>
                <a:r>
                  <a:rPr lang="en-US">
                    <a:noFill/>
                  </a:rPr>
                  <a:t> </a:t>
                </a:r>
              </a:p>
            </p:txBody>
          </p:sp>
        </mc:Fallback>
      </mc:AlternateContent>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15330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the U.S. government provided free college for all students who qualified, how would this affect GDP and the standard of living?</a:t>
            </a:r>
          </a:p>
        </p:txBody>
      </p:sp>
      <p:pic>
        <p:nvPicPr>
          <p:cNvPr id="4" name="Picture 3" descr="A person writing in a notebook with a laptop on the table">
            <a:extLst>
              <a:ext uri="{FF2B5EF4-FFF2-40B4-BE49-F238E27FC236}">
                <a16:creationId xmlns:a16="http://schemas.microsoft.com/office/drawing/2014/main" id="{237BBD54-A518-48D9-9EC4-CA52417A80FB}"/>
              </a:ext>
            </a:extLst>
          </p:cNvPr>
          <p:cNvPicPr>
            <a:picLocks noChangeAspect="1"/>
          </p:cNvPicPr>
          <p:nvPr/>
        </p:nvPicPr>
        <p:blipFill>
          <a:blip r:embed="rId3"/>
          <a:stretch>
            <a:fillRect/>
          </a:stretch>
        </p:blipFill>
        <p:spPr>
          <a:xfrm>
            <a:off x="3048000" y="3468949"/>
            <a:ext cx="6096000" cy="2727978"/>
          </a:xfrm>
          <a:prstGeom prst="rect">
            <a:avLst/>
          </a:prstGeom>
        </p:spPr>
      </p:pic>
    </p:spTree>
    <p:extLst>
      <p:ext uri="{BB962C8B-B14F-4D97-AF65-F5344CB8AC3E}">
        <p14:creationId xmlns:p14="http://schemas.microsoft.com/office/powerpoint/2010/main" val="856857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258691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the U.S. government provided free college for all students who qualified, how would this affect GDP and the standard of living?</a:t>
            </a:r>
          </a:p>
          <a:p>
            <a:pPr algn="ctr"/>
            <a:endParaRPr lang="en-US" sz="2000" dirty="0"/>
          </a:p>
          <a:p>
            <a:pPr algn="ctr"/>
            <a:r>
              <a:rPr lang="en-US" sz="2000" i="1" dirty="0"/>
              <a:t>If the government provided free college for all qualifying students, this would increase human capital and likely increase GDP per capita, leading to a higher standard of living in the U.S.</a:t>
            </a:r>
          </a:p>
        </p:txBody>
      </p:sp>
    </p:spTree>
    <p:extLst>
      <p:ext uri="{BB962C8B-B14F-4D97-AF65-F5344CB8AC3E}">
        <p14:creationId xmlns:p14="http://schemas.microsoft.com/office/powerpoint/2010/main" val="2591417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Capital Deepening</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Capital deepening </a:t>
              </a:r>
              <a:r>
                <a:rPr lang="en-US" sz="2000" dirty="0">
                  <a:solidFill>
                    <a:schemeClr val="bg1"/>
                  </a:solidFill>
                </a:rPr>
                <a:t>is when society increases the level of capital per person.</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of capital deepening can apply both to additional human capital per worker and to additional physical capital per worker.</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of human capital deepening also applies to the years of experience that workers have.</a:t>
              </a:r>
            </a:p>
          </p:txBody>
        </p:sp>
      </p:grpSp>
      <p:grpSp>
        <p:nvGrpSpPr>
          <p:cNvPr id="19" name="Group 18">
            <a:extLst>
              <a:ext uri="{FF2B5EF4-FFF2-40B4-BE49-F238E27FC236}">
                <a16:creationId xmlns:a16="http://schemas.microsoft.com/office/drawing/2014/main" id="{A0E21FD7-4797-4FA0-84ED-A4B2A3388FCB}"/>
              </a:ext>
            </a:extLst>
          </p:cNvPr>
          <p:cNvGrpSpPr/>
          <p:nvPr/>
        </p:nvGrpSpPr>
        <p:grpSpPr>
          <a:xfrm>
            <a:off x="2066921" y="4242698"/>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average experience level of U.S. workers has not changed much in recent decades.</a:t>
              </a:r>
            </a:p>
          </p:txBody>
        </p:sp>
      </p:grpSp>
    </p:spTree>
    <p:extLst>
      <p:ext uri="{BB962C8B-B14F-4D97-AF65-F5344CB8AC3E}">
        <p14:creationId xmlns:p14="http://schemas.microsoft.com/office/powerpoint/2010/main" val="35154143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Capital Deepening</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21" name="TextBox 20">
            <a:extLst>
              <a:ext uri="{FF2B5EF4-FFF2-40B4-BE49-F238E27FC236}">
                <a16:creationId xmlns:a16="http://schemas.microsoft.com/office/drawing/2014/main" id="{33C954E8-A570-4063-88D1-9C8627593910}"/>
              </a:ext>
            </a:extLst>
          </p:cNvPr>
          <p:cNvSpPr txBox="1"/>
          <p:nvPr/>
        </p:nvSpPr>
        <p:spPr>
          <a:xfrm>
            <a:off x="2192214" y="5347736"/>
            <a:ext cx="7807571" cy="1323439"/>
          </a:xfrm>
          <a:prstGeom prst="rect">
            <a:avLst/>
          </a:prstGeom>
          <a:solidFill>
            <a:srgbClr val="627981"/>
          </a:solidFill>
        </p:spPr>
        <p:txBody>
          <a:bodyPr wrap="square" rtlCol="0">
            <a:spAutoFit/>
          </a:bodyPr>
          <a:lstStyle/>
          <a:p>
            <a:pPr algn="ctr"/>
            <a:r>
              <a:rPr lang="en-US" sz="2000" dirty="0">
                <a:solidFill>
                  <a:schemeClr val="bg1"/>
                </a:solidFill>
              </a:rPr>
              <a:t>Rising levels of education for persons twenty-five and older show the deepening of human capital in the U.S. economy. As of 2019, 36% of U.S. adults have completed a four-year college degree. There is clearly room for additional deepening of human capital to occur.</a:t>
            </a:r>
          </a:p>
        </p:txBody>
      </p:sp>
      <p:pic>
        <p:nvPicPr>
          <p:cNvPr id="3" name="Picture 2" descr="A line graph that shows completion of education over time for adults in the United States.">
            <a:extLst>
              <a:ext uri="{FF2B5EF4-FFF2-40B4-BE49-F238E27FC236}">
                <a16:creationId xmlns:a16="http://schemas.microsoft.com/office/drawing/2014/main" id="{0A264CE9-AB4F-4BE3-9157-8C8A29EAF39B}"/>
              </a:ext>
            </a:extLst>
          </p:cNvPr>
          <p:cNvPicPr>
            <a:picLocks noChangeAspect="1"/>
          </p:cNvPicPr>
          <p:nvPr/>
        </p:nvPicPr>
        <p:blipFill>
          <a:blip r:embed="rId3"/>
          <a:stretch>
            <a:fillRect/>
          </a:stretch>
        </p:blipFill>
        <p:spPr>
          <a:xfrm>
            <a:off x="2889913" y="1337992"/>
            <a:ext cx="6412174" cy="3859647"/>
          </a:xfrm>
          <a:prstGeom prst="rect">
            <a:avLst/>
          </a:prstGeom>
        </p:spPr>
      </p:pic>
    </p:spTree>
    <p:extLst>
      <p:ext uri="{BB962C8B-B14F-4D97-AF65-F5344CB8AC3E}">
        <p14:creationId xmlns:p14="http://schemas.microsoft.com/office/powerpoint/2010/main" val="41954173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Growth Accounting</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Growth accounting studies determine the extent to which physical and human capital deepening and technology have contributed to growth.</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usual approach uses an aggregate production function to estimate how human and physical capital contribute to per capita growth.</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part of growth that is unexplained by measured inputs, called the residual, is then attributed to growth in technology.</a:t>
              </a:r>
            </a:p>
          </p:txBody>
        </p:sp>
      </p:grpSp>
    </p:spTree>
    <p:extLst>
      <p:ext uri="{BB962C8B-B14F-4D97-AF65-F5344CB8AC3E}">
        <p14:creationId xmlns:p14="http://schemas.microsoft.com/office/powerpoint/2010/main" val="2419648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6" name="Google Shape;96;p14"/>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A Healthy Climate for Economic Growth</a:t>
            </a:r>
          </a:p>
        </p:txBody>
      </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1066722"/>
            <a:chOff x="542921" y="1736761"/>
            <a:chExt cx="8058156" cy="1066722"/>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1066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7820"/>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the type of market economy and a legal system that governs and sustains property and contractual rights are important contributors to a healthy economic climate.</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1" y="2756541"/>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healthy economic climate usually involves market orientation at the microeconomic, individual, or firm decision-making level.</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0" y="3642251"/>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that allow personal and business rewards and incentives for increasing human and physical capital encourage economic growth.</a:t>
              </a:r>
            </a:p>
          </p:txBody>
        </p:sp>
      </p:grpSp>
      <p:grpSp>
        <p:nvGrpSpPr>
          <p:cNvPr id="19" name="Group 18">
            <a:extLst>
              <a:ext uri="{FF2B5EF4-FFF2-40B4-BE49-F238E27FC236}">
                <a16:creationId xmlns:a16="http://schemas.microsoft.com/office/drawing/2014/main" id="{765D2B64-5BBA-48D3-8E2B-868B3FF2CE44}"/>
              </a:ext>
            </a:extLst>
          </p:cNvPr>
          <p:cNvGrpSpPr/>
          <p:nvPr/>
        </p:nvGrpSpPr>
        <p:grpSpPr>
          <a:xfrm>
            <a:off x="2066921" y="4527961"/>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85A745E-4B56-4785-9713-D0CC4FD66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D1DD3FE7-5C67-4365-A33B-4E13507BB708}"/>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government's role is to correct when markets fail to properly allocate capital or technology.</a:t>
              </a:r>
            </a:p>
          </p:txBody>
        </p:sp>
      </p:grpSp>
    </p:spTree>
    <p:extLst>
      <p:ext uri="{BB962C8B-B14F-4D97-AF65-F5344CB8AC3E}">
        <p14:creationId xmlns:p14="http://schemas.microsoft.com/office/powerpoint/2010/main" val="24154079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365155"/>
            <a:ext cx="8429625" cy="515440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Over long periods of time, seemingly small differences of a few percentage points in the annual rate of economic growth make an enormous difference in GDP per capita.</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Capital deepening refers to an increase in the amount of capital per worker, either human capital per worker (in the form of higher education or skills) or physical capital per worker.</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Technology, in its economic meaning, refers broadly to all new methods of production, which include major scientific inventions but also small inventions and even better forms of management or other types of institutions.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A healthy climate for growth in GDP per capita consists of improvements in human capital, physical capital, and technology in a market-oriented environment with supportive public policies and institutions.</a:t>
            </a:r>
          </a:p>
        </p:txBody>
      </p:sp>
    </p:spTree>
    <p:extLst>
      <p:ext uri="{BB962C8B-B14F-4D97-AF65-F5344CB8AC3E}">
        <p14:creationId xmlns:p14="http://schemas.microsoft.com/office/powerpoint/2010/main" val="230431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Economic Convergence</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latin typeface="Calibri" panose="020F0502020204030204" pitchFamily="34" charset="0"/>
                  <a:cs typeface="Calibri" panose="020F0502020204030204" pitchFamily="34" charset="0"/>
                </a:rPr>
                <a:t>Convergence </a:t>
              </a:r>
              <a:r>
                <a:rPr lang="en-US" sz="2000" dirty="0">
                  <a:solidFill>
                    <a:schemeClr val="bg1"/>
                  </a:solidFill>
                  <a:latin typeface="Calibri" panose="020F0502020204030204" pitchFamily="34" charset="0"/>
                  <a:cs typeface="Calibri" panose="020F0502020204030204" pitchFamily="34" charset="0"/>
                </a:rPr>
                <a:t>is the pattern in which economies with low per capita incomes grow faster than economies with high per capita incomes.</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2010 to 2018, gross domestic product (GDP) increased by an average rate of 2% per year in the high-income countries of the world.</a:t>
              </a:r>
            </a:p>
          </p:txBody>
        </p:sp>
      </p:grpSp>
      <p:grpSp>
        <p:nvGrpSpPr>
          <p:cNvPr id="13" name="Group 12">
            <a:extLst>
              <a:ext uri="{FF2B5EF4-FFF2-40B4-BE49-F238E27FC236}">
                <a16:creationId xmlns:a16="http://schemas.microsoft.com/office/drawing/2014/main" id="{A2230F62-7D58-4296-A5E2-ABCA1E429979}"/>
              </a:ext>
            </a:extLst>
          </p:cNvPr>
          <p:cNvGrpSpPr/>
          <p:nvPr/>
        </p:nvGrpSpPr>
        <p:grpSpPr>
          <a:xfrm>
            <a:off x="2066921" y="3356988"/>
            <a:ext cx="8058156" cy="1015663"/>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3676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 growth in some lower-income countries has exceeded the average of the world's high-income economies, so these countries may eventually converge with the high-income countries.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Period of Modern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and sustained economic growth has only been prevalent since around the early 1800s onward.</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economic and institutional changes started around the world with the Industrial Revolution.</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Before this time period, the average person’s standard of living was relatively poor and stagnant.</a:t>
              </a: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5" name="Google Shape;95;p14"/>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Arguments Favoring Convergence</a:t>
            </a:r>
            <a:endParaRPr dirty="0"/>
          </a:p>
        </p:txBody>
      </p:sp>
      <p:grpSp>
        <p:nvGrpSpPr>
          <p:cNvPr id="7" name="Group 6">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Arguments suggest that low-income countries might have an advantage in achieving greater productivity and economic growth in the future.</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Diminishing marginal returns: marginal gains from increasing human and physical capital will decrease as the stock of capital increases.</a:t>
              </a:r>
            </a:p>
          </p:txBody>
        </p:sp>
      </p:grpSp>
      <p:grpSp>
        <p:nvGrpSpPr>
          <p:cNvPr id="13" name="Group 12">
            <a:extLst>
              <a:ext uri="{FF2B5EF4-FFF2-40B4-BE49-F238E27FC236}">
                <a16:creationId xmlns:a16="http://schemas.microsoft.com/office/drawing/2014/main" id="{A2230F62-7D58-4296-A5E2-ABCA1E429979}"/>
              </a:ext>
            </a:extLst>
          </p:cNvPr>
          <p:cNvGrpSpPr/>
          <p:nvPr/>
        </p:nvGrpSpPr>
        <p:grpSpPr>
          <a:xfrm>
            <a:off x="2066921" y="3356989"/>
            <a:ext cx="8058156" cy="1064344"/>
            <a:chOff x="542921" y="1736761"/>
            <a:chExt cx="8058156" cy="1339654"/>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339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84258"/>
              <a:ext cx="7807571" cy="12783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advantages of backwardness": relatively old technologies benefit low-income countries compared to high-income countries, who must invent new technologies to receive a benefit.</a:t>
              </a:r>
            </a:p>
          </p:txBody>
        </p:sp>
      </p:grpSp>
      <p:grpSp>
        <p:nvGrpSpPr>
          <p:cNvPr id="16" name="Group 15">
            <a:extLst>
              <a:ext uri="{FF2B5EF4-FFF2-40B4-BE49-F238E27FC236}">
                <a16:creationId xmlns:a16="http://schemas.microsoft.com/office/drawing/2014/main" id="{51DC6A27-8CC4-4B18-B134-54CEC92A0E9A}"/>
              </a:ext>
            </a:extLst>
          </p:cNvPr>
          <p:cNvGrpSpPr/>
          <p:nvPr/>
        </p:nvGrpSpPr>
        <p:grpSpPr>
          <a:xfrm>
            <a:off x="2066921" y="4485320"/>
            <a:ext cx="8059184" cy="1345565"/>
            <a:chOff x="541893" y="1736760"/>
            <a:chExt cx="8059184" cy="1693617"/>
          </a:xfrm>
          <a:solidFill>
            <a:srgbClr val="627981"/>
          </a:solidFill>
        </p:grpSpPr>
        <p:sp>
          <p:nvSpPr>
            <p:cNvPr id="17" name="Rectangle 16">
              <a:extLst>
                <a:ext uri="{FF2B5EF4-FFF2-40B4-BE49-F238E27FC236}">
                  <a16:creationId xmlns:a16="http://schemas.microsoft.com/office/drawing/2014/main" id="{4D2B5F87-8268-49F1-B1F1-5DC74DB8E596}"/>
                </a:ext>
              </a:extLst>
            </p:cNvPr>
            <p:cNvSpPr/>
            <p:nvPr/>
          </p:nvSpPr>
          <p:spPr>
            <a:xfrm>
              <a:off x="542923" y="1736760"/>
              <a:ext cx="8058154" cy="16936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A9128D36-EAA2-4C36-BF69-BD1EA9812068}"/>
                </a:ext>
              </a:extLst>
            </p:cNvPr>
            <p:cNvSpPr txBox="1"/>
            <p:nvPr/>
          </p:nvSpPr>
          <p:spPr>
            <a:xfrm>
              <a:off x="541893" y="1764609"/>
              <a:ext cx="7807571" cy="166576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Benefits of a higher standard of living through growth: when people in low-income countries begin to enjoy better living standards through growth, they are more likely to build and support market-friendly institutions that foster further growth.</a:t>
              </a:r>
            </a:p>
          </p:txBody>
        </p:sp>
      </p:grpSp>
    </p:spTree>
    <p:extLst>
      <p:ext uri="{BB962C8B-B14F-4D97-AF65-F5344CB8AC3E}">
        <p14:creationId xmlns:p14="http://schemas.microsoft.com/office/powerpoint/2010/main" val="3664112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5" name="Google Shape;95;p14"/>
          <p:cNvSpPr txBox="1"/>
          <p:nvPr/>
        </p:nvSpPr>
        <p:spPr>
          <a:xfrm>
            <a:off x="1524000" y="136150"/>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Arguments That Convergence Is Neither Inevitable nor Likely</a:t>
            </a:r>
            <a:endParaRPr dirty="0"/>
          </a:p>
        </p:txBody>
      </p:sp>
      <p:grpSp>
        <p:nvGrpSpPr>
          <p:cNvPr id="7" name="Group 6">
            <a:extLst>
              <a:ext uri="{FF2B5EF4-FFF2-40B4-BE49-F238E27FC236}">
                <a16:creationId xmlns:a16="http://schemas.microsoft.com/office/drawing/2014/main" id="{A3A44F30-9F02-42D3-902F-4A7CAE96CC3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1"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Technology may not be subject to diminishing returns.</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may not be easier for low-income countries to adapt existing technology than it is for high-income countries to invent new technology.</a:t>
              </a:r>
            </a:p>
          </p:txBody>
        </p:sp>
      </p:grpSp>
      <p:grpSp>
        <p:nvGrpSpPr>
          <p:cNvPr id="19" name="Group 18">
            <a:extLst>
              <a:ext uri="{FF2B5EF4-FFF2-40B4-BE49-F238E27FC236}">
                <a16:creationId xmlns:a16="http://schemas.microsoft.com/office/drawing/2014/main" id="{8E9FA081-2621-4D82-8343-24B49FC5B4AF}"/>
              </a:ext>
            </a:extLst>
          </p:cNvPr>
          <p:cNvGrpSpPr/>
          <p:nvPr/>
        </p:nvGrpSpPr>
        <p:grpSpPr>
          <a:xfrm>
            <a:off x="2066921" y="3356988"/>
            <a:ext cx="8058155" cy="1015663"/>
            <a:chOff x="542922" y="1736761"/>
            <a:chExt cx="8058155" cy="1015663"/>
          </a:xfrm>
          <a:solidFill>
            <a:srgbClr val="627981"/>
          </a:solidFill>
        </p:grpSpPr>
        <p:sp>
          <p:nvSpPr>
            <p:cNvPr id="20" name="Rectangle 19">
              <a:extLst>
                <a:ext uri="{FF2B5EF4-FFF2-40B4-BE49-F238E27FC236}">
                  <a16:creationId xmlns:a16="http://schemas.microsoft.com/office/drawing/2014/main" id="{3CFE15E1-238B-4B3C-9796-7B9A8B91E1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90F738F-CCEC-4E88-B6CE-D6F882B73282}"/>
                </a:ext>
              </a:extLst>
            </p:cNvPr>
            <p:cNvSpPr txBox="1"/>
            <p:nvPr/>
          </p:nvSpPr>
          <p:spPr>
            <a:xfrm>
              <a:off x="542922"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an economy's growth depended only on the deepening of human capital and physical capital, we would expect that economy's growth rate to slow down over the long run because of diminishing marginal returns.</a:t>
              </a:r>
            </a:p>
          </p:txBody>
        </p:sp>
      </p:grpSp>
    </p:spTree>
    <p:extLst>
      <p:ext uri="{BB962C8B-B14F-4D97-AF65-F5344CB8AC3E}">
        <p14:creationId xmlns:p14="http://schemas.microsoft.com/office/powerpoint/2010/main" val="3452537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5" name="Google Shape;95;p14"/>
          <p:cNvSpPr txBox="1"/>
          <p:nvPr/>
        </p:nvSpPr>
        <p:spPr>
          <a:xfrm>
            <a:off x="1523996" y="398698"/>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Production Function</a:t>
            </a:r>
            <a:endParaRPr dirty="0"/>
          </a:p>
        </p:txBody>
      </p:sp>
      <p:sp>
        <p:nvSpPr>
          <p:cNvPr id="18" name="TextBox 17">
            <a:extLst>
              <a:ext uri="{FF2B5EF4-FFF2-40B4-BE49-F238E27FC236}">
                <a16:creationId xmlns:a16="http://schemas.microsoft.com/office/drawing/2014/main" id="{FFEBF4A5-8D21-491A-9563-50CE27751E2A}"/>
              </a:ext>
            </a:extLst>
          </p:cNvPr>
          <p:cNvSpPr txBox="1"/>
          <p:nvPr/>
        </p:nvSpPr>
        <p:spPr>
          <a:xfrm>
            <a:off x="644117" y="1396378"/>
            <a:ext cx="5824060" cy="5062917"/>
          </a:xfrm>
          <a:prstGeom prst="rect">
            <a:avLst/>
          </a:prstGeom>
          <a:solidFill>
            <a:srgbClr val="627981"/>
          </a:solidFill>
        </p:spPr>
        <p:txBody>
          <a:bodyPr wrap="square" rtlCol="0">
            <a:spAutoFit/>
          </a:bodyPr>
          <a:lstStyle/>
          <a:p>
            <a:r>
              <a:rPr lang="en-US" sz="1900" dirty="0">
                <a:solidFill>
                  <a:schemeClr val="bg1"/>
                </a:solidFill>
              </a:rPr>
              <a:t>Developing new technology can provide a way for an economy to sidestep the diminishing marginal returns of capital deepening. </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Along the Technology 1 production function, if capital increases from </a:t>
            </a:r>
            <a:r>
              <a:rPr lang="en-US" sz="1900" i="1" dirty="0">
                <a:solidFill>
                  <a:schemeClr val="bg1"/>
                </a:solidFill>
              </a:rPr>
              <a:t>C</a:t>
            </a:r>
            <a:r>
              <a:rPr lang="en-US" sz="1900" baseline="-25000" dirty="0">
                <a:solidFill>
                  <a:schemeClr val="bg1"/>
                </a:solidFill>
              </a:rPr>
              <a:t>1</a:t>
            </a:r>
            <a:r>
              <a:rPr lang="en-US" sz="1900" dirty="0">
                <a:solidFill>
                  <a:schemeClr val="bg1"/>
                </a:solidFill>
              </a:rPr>
              <a:t> to </a:t>
            </a:r>
            <a:r>
              <a:rPr lang="en-US" sz="1900" i="1" dirty="0">
                <a:solidFill>
                  <a:schemeClr val="bg1"/>
                </a:solidFill>
              </a:rPr>
              <a:t>C</a:t>
            </a:r>
            <a:r>
              <a:rPr lang="en-US" sz="1900" baseline="-25000" dirty="0">
                <a:solidFill>
                  <a:schemeClr val="bg1"/>
                </a:solidFill>
              </a:rPr>
              <a:t>2</a:t>
            </a:r>
            <a:r>
              <a:rPr lang="en-US" sz="1900" dirty="0">
                <a:solidFill>
                  <a:schemeClr val="bg1"/>
                </a:solidFill>
              </a:rPr>
              <a:t> to </a:t>
            </a:r>
            <a:r>
              <a:rPr lang="en-US" sz="1900" i="1" dirty="0">
                <a:solidFill>
                  <a:schemeClr val="bg1"/>
                </a:solidFill>
              </a:rPr>
              <a:t>C</a:t>
            </a:r>
            <a:r>
              <a:rPr lang="en-US" sz="1900" baseline="-25000" dirty="0">
                <a:solidFill>
                  <a:schemeClr val="bg1"/>
                </a:solidFill>
              </a:rPr>
              <a:t>3</a:t>
            </a:r>
            <a:r>
              <a:rPr lang="en-US" sz="1900" dirty="0">
                <a:solidFill>
                  <a:schemeClr val="bg1"/>
                </a:solidFill>
              </a:rPr>
              <a:t>, the economy moves from </a:t>
            </a:r>
            <a:r>
              <a:rPr lang="en-US" sz="1900" i="1" dirty="0">
                <a:solidFill>
                  <a:schemeClr val="bg1"/>
                </a:solidFill>
              </a:rPr>
              <a:t>R</a:t>
            </a:r>
            <a:r>
              <a:rPr lang="en-US" sz="1900" dirty="0">
                <a:solidFill>
                  <a:schemeClr val="bg1"/>
                </a:solidFill>
              </a:rPr>
              <a:t> to </a:t>
            </a:r>
            <a:r>
              <a:rPr lang="en-US" sz="1900" i="1" dirty="0">
                <a:solidFill>
                  <a:schemeClr val="bg1"/>
                </a:solidFill>
              </a:rPr>
              <a:t>U</a:t>
            </a:r>
            <a:r>
              <a:rPr lang="en-US" sz="1900" dirty="0">
                <a:solidFill>
                  <a:schemeClr val="bg1"/>
                </a:solidFill>
              </a:rPr>
              <a:t> to </a:t>
            </a:r>
            <a:r>
              <a:rPr lang="en-US" sz="1900" i="1" dirty="0">
                <a:solidFill>
                  <a:schemeClr val="bg1"/>
                </a:solidFill>
              </a:rPr>
              <a:t>W</a:t>
            </a:r>
            <a:r>
              <a:rPr lang="en-US" sz="1900" dirty="0">
                <a:solidFill>
                  <a:schemeClr val="bg1"/>
                </a:solidFill>
              </a:rPr>
              <a:t>. </a:t>
            </a:r>
          </a:p>
          <a:p>
            <a:pPr marL="342900" indent="-342900">
              <a:buFont typeface="Arial" panose="020B0604020202020204" pitchFamily="34" charset="0"/>
              <a:buChar char="•"/>
            </a:pPr>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Output increases, but by smaller and smaller amounts, which demonstrates diminishing returns.</a:t>
            </a:r>
          </a:p>
          <a:p>
            <a:pPr marL="342900" indent="-342900">
              <a:buFont typeface="Arial" panose="020B0604020202020204" pitchFamily="34" charset="0"/>
              <a:buChar char="•"/>
            </a:pPr>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With better technology (Technology 2), a higher level of output is possible at each level of capital.</a:t>
            </a:r>
          </a:p>
          <a:p>
            <a:pPr marL="342900" indent="-342900">
              <a:buFont typeface="Arial" panose="020B0604020202020204" pitchFamily="34" charset="0"/>
              <a:buChar char="•"/>
            </a:pPr>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If technology and capital increase at the same time, it is possible to avoid diminishing returns, shown by increases in output from </a:t>
            </a:r>
            <a:r>
              <a:rPr lang="en-US" sz="1900" i="1" dirty="0">
                <a:solidFill>
                  <a:schemeClr val="bg1"/>
                </a:solidFill>
              </a:rPr>
              <a:t>R</a:t>
            </a:r>
            <a:r>
              <a:rPr lang="en-US" sz="1900" dirty="0">
                <a:solidFill>
                  <a:schemeClr val="bg1"/>
                </a:solidFill>
              </a:rPr>
              <a:t> to </a:t>
            </a:r>
            <a:r>
              <a:rPr lang="en-US" sz="1900" i="1" dirty="0">
                <a:solidFill>
                  <a:schemeClr val="bg1"/>
                </a:solidFill>
              </a:rPr>
              <a:t>S</a:t>
            </a:r>
            <a:r>
              <a:rPr lang="en-US" sz="1900" dirty="0">
                <a:solidFill>
                  <a:schemeClr val="bg1"/>
                </a:solidFill>
              </a:rPr>
              <a:t> to </a:t>
            </a:r>
            <a:r>
              <a:rPr lang="en-US" sz="1900" i="1" dirty="0">
                <a:solidFill>
                  <a:schemeClr val="bg1"/>
                </a:solidFill>
              </a:rPr>
              <a:t>T</a:t>
            </a:r>
            <a:r>
              <a:rPr lang="en-US" sz="1900" dirty="0">
                <a:solidFill>
                  <a:schemeClr val="bg1"/>
                </a:solidFill>
              </a:rPr>
              <a:t>.</a:t>
            </a:r>
          </a:p>
        </p:txBody>
      </p:sp>
      <p:pic>
        <p:nvPicPr>
          <p:cNvPr id="3" name="Picture 2" descr="A graph that shows aggregate production functions for technology.">
            <a:extLst>
              <a:ext uri="{FF2B5EF4-FFF2-40B4-BE49-F238E27FC236}">
                <a16:creationId xmlns:a16="http://schemas.microsoft.com/office/drawing/2014/main" id="{5C9EBB3B-9CDE-447E-AA2A-DFA7BEC54DD1}"/>
              </a:ext>
            </a:extLst>
          </p:cNvPr>
          <p:cNvPicPr>
            <a:picLocks noChangeAspect="1"/>
          </p:cNvPicPr>
          <p:nvPr/>
        </p:nvPicPr>
        <p:blipFill>
          <a:blip r:embed="rId3"/>
          <a:stretch>
            <a:fillRect/>
          </a:stretch>
        </p:blipFill>
        <p:spPr>
          <a:xfrm>
            <a:off x="6784141" y="1935979"/>
            <a:ext cx="4946622" cy="3704421"/>
          </a:xfrm>
          <a:prstGeom prst="rect">
            <a:avLst/>
          </a:prstGeom>
        </p:spPr>
      </p:pic>
    </p:spTree>
    <p:extLst>
      <p:ext uri="{BB962C8B-B14F-4D97-AF65-F5344CB8AC3E}">
        <p14:creationId xmlns:p14="http://schemas.microsoft.com/office/powerpoint/2010/main" val="349935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Slowness of Convergence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Although economic convergence between high-income countries and the rest of the world seems possible and likely, it will proceed slowly.</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slowness of convergence illustrates that small differences in annual rates of economic growth become huge differences over time.</a:t>
              </a:r>
            </a:p>
          </p:txBody>
        </p:sp>
      </p:grpSp>
      <p:grpSp>
        <p:nvGrpSpPr>
          <p:cNvPr id="13" name="Group 12">
            <a:extLst>
              <a:ext uri="{FF2B5EF4-FFF2-40B4-BE49-F238E27FC236}">
                <a16:creationId xmlns:a16="http://schemas.microsoft.com/office/drawing/2014/main" id="{A2230F62-7D58-4296-A5E2-ABCA1E429979}"/>
              </a:ext>
            </a:extLst>
          </p:cNvPr>
          <p:cNvGrpSpPr/>
          <p:nvPr/>
        </p:nvGrpSpPr>
        <p:grpSpPr>
          <a:xfrm>
            <a:off x="2066921" y="3356989"/>
            <a:ext cx="8058156" cy="806936"/>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9909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in an optimistic scenario, it will take decades for the low-income countries of the world to catch up significantly.</a:t>
              </a:r>
            </a:p>
          </p:txBody>
        </p:sp>
      </p:grpSp>
    </p:spTree>
    <p:extLst>
      <p:ext uri="{BB962C8B-B14F-4D97-AF65-F5344CB8AC3E}">
        <p14:creationId xmlns:p14="http://schemas.microsoft.com/office/powerpoint/2010/main" val="13632226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Slowness of Convergence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2066923" y="1469482"/>
            <a:ext cx="8058154" cy="3708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 Say that the rich country chugs along at a 2% annual growth rate of GDP per capita, while the poorer country grows at the aggressive rate of 7% per year. These are the results after thirty years:</a:t>
            </a:r>
          </a:p>
          <a:p>
            <a:pPr algn="ctr"/>
            <a:endParaRPr lang="en-US" sz="2000" dirty="0">
              <a:solidFill>
                <a:schemeClr val="bg1"/>
              </a:solidFill>
            </a:endParaRPr>
          </a:p>
          <a:p>
            <a:pPr algn="ctr"/>
            <a:r>
              <a:rPr lang="en-US" sz="2000" dirty="0">
                <a:solidFill>
                  <a:schemeClr val="bg1"/>
                </a:solidFill>
              </a:rPr>
              <a:t>GDP per capita in the rich country = $40,000(1 + 0.02)</a:t>
            </a:r>
            <a:r>
              <a:rPr lang="en-US" sz="2000" baseline="30000" dirty="0">
                <a:solidFill>
                  <a:schemeClr val="bg1"/>
                </a:solidFill>
              </a:rPr>
              <a:t>30 </a:t>
            </a:r>
            <a:r>
              <a:rPr lang="en-US" sz="2000" dirty="0">
                <a:solidFill>
                  <a:schemeClr val="bg1"/>
                </a:solidFill>
              </a:rPr>
              <a:t>= $72,455 </a:t>
            </a:r>
          </a:p>
          <a:p>
            <a:pPr algn="ctr"/>
            <a:endParaRPr lang="en-US" sz="2000" dirty="0">
              <a:solidFill>
                <a:schemeClr val="bg1"/>
              </a:solidFill>
            </a:endParaRPr>
          </a:p>
          <a:p>
            <a:pPr algn="ctr"/>
            <a:r>
              <a:rPr lang="en-US" sz="2000" dirty="0">
                <a:solidFill>
                  <a:schemeClr val="bg1"/>
                </a:solidFill>
              </a:rPr>
              <a:t>GDP per capita in the poor country = $4,000(1 + 0.07)</a:t>
            </a:r>
            <a:r>
              <a:rPr lang="en-US" sz="2000" baseline="30000" dirty="0">
                <a:solidFill>
                  <a:schemeClr val="bg1"/>
                </a:solidFill>
              </a:rPr>
              <a:t>30 </a:t>
            </a:r>
            <a:r>
              <a:rPr lang="en-US" sz="2000" dirty="0">
                <a:solidFill>
                  <a:schemeClr val="bg1"/>
                </a:solidFill>
              </a:rPr>
              <a:t>= $30,449</a:t>
            </a:r>
          </a:p>
        </p:txBody>
      </p:sp>
    </p:spTree>
    <p:extLst>
      <p:ext uri="{BB962C8B-B14F-4D97-AF65-F5344CB8AC3E}">
        <p14:creationId xmlns:p14="http://schemas.microsoft.com/office/powerpoint/2010/main" val="6326691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21524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p:txBody>
      </p:sp>
      <p:pic>
        <p:nvPicPr>
          <p:cNvPr id="3" name="Picture 2" descr="An image of a pile of $100 bills.">
            <a:extLst>
              <a:ext uri="{FF2B5EF4-FFF2-40B4-BE49-F238E27FC236}">
                <a16:creationId xmlns:a16="http://schemas.microsoft.com/office/drawing/2014/main" id="{F2B3DEBC-A78D-460F-8C62-486A8DA8208F}"/>
              </a:ext>
            </a:extLst>
          </p:cNvPr>
          <p:cNvPicPr>
            <a:picLocks noChangeAspect="1"/>
          </p:cNvPicPr>
          <p:nvPr/>
        </p:nvPicPr>
        <p:blipFill>
          <a:blip r:embed="rId3"/>
          <a:stretch>
            <a:fillRect/>
          </a:stretch>
        </p:blipFill>
        <p:spPr>
          <a:xfrm>
            <a:off x="3773428" y="3746826"/>
            <a:ext cx="4609306" cy="2928061"/>
          </a:xfrm>
          <a:prstGeom prst="rect">
            <a:avLst/>
          </a:prstGeom>
        </p:spPr>
      </p:pic>
    </p:spTree>
    <p:extLst>
      <p:ext uri="{BB962C8B-B14F-4D97-AF65-F5344CB8AC3E}">
        <p14:creationId xmlns:p14="http://schemas.microsoft.com/office/powerpoint/2010/main" val="1243091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384404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algn="ctr"/>
            <a:endParaRPr lang="en-US" sz="2000" i="1" dirty="0">
              <a:solidFill>
                <a:schemeClr val="bg1"/>
              </a:solidFill>
            </a:endParaRPr>
          </a:p>
          <a:p>
            <a:pPr algn="ctr"/>
            <a:r>
              <a:rPr lang="en-US" sz="2000" i="1" dirty="0">
                <a:solidFill>
                  <a:schemeClr val="bg1"/>
                </a:solidFill>
              </a:rPr>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p:txBody>
      </p:sp>
    </p:spTree>
    <p:extLst>
      <p:ext uri="{BB962C8B-B14F-4D97-AF65-F5344CB8AC3E}">
        <p14:creationId xmlns:p14="http://schemas.microsoft.com/office/powerpoint/2010/main" val="16189180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695452" y="1383272"/>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Convergence is the process of countries with lower GDP levels per capita catching up to countries with higher GDP levels per capita.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Convergence can occur even when high- and low-income countries increase investment in physical and human capital with the objective of growing GDP.</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higher-income countries, a level of investment equal to that of the low-income country is not likely to have as big an effect because the more developed country most likely already has high levels of capital investment.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Higher-income countries are more likely to have diminishing returns to their investments and must continually invent new technologies.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Continuous technological innovation can counterbalance diminishing returns to investments in human and physical capital.</a:t>
            </a:r>
          </a:p>
        </p:txBody>
      </p:sp>
    </p:spTree>
    <p:extLst>
      <p:ext uri="{BB962C8B-B14F-4D97-AF65-F5344CB8AC3E}">
        <p14:creationId xmlns:p14="http://schemas.microsoft.com/office/powerpoint/2010/main" val="22098616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395825"/>
            <a:ext cx="9144000" cy="6275248"/>
            <a:chOff x="0" y="520512"/>
            <a:chExt cx="9144000" cy="6275248"/>
          </a:xfrm>
        </p:grpSpPr>
        <p:sp>
          <p:nvSpPr>
            <p:cNvPr id="103" name="Google Shape;103;p15"/>
            <p:cNvSpPr txBox="1"/>
            <p:nvPr/>
          </p:nvSpPr>
          <p:spPr>
            <a:xfrm>
              <a:off x="0" y="5205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Industrial Revolution</a:t>
              </a: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refers to the widespread use of power-driven machinery and the economic and social changes that resulted in the first half of the 1800s.</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Industrial jobs were dangerous, but also higher paying and offered workers a chance for social mobility.</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Machines performed the tasks that otherwise would have required many workers.</a:t>
              </a:r>
            </a:p>
          </p:txBody>
        </p:sp>
      </p:grpSp>
      <p:grpSp>
        <p:nvGrpSpPr>
          <p:cNvPr id="21" name="Group 20">
            <a:extLst>
              <a:ext uri="{FF2B5EF4-FFF2-40B4-BE49-F238E27FC236}">
                <a16:creationId xmlns:a16="http://schemas.microsoft.com/office/drawing/2014/main" id="{F8BFC6E8-E0C9-48A2-BDA8-7AAAECD3041B}"/>
              </a:ext>
            </a:extLst>
          </p:cNvPr>
          <p:cNvGrpSpPr/>
          <p:nvPr/>
        </p:nvGrpSpPr>
        <p:grpSpPr>
          <a:xfrm>
            <a:off x="2066922" y="4535488"/>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inventions and investments resulting from industrialization made profits, which allowed for further investment and inventions.</a:t>
              </a:r>
            </a:p>
          </p:txBody>
        </p:sp>
      </p:grpSp>
    </p:spTree>
    <p:extLst>
      <p:ext uri="{BB962C8B-B14F-4D97-AF65-F5344CB8AC3E}">
        <p14:creationId xmlns:p14="http://schemas.microsoft.com/office/powerpoint/2010/main" val="1530338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395825"/>
            <a:ext cx="9144000" cy="6275248"/>
            <a:chOff x="0" y="520512"/>
            <a:chExt cx="9144000" cy="6275248"/>
          </a:xfrm>
        </p:grpSpPr>
        <p:sp>
          <p:nvSpPr>
            <p:cNvPr id="103" name="Google Shape;103;p15"/>
            <p:cNvSpPr txBox="1"/>
            <p:nvPr/>
          </p:nvSpPr>
          <p:spPr>
            <a:xfrm>
              <a:off x="0" y="5205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GDP Growth After Industrial Revolution</a:t>
              </a: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0890" y="1585568"/>
            <a:ext cx="8058155" cy="806936"/>
            <a:chOff x="542922" y="1736761"/>
            <a:chExt cx="8058155" cy="1062229"/>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93184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Industrial Revolution, GDP growth per capita in leading industrialized countries has been about 2% per year.</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0889" y="3373134"/>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economies (mostly Western) took off, others (like many in Asia and Africa) remained close to subsistence standard of living.</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0890" y="248079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54989" y="193084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increased inequality among nations.</a:t>
              </a:r>
            </a:p>
          </p:txBody>
        </p:sp>
      </p:grpSp>
    </p:spTree>
    <p:extLst>
      <p:ext uri="{BB962C8B-B14F-4D97-AF65-F5344CB8AC3E}">
        <p14:creationId xmlns:p14="http://schemas.microsoft.com/office/powerpoint/2010/main" val="1569318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Mid-Twentieth Century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31691" y="1737340"/>
            <a:ext cx="10009466" cy="4493538"/>
          </a:xfrm>
          <a:prstGeom prst="rect">
            <a:avLst/>
          </a:prstGeom>
          <a:solidFill>
            <a:srgbClr val="627981"/>
          </a:solidFill>
          <a:ln>
            <a:noFill/>
          </a:ln>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By the mid-20</a:t>
            </a:r>
            <a:r>
              <a:rPr lang="en-US" sz="2200" baseline="30000" dirty="0">
                <a:solidFill>
                  <a:schemeClr val="bg1"/>
                </a:solidFill>
              </a:rPr>
              <a:t>th</a:t>
            </a:r>
            <a:r>
              <a:rPr lang="en-US" sz="2200" dirty="0">
                <a:solidFill>
                  <a:schemeClr val="bg1"/>
                </a:solidFill>
              </a:rPr>
              <a:t> century, some countries were catching up to the industrialized nations.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Japan: GDP per capita growth rate averaged 11% per year in the ’60s and ’70s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Brazil: GDP per capita growth rate averaged 11.1% per year from 1968</a:t>
            </a:r>
            <a:r>
              <a:rPr lang="en-US" sz="2200" dirty="0">
                <a:solidFill>
                  <a:schemeClr val="bg1"/>
                </a:solidFill>
                <a:latin typeface="Calibri" panose="020F0502020204030204" pitchFamily="34" charset="0"/>
                <a:cs typeface="Calibri" panose="020F0502020204030204" pitchFamily="34" charset="0"/>
              </a:rPr>
              <a:t>–</a:t>
            </a:r>
            <a:r>
              <a:rPr lang="en-US" sz="2200" dirty="0">
                <a:solidFill>
                  <a:schemeClr val="bg1"/>
                </a:solidFill>
              </a:rPr>
              <a:t>1973</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South Korea: GDP per capita increased by more than 6% per year in the years following the Korean War</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China: grew at a per-capita rate of 9% per year from 1984 into the 2000s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India: GDP per capita grew at 4% during the 1990s and 7% to 8% in the 2000s</a:t>
            </a:r>
          </a:p>
        </p:txBody>
      </p:sp>
    </p:spTree>
    <p:extLst>
      <p:ext uri="{BB962C8B-B14F-4D97-AF65-F5344CB8AC3E}">
        <p14:creationId xmlns:p14="http://schemas.microsoft.com/office/powerpoint/2010/main" val="2751127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Worldwide Growth Rates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77AA97D-78DC-4107-8061-ED2DECFA1C13}"/>
              </a:ext>
            </a:extLst>
          </p:cNvPr>
          <p:cNvSpPr txBox="1"/>
          <p:nvPr/>
        </p:nvSpPr>
        <p:spPr>
          <a:xfrm>
            <a:off x="1881188" y="5938753"/>
            <a:ext cx="8429625" cy="707886"/>
          </a:xfrm>
          <a:prstGeom prst="rect">
            <a:avLst/>
          </a:prstGeom>
          <a:solidFill>
            <a:srgbClr val="627981"/>
          </a:solidFill>
        </p:spPr>
        <p:txBody>
          <a:bodyPr wrap="square" rtlCol="0">
            <a:spAutoFit/>
          </a:bodyPr>
          <a:lstStyle/>
          <a:p>
            <a:pPr algn="ctr"/>
            <a:r>
              <a:rPr lang="en-US" sz="2000" dirty="0">
                <a:solidFill>
                  <a:schemeClr val="bg1"/>
                </a:solidFill>
              </a:rPr>
              <a:t>The average annual growth rates of countries that showed it was possible to catch up to other countries that jumped ahead with the Industrial Revolution.</a:t>
            </a:r>
          </a:p>
        </p:txBody>
      </p:sp>
      <p:pic>
        <p:nvPicPr>
          <p:cNvPr id="3" name="Picture 2" descr="A bar graph comparing the average annual growth rates of Japan, Brazil, India, and China.">
            <a:extLst>
              <a:ext uri="{FF2B5EF4-FFF2-40B4-BE49-F238E27FC236}">
                <a16:creationId xmlns:a16="http://schemas.microsoft.com/office/drawing/2014/main" id="{88A5BC3A-EA7B-40CF-B53A-C0C5D40742DC}"/>
              </a:ext>
            </a:extLst>
          </p:cNvPr>
          <p:cNvPicPr>
            <a:picLocks noChangeAspect="1"/>
          </p:cNvPicPr>
          <p:nvPr/>
        </p:nvPicPr>
        <p:blipFill>
          <a:blip r:embed="rId3"/>
          <a:stretch>
            <a:fillRect/>
          </a:stretch>
        </p:blipFill>
        <p:spPr>
          <a:xfrm>
            <a:off x="3707025" y="1229115"/>
            <a:ext cx="4777950" cy="4535504"/>
          </a:xfrm>
          <a:prstGeom prst="rect">
            <a:avLst/>
          </a:prstGeom>
        </p:spPr>
      </p:pic>
    </p:spTree>
    <p:extLst>
      <p:ext uri="{BB962C8B-B14F-4D97-AF65-F5344CB8AC3E}">
        <p14:creationId xmlns:p14="http://schemas.microsoft.com/office/powerpoint/2010/main" val="697307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Rule of Law and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rule of law</a:t>
              </a:r>
              <a:r>
                <a:rPr lang="en-US" sz="2000" dirty="0">
                  <a:solidFill>
                    <a:schemeClr val="bg1"/>
                  </a:solidFill>
                </a:rPr>
                <a:t>, especially the protection of property and contractual rights, is vital to an economy working effectively and efficiently, leading to growth.</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must have property to enter into a contract.</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Property rights </a:t>
              </a:r>
              <a:r>
                <a:rPr lang="en-US" sz="2000" dirty="0">
                  <a:solidFill>
                    <a:schemeClr val="bg1"/>
                  </a:solidFill>
                </a:rPr>
                <a:t>are the rights of individuals and firms to own property (physical, intellectual, and financial) and to use it as they see fit.</a:t>
              </a:r>
            </a:p>
          </p:txBody>
        </p:sp>
      </p:grpSp>
      <p:grpSp>
        <p:nvGrpSpPr>
          <p:cNvPr id="21" name="Group 20">
            <a:extLst>
              <a:ext uri="{FF2B5EF4-FFF2-40B4-BE49-F238E27FC236}">
                <a16:creationId xmlns:a16="http://schemas.microsoft.com/office/drawing/2014/main" id="{F8BFC6E8-E0C9-48A2-BDA8-7AAAECD3041B}"/>
              </a:ext>
            </a:extLst>
          </p:cNvPr>
          <p:cNvGrpSpPr/>
          <p:nvPr/>
        </p:nvGrpSpPr>
        <p:grpSpPr>
          <a:xfrm>
            <a:off x="2066922" y="4535488"/>
            <a:ext cx="8058156" cy="1065187"/>
            <a:chOff x="542921" y="1736761"/>
            <a:chExt cx="8058156" cy="1065187"/>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Contractual rights </a:t>
              </a:r>
              <a:r>
                <a:rPr lang="en-US" sz="2000" dirty="0">
                  <a:solidFill>
                    <a:schemeClr val="bg1"/>
                  </a:solidFill>
                </a:rPr>
                <a:t>allow individuals to enter into agreements with others regarding use of their property, providing recourse through the legal system in the event of noncompliance.</a:t>
              </a:r>
            </a:p>
          </p:txBody>
        </p:sp>
      </p:grpSp>
    </p:spTree>
    <p:extLst>
      <p:ext uri="{BB962C8B-B14F-4D97-AF65-F5344CB8AC3E}">
        <p14:creationId xmlns:p14="http://schemas.microsoft.com/office/powerpoint/2010/main" val="39090888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2298</TotalTime>
  <Words>6088</Words>
  <Application>Microsoft Office PowerPoint</Application>
  <PresentationFormat>Widescreen</PresentationFormat>
  <Paragraphs>492</Paragraphs>
  <Slides>48</Slides>
  <Notes>44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5" baseType="lpstr">
      <vt:lpstr>Arial</vt:lpstr>
      <vt:lpstr>Calibri</vt:lpstr>
      <vt:lpstr>Calibri Light</vt:lpstr>
      <vt:lpstr>Cambria Math</vt:lpstr>
      <vt:lpstr>Century Gothic</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146</cp:revision>
  <dcterms:created xsi:type="dcterms:W3CDTF">2014-11-06T15:36:04Z</dcterms:created>
  <dcterms:modified xsi:type="dcterms:W3CDTF">2021-06-22T14:16:33Z</dcterms:modified>
</cp:coreProperties>
</file>