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2"/>
  </p:notesMasterIdLst>
  <p:sldIdLst>
    <p:sldId id="256" r:id="rId3"/>
    <p:sldId id="301" r:id="rId4"/>
    <p:sldId id="257" r:id="rId5"/>
    <p:sldId id="291" r:id="rId6"/>
    <p:sldId id="289" r:id="rId7"/>
    <p:sldId id="299" r:id="rId8"/>
    <p:sldId id="298" r:id="rId9"/>
    <p:sldId id="292" r:id="rId10"/>
    <p:sldId id="302" r:id="rId11"/>
    <p:sldId id="303" r:id="rId12"/>
    <p:sldId id="304" r:id="rId13"/>
    <p:sldId id="305" r:id="rId14"/>
    <p:sldId id="306" r:id="rId15"/>
    <p:sldId id="295" r:id="rId16"/>
    <p:sldId id="296" r:id="rId17"/>
    <p:sldId id="307" r:id="rId18"/>
    <p:sldId id="365" r:id="rId19"/>
    <p:sldId id="364" r:id="rId20"/>
    <p:sldId id="27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2FBEBB"/>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4841" autoAdjust="0"/>
  </p:normalViewPr>
  <p:slideViewPr>
    <p:cSldViewPr snapToGrid="0">
      <p:cViewPr varScale="1">
        <p:scale>
          <a:sx n="97" d="100"/>
          <a:sy n="97" d="100"/>
        </p:scale>
        <p:origin x="450"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4/7/2021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By the end of this lesson, you will be able to analyze how price elasticities impact revenue; evaluate how elasticity can cause shifts in demand and supply; explain how the elasticity of demand and supply determine the incidence of a tax on buyers and sellers; and predict how the long-run and short-run impacts of elasticity affect equilibrium. </a:t>
            </a:r>
          </a:p>
        </p:txBody>
      </p:sp>
      <p:sp>
        <p:nvSpPr>
          <p:cNvPr id="4" name="Slide Number Placeholder 3"/>
          <p:cNvSpPr>
            <a:spLocks noGrp="1"/>
          </p:cNvSpPr>
          <p:nvPr>
            <p:ph type="sldNum" sz="quarter" idx="5"/>
          </p:nvPr>
        </p:nvSpPr>
        <p:spPr/>
        <p:txBody>
          <a:bodyPr/>
          <a:lstStyle/>
          <a:p>
            <a:fld id="{DEC611CA-4268-4E72-8BFC-C641B4C40515}" type="slidenum">
              <a:rPr lang="en-US" smtClean="0"/>
              <a:t>1</a:t>
            </a:fld>
            <a:endParaRPr lang="en-US"/>
          </a:p>
        </p:txBody>
      </p:sp>
    </p:spTree>
    <p:extLst>
      <p:ext uri="{BB962C8B-B14F-4D97-AF65-F5344CB8AC3E}">
        <p14:creationId xmlns:p14="http://schemas.microsoft.com/office/powerpoint/2010/main" val="3187111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 the other hand, if the produced good has a highly elastic demand curve, the rightward shift in supply will lead to a substantially higher quantity sold with relatively little decrease in the price.</a:t>
            </a:r>
          </a:p>
        </p:txBody>
      </p:sp>
      <p:sp>
        <p:nvSpPr>
          <p:cNvPr id="4" name="Slide Number Placeholder 3"/>
          <p:cNvSpPr>
            <a:spLocks noGrp="1"/>
          </p:cNvSpPr>
          <p:nvPr>
            <p:ph type="sldNum" sz="quarter" idx="5"/>
          </p:nvPr>
        </p:nvSpPr>
        <p:spPr/>
        <p:txBody>
          <a:bodyPr/>
          <a:lstStyle/>
          <a:p>
            <a:fld id="{DEC611CA-4268-4E72-8BFC-C641B4C40515}" type="slidenum">
              <a:rPr lang="en-US" smtClean="0"/>
              <a:t>10</a:t>
            </a:fld>
            <a:endParaRPr lang="en-US"/>
          </a:p>
        </p:txBody>
      </p:sp>
    </p:spTree>
    <p:extLst>
      <p:ext uri="{BB962C8B-B14F-4D97-AF65-F5344CB8AC3E}">
        <p14:creationId xmlns:p14="http://schemas.microsoft.com/office/powerpoint/2010/main" val="13253033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Elasticity also reveals whether firms can pass higher costs that they incur on to consumers. Addictive substances with highly inelastic demand, like cigarettes, are products for which producers can pass higher costs on to consumers. Economic research suggests that increasing cigarette prices by 10% leads to about a 3% reduction in the quantity of cigarettes purchased. Higher taxes on cigarettes will raise tax revenue for the government, but they will not affect the quantity of smoking very much.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11</a:t>
            </a:fld>
            <a:endParaRPr lang="en-US"/>
          </a:p>
        </p:txBody>
      </p:sp>
    </p:spTree>
    <p:extLst>
      <p:ext uri="{BB962C8B-B14F-4D97-AF65-F5344CB8AC3E}">
        <p14:creationId xmlns:p14="http://schemas.microsoft.com/office/powerpoint/2010/main" val="41258997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example of cigarette taxes demonstrated that because demand is inelastic, taxes are not effective at reducing the equilibrium quantity of smoking, and they mainly pass along to consumers in the form of higher prices. The analysis, or manner, of how a tax burden is divided between consumers and producers is called tax incidence. Typically, the tax incidence, or burden, falls both on the consumers and producers of the taxed good. However, if one wants to predict which group will bear most of the burden, all one needs to do is examine the elasticity of demand and supply.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12</a:t>
            </a:fld>
            <a:endParaRPr lang="en-US"/>
          </a:p>
        </p:txBody>
      </p:sp>
    </p:spTree>
    <p:extLst>
      <p:ext uri="{BB962C8B-B14F-4D97-AF65-F5344CB8AC3E}">
        <p14:creationId xmlns:p14="http://schemas.microsoft.com/office/powerpoint/2010/main" val="932206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demand is relatively inelastic, and supply is relatively elastic, consumers bear a majority of the tax burden.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demand is relatively elastic, and supply is relatively inelastic, suppliers bear a majority of the tax burden.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13</a:t>
            </a:fld>
            <a:endParaRPr lang="en-US"/>
          </a:p>
        </p:txBody>
      </p:sp>
    </p:spTree>
    <p:extLst>
      <p:ext uri="{BB962C8B-B14F-4D97-AF65-F5344CB8AC3E}">
        <p14:creationId xmlns:p14="http://schemas.microsoft.com/office/powerpoint/2010/main" val="33272033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the supply curve is inelastic and demand is elastic, the burden is passed on to producers and taxes do not greatly affect the equilibrium quantity. The graph displays the disproportionate tax burden on producers.</a:t>
            </a:r>
          </a:p>
        </p:txBody>
      </p:sp>
      <p:sp>
        <p:nvSpPr>
          <p:cNvPr id="4" name="Slide Number Placeholder 3"/>
          <p:cNvSpPr>
            <a:spLocks noGrp="1"/>
          </p:cNvSpPr>
          <p:nvPr>
            <p:ph type="sldNum" sz="quarter" idx="5"/>
          </p:nvPr>
        </p:nvSpPr>
        <p:spPr/>
        <p:txBody>
          <a:bodyPr/>
          <a:lstStyle/>
          <a:p>
            <a:fld id="{DEC611CA-4268-4E72-8BFC-C641B4C40515}" type="slidenum">
              <a:rPr lang="en-US" smtClean="0"/>
              <a:t>14</a:t>
            </a:fld>
            <a:endParaRPr lang="en-US"/>
          </a:p>
        </p:txBody>
      </p:sp>
    </p:spTree>
    <p:extLst>
      <p:ext uri="{BB962C8B-B14F-4D97-AF65-F5344CB8AC3E}">
        <p14:creationId xmlns:p14="http://schemas.microsoft.com/office/powerpoint/2010/main" val="38579129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Similarly, when the demand curve is inelastic, consumers are not very responsive to price changes, and the quantity demanded reduces only modestly when the tax is introduced. Producers can then pass the tax burden along to consumers in the form of higher prices without much of a decline in the equilibrium quantity. The graphs display the disproportionate tax burden on consumers.</a:t>
            </a:r>
          </a:p>
        </p:txBody>
      </p:sp>
      <p:sp>
        <p:nvSpPr>
          <p:cNvPr id="4" name="Slide Number Placeholder 3"/>
          <p:cNvSpPr>
            <a:spLocks noGrp="1"/>
          </p:cNvSpPr>
          <p:nvPr>
            <p:ph type="sldNum" sz="quarter" idx="5"/>
          </p:nvPr>
        </p:nvSpPr>
        <p:spPr/>
        <p:txBody>
          <a:bodyPr/>
          <a:lstStyle/>
          <a:p>
            <a:fld id="{DEC611CA-4268-4E72-8BFC-C641B4C40515}" type="slidenum">
              <a:rPr lang="en-US" smtClean="0"/>
              <a:t>15</a:t>
            </a:fld>
            <a:endParaRPr lang="en-US"/>
          </a:p>
        </p:txBody>
      </p:sp>
    </p:spTree>
    <p:extLst>
      <p:ext uri="{BB962C8B-B14F-4D97-AF65-F5344CB8AC3E}">
        <p14:creationId xmlns:p14="http://schemas.microsoft.com/office/powerpoint/2010/main" val="4657088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chemeClr val="bg1"/>
                </a:solidFill>
              </a:rPr>
              <a:t>Elasticities are often lower (more inelastic) in the short run than in the long run. On the demand side of the market, it can sometimes be difficult to change quantity demanded in the short run but easier in the long run. For example, in the short run, it is not easy for a person to make substantial changes in energy consumption, like gas usage. However, in the long run, perhaps you can purchase a car that gets more miles to the gallon or choose a job that is closer to where you live.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chemeClr val="bg1"/>
              </a:solidFill>
            </a:endParaRPr>
          </a:p>
          <a:p>
            <a:pPr marL="0" indent="0">
              <a:buFont typeface="Arial" panose="020B0604020202020204" pitchFamily="34" charset="0"/>
              <a:buNone/>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16</a:t>
            </a:fld>
            <a:endParaRPr lang="en-US"/>
          </a:p>
        </p:txBody>
      </p:sp>
    </p:spTree>
    <p:extLst>
      <p:ext uri="{BB962C8B-B14F-4D97-AF65-F5344CB8AC3E}">
        <p14:creationId xmlns:p14="http://schemas.microsoft.com/office/powerpoint/2010/main" val="9308642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On the supply side of the market, producers of goods and services typically find it easier to expand production in the long term of several years rather than in the short run of a few months. For example, in the short run, it can be costly or difficult to build a new factory, hire many new workers, or open new stores. However, over a few years, these changes are possible. In most markets for goods and services, prices fluctuate more than quantities in the short run, but quantities often adjust more than prices in the long run.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17</a:t>
            </a:fld>
            <a:endParaRPr lang="en-US"/>
          </a:p>
        </p:txBody>
      </p:sp>
    </p:spTree>
    <p:extLst>
      <p:ext uri="{BB962C8B-B14F-4D97-AF65-F5344CB8AC3E}">
        <p14:creationId xmlns:p14="http://schemas.microsoft.com/office/powerpoint/2010/main" val="8450459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solidFill>
                  <a:schemeClr val="bg1"/>
                </a:solidFill>
              </a:rPr>
              <a:t>In the market for goods and services, quantity supplied and quantity demanded are often relatively slow to react to changes in price in the short run but react more substantially in the long run, indicating that that demand and supply often (but not always) tend to be relatively inelastic in the short run and relatively elastic in the long run.</a:t>
            </a:r>
          </a:p>
          <a:p>
            <a:pPr marL="0" indent="0">
              <a:buFont typeface="Arial" panose="020B0604020202020204" pitchFamily="34" charset="0"/>
              <a:buNone/>
            </a:pPr>
            <a:endParaRPr lang="en-US" sz="1200" dirty="0">
              <a:solidFill>
                <a:schemeClr val="bg1"/>
              </a:solidFill>
            </a:endParaRPr>
          </a:p>
          <a:p>
            <a:pPr marL="0" indent="0">
              <a:buFont typeface="Arial" panose="020B0604020202020204" pitchFamily="34" charset="0"/>
              <a:buNone/>
            </a:pPr>
            <a:r>
              <a:rPr lang="en-US" sz="1200" dirty="0">
                <a:solidFill>
                  <a:schemeClr val="bg1"/>
                </a:solidFill>
              </a:rPr>
              <a:t>The tax incidence depends on the relative price elasticity of supply and demand: when supply is more elastic than demand, buyers bear most of the tax burden, and when demand is more elastic than supply, producers bear most of the cost of the tax.</a:t>
            </a:r>
          </a:p>
          <a:p>
            <a:pPr marL="0" indent="0">
              <a:buFont typeface="Arial" panose="020B0604020202020204" pitchFamily="34" charset="0"/>
              <a:buNone/>
            </a:pPr>
            <a:endParaRPr lang="en-US" sz="1200" dirty="0">
              <a:solidFill>
                <a:schemeClr val="bg1"/>
              </a:solidFill>
            </a:endParaRPr>
          </a:p>
          <a:p>
            <a:pPr marL="0" indent="0">
              <a:buFont typeface="Arial" panose="020B0604020202020204" pitchFamily="34" charset="0"/>
              <a:buNone/>
            </a:pPr>
            <a:r>
              <a:rPr lang="en-US" sz="1200" dirty="0">
                <a:solidFill>
                  <a:schemeClr val="bg1"/>
                </a:solidFill>
              </a:rPr>
              <a:t>Tax revenue is larger the more inelastic the demand and supply are.</a:t>
            </a:r>
          </a:p>
          <a:p>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18</a:t>
            </a:fld>
            <a:endParaRPr lang="en-US"/>
          </a:p>
        </p:txBody>
      </p:sp>
    </p:spTree>
    <p:extLst>
      <p:ext uri="{BB962C8B-B14F-4D97-AF65-F5344CB8AC3E}">
        <p14:creationId xmlns:p14="http://schemas.microsoft.com/office/powerpoint/2010/main" val="2949513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Studying elasticities is useful for a number of reasons, pricing being most important. Elasticity relates to revenue and pricing, both in the long and short run.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2</a:t>
            </a:fld>
            <a:endParaRPr lang="en-US"/>
          </a:p>
        </p:txBody>
      </p:sp>
    </p:spTree>
    <p:extLst>
      <p:ext uri="{BB962C8B-B14F-4D97-AF65-F5344CB8AC3E}">
        <p14:creationId xmlns:p14="http://schemas.microsoft.com/office/powerpoint/2010/main" val="915901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Revenue is calculated as price times quantity. Based on the elasticity of a good, a change in price will impact revenue in three different ways.</a:t>
            </a:r>
          </a:p>
        </p:txBody>
      </p:sp>
      <p:sp>
        <p:nvSpPr>
          <p:cNvPr id="4" name="Slide Number Placeholder 3"/>
          <p:cNvSpPr>
            <a:spLocks noGrp="1"/>
          </p:cNvSpPr>
          <p:nvPr>
            <p:ph type="sldNum" sz="quarter" idx="5"/>
          </p:nvPr>
        </p:nvSpPr>
        <p:spPr/>
        <p:txBody>
          <a:bodyPr/>
          <a:lstStyle/>
          <a:p>
            <a:fld id="{DEC611CA-4268-4E72-8BFC-C641B4C40515}" type="slidenum">
              <a:rPr lang="en-US" smtClean="0"/>
              <a:t>3</a:t>
            </a:fld>
            <a:endParaRPr lang="en-US"/>
          </a:p>
        </p:txBody>
      </p:sp>
    </p:spTree>
    <p:extLst>
      <p:ext uri="{BB962C8B-B14F-4D97-AF65-F5344CB8AC3E}">
        <p14:creationId xmlns:p14="http://schemas.microsoft.com/office/powerpoint/2010/main" val="915901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Consider a band trying to sell tickets for their concert; how should the band set the ticket price to generate the most total revenue? The key concept in thinking about collecting the most revenue is the price elasticity of demand. Imagine that the band starts off thinking about a certain price, which will result in the sale of a certain quantity of tickets.</a:t>
            </a:r>
          </a:p>
        </p:txBody>
      </p:sp>
      <p:sp>
        <p:nvSpPr>
          <p:cNvPr id="4" name="Slide Number Placeholder 3"/>
          <p:cNvSpPr>
            <a:spLocks noGrp="1"/>
          </p:cNvSpPr>
          <p:nvPr>
            <p:ph type="sldNum" sz="quarter" idx="5"/>
          </p:nvPr>
        </p:nvSpPr>
        <p:spPr/>
        <p:txBody>
          <a:bodyPr/>
          <a:lstStyle/>
          <a:p>
            <a:fld id="{DEC611CA-4268-4E72-8BFC-C641B4C40515}" type="slidenum">
              <a:rPr lang="en-US" smtClean="0"/>
              <a:t>4</a:t>
            </a:fld>
            <a:endParaRPr lang="en-US"/>
          </a:p>
        </p:txBody>
      </p:sp>
    </p:spTree>
    <p:extLst>
      <p:ext uri="{BB962C8B-B14F-4D97-AF65-F5344CB8AC3E}">
        <p14:creationId xmlns:p14="http://schemas.microsoft.com/office/powerpoint/2010/main" val="3229345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demand is elastic at that price level, the band should cut the price because the percentage drop in price will result in an even larger percentage increase in the quantity sold, increasing total revenue.</a:t>
            </a:r>
          </a:p>
        </p:txBody>
      </p:sp>
      <p:sp>
        <p:nvSpPr>
          <p:cNvPr id="4" name="Slide Number Placeholder 3"/>
          <p:cNvSpPr>
            <a:spLocks noGrp="1"/>
          </p:cNvSpPr>
          <p:nvPr>
            <p:ph type="sldNum" sz="quarter" idx="5"/>
          </p:nvPr>
        </p:nvSpPr>
        <p:spPr/>
        <p:txBody>
          <a:bodyPr/>
          <a:lstStyle/>
          <a:p>
            <a:fld id="{DEC611CA-4268-4E72-8BFC-C641B4C40515}" type="slidenum">
              <a:rPr lang="en-US" smtClean="0"/>
              <a:t>5</a:t>
            </a:fld>
            <a:endParaRPr lang="en-US"/>
          </a:p>
        </p:txBody>
      </p:sp>
    </p:spTree>
    <p:extLst>
      <p:ext uri="{BB962C8B-B14F-4D97-AF65-F5344CB8AC3E}">
        <p14:creationId xmlns:p14="http://schemas.microsoft.com/office/powerpoint/2010/main" val="35271664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demand is inelastic at that original quantity level, the band should raise the ticket price because a certain percentage increase in price will result in a smaller percentage decrease in the quantity sold, and total revenue will rise.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6</a:t>
            </a:fld>
            <a:endParaRPr lang="en-US"/>
          </a:p>
        </p:txBody>
      </p:sp>
    </p:spTree>
    <p:extLst>
      <p:ext uri="{BB962C8B-B14F-4D97-AF65-F5344CB8AC3E}">
        <p14:creationId xmlns:p14="http://schemas.microsoft.com/office/powerpoint/2010/main" val="3401022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demand has a unitary elasticity at that quantity, an equal percentage change in quantity will offset a moderate percentage change in the price, so the band will earn the same revenue whether it (moderately) increases or decreases the ticket price. Hence, total revenue is maximized at the point of unit elasticity (corresponding to the midpoint of the linear demand curve).</a:t>
            </a:r>
          </a:p>
        </p:txBody>
      </p:sp>
      <p:sp>
        <p:nvSpPr>
          <p:cNvPr id="4" name="Slide Number Placeholder 3"/>
          <p:cNvSpPr>
            <a:spLocks noGrp="1"/>
          </p:cNvSpPr>
          <p:nvPr>
            <p:ph type="sldNum" sz="quarter" idx="5"/>
          </p:nvPr>
        </p:nvSpPr>
        <p:spPr/>
        <p:txBody>
          <a:bodyPr/>
          <a:lstStyle/>
          <a:p>
            <a:fld id="{DEC611CA-4268-4E72-8BFC-C641B4C40515}" type="slidenum">
              <a:rPr lang="en-US" smtClean="0"/>
              <a:t>7</a:t>
            </a:fld>
            <a:endParaRPr lang="en-US"/>
          </a:p>
        </p:txBody>
      </p:sp>
    </p:spTree>
    <p:extLst>
      <p:ext uri="{BB962C8B-B14F-4D97-AF65-F5344CB8AC3E}">
        <p14:creationId xmlns:p14="http://schemas.microsoft.com/office/powerpoint/2010/main" val="1495384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are two approaches to maximizing profits: cut costs or increase total revenue. Most businesses face a day-to-day struggle to figure out ways to produce at a lower cost as a way to earn higher profits. However, if the cost of a key input rises, can the firm pass those higher costs along to consumers in the form of higher prices? Conversely, if new and less expensive ways of producing are invented, can the firm keep the benefits in the form of higher profits? The price elasticity of demand plays a key role in answering these questions.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8</a:t>
            </a:fld>
            <a:endParaRPr lang="en-US"/>
          </a:p>
        </p:txBody>
      </p:sp>
    </p:spTree>
    <p:extLst>
      <p:ext uri="{BB962C8B-B14F-4D97-AF65-F5344CB8AC3E}">
        <p14:creationId xmlns:p14="http://schemas.microsoft.com/office/powerpoint/2010/main" val="27548183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a technological breakthrough, firms are able to produce at a cheaper and efficient rate, causing the supply curve to shift right. If the produced good has a highly inelastic demand curve, the rightward shift in supply will lead to a substantially lower price for the product with relatively little increase in the quantity sold. </a:t>
            </a:r>
          </a:p>
        </p:txBody>
      </p:sp>
      <p:sp>
        <p:nvSpPr>
          <p:cNvPr id="4" name="Slide Number Placeholder 3"/>
          <p:cNvSpPr>
            <a:spLocks noGrp="1"/>
          </p:cNvSpPr>
          <p:nvPr>
            <p:ph type="sldNum" sz="quarter" idx="5"/>
          </p:nvPr>
        </p:nvSpPr>
        <p:spPr/>
        <p:txBody>
          <a:bodyPr/>
          <a:lstStyle/>
          <a:p>
            <a:fld id="{DEC611CA-4268-4E72-8BFC-C641B4C40515}" type="slidenum">
              <a:rPr lang="en-US" smtClean="0"/>
              <a:t>9</a:t>
            </a:fld>
            <a:endParaRPr lang="en-US"/>
          </a:p>
        </p:txBody>
      </p:sp>
    </p:spTree>
    <p:extLst>
      <p:ext uri="{BB962C8B-B14F-4D97-AF65-F5344CB8AC3E}">
        <p14:creationId xmlns:p14="http://schemas.microsoft.com/office/powerpoint/2010/main" val="15079873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4/7/2021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4/7/2021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4/7/2021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4/7/2021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4/7/2021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4/7/2021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4/7/2021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4/7/2021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4/7/2021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4/7/2021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4/7/2021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4/7/2021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4/7/2021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4/7/2021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4/7/2021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4/7/2021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4/7/2021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4/7/2021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4/7/2021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4/7/2021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4/7/2021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4/7/2021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4/7/2021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4/7/2021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9" name="TextBox 8"/>
          <p:cNvSpPr txBox="1"/>
          <p:nvPr/>
        </p:nvSpPr>
        <p:spPr>
          <a:xfrm>
            <a:off x="1463488" y="2929419"/>
            <a:ext cx="9265024" cy="923330"/>
          </a:xfrm>
          <a:prstGeom prst="rect">
            <a:avLst/>
          </a:prstGeom>
          <a:noFill/>
        </p:spPr>
        <p:txBody>
          <a:bodyPr wrap="square" rtlCol="0">
            <a:spAutoFit/>
          </a:bodyPr>
          <a:lstStyle/>
          <a:p>
            <a:pPr lvl="0" algn="ctr"/>
            <a:r>
              <a:rPr lang="en-US" sz="5400" dirty="0">
                <a:solidFill>
                  <a:prstClr val="black">
                    <a:lumMod val="75000"/>
                    <a:lumOff val="25000"/>
                  </a:prstClr>
                </a:solidFill>
                <a:latin typeface="Century Gothic" panose="020B0502020202020204" pitchFamily="34" charset="0"/>
              </a:rPr>
              <a:t>Elasticity and Pricing</a:t>
            </a:r>
            <a:endParaRPr lang="en-US" sz="5400" dirty="0">
              <a:solidFill>
                <a:schemeClr val="tx1">
                  <a:lumMod val="75000"/>
                  <a:lumOff val="25000"/>
                </a:schemeClr>
              </a:solidFill>
              <a:latin typeface="Century Gothic" panose="020B0502020202020204" pitchFamily="34" charset="0"/>
            </a:endParaRPr>
          </a:p>
        </p:txBody>
      </p:sp>
      <p:cxnSp>
        <p:nvCxnSpPr>
          <p:cNvPr id="14" name="Straight Connector 13"/>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11" name="Straight Connector 10"/>
          <p:cNvCxnSpPr/>
          <p:nvPr/>
        </p:nvCxnSpPr>
        <p:spPr>
          <a:xfrm>
            <a:off x="3071446" y="2401802"/>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09E5488-F4C8-46F9-BC74-E222CE65441C}"/>
              </a:ext>
            </a:extLst>
          </p:cNvPr>
          <p:cNvSpPr txBox="1"/>
          <p:nvPr/>
        </p:nvSpPr>
        <p:spPr>
          <a:xfrm>
            <a:off x="6237335" y="4380366"/>
            <a:ext cx="2960747" cy="369332"/>
          </a:xfrm>
          <a:prstGeom prst="rect">
            <a:avLst/>
          </a:prstGeom>
          <a:noFill/>
        </p:spPr>
        <p:txBody>
          <a:bodyPr wrap="none" rtlCol="0">
            <a:spAutoFit/>
          </a:bodyPr>
          <a:lstStyle/>
          <a:p>
            <a:r>
              <a:rPr lang="en-US" i="1" dirty="0"/>
              <a:t>Principles </a:t>
            </a:r>
            <a:r>
              <a:rPr lang="en-US" i="1"/>
              <a:t>of Macroeconomics</a:t>
            </a:r>
            <a:endParaRPr lang="en-US" i="1" dirty="0"/>
          </a:p>
        </p:txBody>
      </p:sp>
    </p:spTree>
    <p:extLst>
      <p:ext uri="{BB962C8B-B14F-4D97-AF65-F5344CB8AC3E}">
        <p14:creationId xmlns:p14="http://schemas.microsoft.com/office/powerpoint/2010/main" val="56198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Maximizing Profits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3" name="Picture 2" descr="A graph showing a shift in supply with a highly elastic demand curve.">
            <a:extLst>
              <a:ext uri="{FF2B5EF4-FFF2-40B4-BE49-F238E27FC236}">
                <a16:creationId xmlns:a16="http://schemas.microsoft.com/office/drawing/2014/main" id="{557F44B6-F325-436C-B059-7FC7C32A7891}"/>
              </a:ext>
            </a:extLst>
          </p:cNvPr>
          <p:cNvPicPr>
            <a:picLocks noChangeAspect="1"/>
          </p:cNvPicPr>
          <p:nvPr/>
        </p:nvPicPr>
        <p:blipFill>
          <a:blip r:embed="rId3"/>
          <a:stretch>
            <a:fillRect/>
          </a:stretch>
        </p:blipFill>
        <p:spPr>
          <a:xfrm>
            <a:off x="1524001" y="1383374"/>
            <a:ext cx="4270248" cy="5010912"/>
          </a:xfrm>
          <a:prstGeom prst="rect">
            <a:avLst/>
          </a:prstGeom>
        </p:spPr>
      </p:pic>
      <p:sp>
        <p:nvSpPr>
          <p:cNvPr id="9" name="TextBox 8">
            <a:extLst>
              <a:ext uri="{FF2B5EF4-FFF2-40B4-BE49-F238E27FC236}">
                <a16:creationId xmlns:a16="http://schemas.microsoft.com/office/drawing/2014/main" id="{12FCAB31-F60D-458A-8A05-16429A4530F0}"/>
              </a:ext>
            </a:extLst>
          </p:cNvPr>
          <p:cNvSpPr txBox="1"/>
          <p:nvPr/>
        </p:nvSpPr>
        <p:spPr>
          <a:xfrm>
            <a:off x="6345690" y="1480155"/>
            <a:ext cx="3889691" cy="2246769"/>
          </a:xfrm>
          <a:prstGeom prst="rect">
            <a:avLst/>
          </a:prstGeom>
          <a:solidFill>
            <a:srgbClr val="627981"/>
          </a:solid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schemeClr val="bg1"/>
                </a:solidFill>
              </a:rPr>
              <a:t>On the other hand, if the produced good has a highly elastic demand curve, the rightward shift in supply will lead to a substantially higher quantity sold with relatively little decrease in the price.</a:t>
            </a:r>
          </a:p>
        </p:txBody>
      </p:sp>
    </p:spTree>
    <p:extLst>
      <p:ext uri="{BB962C8B-B14F-4D97-AF65-F5344CB8AC3E}">
        <p14:creationId xmlns:p14="http://schemas.microsoft.com/office/powerpoint/2010/main" val="2568616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Can Businesses Pass Costs on to Consumers?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96A9BCC3-4DAA-4C4E-A855-D84275E56B42}"/>
              </a:ext>
            </a:extLst>
          </p:cNvPr>
          <p:cNvGrpSpPr/>
          <p:nvPr/>
        </p:nvGrpSpPr>
        <p:grpSpPr>
          <a:xfrm>
            <a:off x="2066922" y="1585567"/>
            <a:ext cx="8058155" cy="806935"/>
            <a:chOff x="542922" y="1736761"/>
            <a:chExt cx="8058155" cy="806935"/>
          </a:xfrm>
          <a:solidFill>
            <a:srgbClr val="627981"/>
          </a:solidFill>
        </p:grpSpPr>
        <p:sp>
          <p:nvSpPr>
            <p:cNvPr id="22" name="Rectangle 21">
              <a:extLst>
                <a:ext uri="{FF2B5EF4-FFF2-40B4-BE49-F238E27FC236}">
                  <a16:creationId xmlns:a16="http://schemas.microsoft.com/office/drawing/2014/main" id="{2084E5B4-996C-404D-B710-E51AD29ECB5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4" name="TextBox 23">
              <a:extLst>
                <a:ext uri="{FF2B5EF4-FFF2-40B4-BE49-F238E27FC236}">
                  <a16:creationId xmlns:a16="http://schemas.microsoft.com/office/drawing/2014/main" id="{F6FDF2EA-634B-4104-9186-DB06790BD163}"/>
                </a:ext>
              </a:extLst>
            </p:cNvPr>
            <p:cNvSpPr txBox="1"/>
            <p:nvPr/>
          </p:nvSpPr>
          <p:spPr>
            <a:xfrm>
              <a:off x="542922" y="178332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Elasticity also reveals whether firms can pass higher costs that they incur on to consumers. </a:t>
              </a:r>
            </a:p>
          </p:txBody>
        </p:sp>
      </p:grpSp>
      <p:grpSp>
        <p:nvGrpSpPr>
          <p:cNvPr id="25" name="Group 24">
            <a:extLst>
              <a:ext uri="{FF2B5EF4-FFF2-40B4-BE49-F238E27FC236}">
                <a16:creationId xmlns:a16="http://schemas.microsoft.com/office/drawing/2014/main" id="{608B93DA-12D5-4969-B4A3-543200217DEA}"/>
              </a:ext>
            </a:extLst>
          </p:cNvPr>
          <p:cNvGrpSpPr/>
          <p:nvPr/>
        </p:nvGrpSpPr>
        <p:grpSpPr>
          <a:xfrm>
            <a:off x="2066922" y="2473976"/>
            <a:ext cx="8058154" cy="806935"/>
            <a:chOff x="542923" y="1736761"/>
            <a:chExt cx="8058154" cy="806935"/>
          </a:xfrm>
          <a:solidFill>
            <a:srgbClr val="627981"/>
          </a:solidFill>
        </p:grpSpPr>
        <p:sp>
          <p:nvSpPr>
            <p:cNvPr id="30" name="Rectangle 29">
              <a:extLst>
                <a:ext uri="{FF2B5EF4-FFF2-40B4-BE49-F238E27FC236}">
                  <a16:creationId xmlns:a16="http://schemas.microsoft.com/office/drawing/2014/main" id="{40AB6244-06D4-4319-A689-3DE426C12F7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1" name="TextBox 30">
              <a:extLst>
                <a:ext uri="{FF2B5EF4-FFF2-40B4-BE49-F238E27FC236}">
                  <a16:creationId xmlns:a16="http://schemas.microsoft.com/office/drawing/2014/main" id="{BBC8AF46-5CD6-4FA5-841C-02ACC6C05B06}"/>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Addictive substances with highly inelastic demand, like cigarettes, are products for which producers can pass higher costs on to consumers.</a:t>
              </a:r>
            </a:p>
          </p:txBody>
        </p:sp>
      </p:grpSp>
      <p:grpSp>
        <p:nvGrpSpPr>
          <p:cNvPr id="32" name="Group 31">
            <a:extLst>
              <a:ext uri="{FF2B5EF4-FFF2-40B4-BE49-F238E27FC236}">
                <a16:creationId xmlns:a16="http://schemas.microsoft.com/office/drawing/2014/main" id="{230C1D09-6C14-43AA-82DC-A2A61F34F6B2}"/>
              </a:ext>
            </a:extLst>
          </p:cNvPr>
          <p:cNvGrpSpPr/>
          <p:nvPr/>
        </p:nvGrpSpPr>
        <p:grpSpPr>
          <a:xfrm>
            <a:off x="2066923" y="3359687"/>
            <a:ext cx="8058155" cy="806935"/>
            <a:chOff x="542922" y="1736761"/>
            <a:chExt cx="8058155" cy="806935"/>
          </a:xfrm>
          <a:solidFill>
            <a:srgbClr val="627981"/>
          </a:solidFill>
        </p:grpSpPr>
        <p:sp>
          <p:nvSpPr>
            <p:cNvPr id="33" name="Rectangle 32">
              <a:extLst>
                <a:ext uri="{FF2B5EF4-FFF2-40B4-BE49-F238E27FC236}">
                  <a16:creationId xmlns:a16="http://schemas.microsoft.com/office/drawing/2014/main" id="{E72E29A0-3C26-49A9-B61A-0CC2347331D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4" name="TextBox 33">
              <a:extLst>
                <a:ext uri="{FF2B5EF4-FFF2-40B4-BE49-F238E27FC236}">
                  <a16:creationId xmlns:a16="http://schemas.microsoft.com/office/drawing/2014/main" id="{2CE6C981-3C2A-48ED-9C22-58DE93991B83}"/>
                </a:ext>
              </a:extLst>
            </p:cNvPr>
            <p:cNvSpPr txBox="1"/>
            <p:nvPr/>
          </p:nvSpPr>
          <p:spPr>
            <a:xfrm>
              <a:off x="542922" y="178332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Economic research suggests that increasing cigarette prices by 10% leads to about a 3% reduction in the quantity of cigarettes purchased.</a:t>
              </a:r>
            </a:p>
          </p:txBody>
        </p:sp>
      </p:grpSp>
      <p:grpSp>
        <p:nvGrpSpPr>
          <p:cNvPr id="35" name="Group 34">
            <a:extLst>
              <a:ext uri="{FF2B5EF4-FFF2-40B4-BE49-F238E27FC236}">
                <a16:creationId xmlns:a16="http://schemas.microsoft.com/office/drawing/2014/main" id="{58FE0549-3FED-4C05-A26A-4C85508730C2}"/>
              </a:ext>
            </a:extLst>
          </p:cNvPr>
          <p:cNvGrpSpPr/>
          <p:nvPr/>
        </p:nvGrpSpPr>
        <p:grpSpPr>
          <a:xfrm>
            <a:off x="2066923" y="4248096"/>
            <a:ext cx="8058154" cy="806935"/>
            <a:chOff x="542923" y="1736761"/>
            <a:chExt cx="8058154" cy="806935"/>
          </a:xfrm>
          <a:solidFill>
            <a:srgbClr val="627981"/>
          </a:solidFill>
        </p:grpSpPr>
        <p:sp>
          <p:nvSpPr>
            <p:cNvPr id="36" name="Rectangle 35">
              <a:extLst>
                <a:ext uri="{FF2B5EF4-FFF2-40B4-BE49-F238E27FC236}">
                  <a16:creationId xmlns:a16="http://schemas.microsoft.com/office/drawing/2014/main" id="{0CBA233A-3024-4BEB-86C3-3F306A6030F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7" name="TextBox 36">
              <a:extLst>
                <a:ext uri="{FF2B5EF4-FFF2-40B4-BE49-F238E27FC236}">
                  <a16:creationId xmlns:a16="http://schemas.microsoft.com/office/drawing/2014/main" id="{B7A04316-B87F-4A07-A8C3-69CD42866F20}"/>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Higher taxes on cigarettes will raise tax revenue for the government, but they will not affect the quantity of smoking very much.</a:t>
              </a:r>
            </a:p>
          </p:txBody>
        </p:sp>
      </p:grpSp>
    </p:spTree>
    <p:extLst>
      <p:ext uri="{BB962C8B-B14F-4D97-AF65-F5344CB8AC3E}">
        <p14:creationId xmlns:p14="http://schemas.microsoft.com/office/powerpoint/2010/main" val="450184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Elasticity and Tax Incidence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96A9BCC3-4DAA-4C4E-A855-D84275E56B42}"/>
              </a:ext>
            </a:extLst>
          </p:cNvPr>
          <p:cNvGrpSpPr/>
          <p:nvPr/>
        </p:nvGrpSpPr>
        <p:grpSpPr>
          <a:xfrm>
            <a:off x="2066922" y="1585567"/>
            <a:ext cx="8058155" cy="806935"/>
            <a:chOff x="542922" y="1736761"/>
            <a:chExt cx="8058155" cy="806935"/>
          </a:xfrm>
          <a:solidFill>
            <a:srgbClr val="627981"/>
          </a:solidFill>
        </p:grpSpPr>
        <p:sp>
          <p:nvSpPr>
            <p:cNvPr id="22" name="Rectangle 21">
              <a:extLst>
                <a:ext uri="{FF2B5EF4-FFF2-40B4-BE49-F238E27FC236}">
                  <a16:creationId xmlns:a16="http://schemas.microsoft.com/office/drawing/2014/main" id="{2084E5B4-996C-404D-B710-E51AD29ECB5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4" name="TextBox 23">
              <a:extLst>
                <a:ext uri="{FF2B5EF4-FFF2-40B4-BE49-F238E27FC236}">
                  <a16:creationId xmlns:a16="http://schemas.microsoft.com/office/drawing/2014/main" id="{F6FDF2EA-634B-4104-9186-DB06790BD163}"/>
                </a:ext>
              </a:extLst>
            </p:cNvPr>
            <p:cNvSpPr txBox="1"/>
            <p:nvPr/>
          </p:nvSpPr>
          <p:spPr>
            <a:xfrm>
              <a:off x="542922" y="178332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example of cigarette taxes demonstrated that because demand is inelastic, taxes are not effective at reducing the quantity of smoking.</a:t>
              </a:r>
            </a:p>
          </p:txBody>
        </p:sp>
      </p:grpSp>
      <p:grpSp>
        <p:nvGrpSpPr>
          <p:cNvPr id="25" name="Group 24">
            <a:extLst>
              <a:ext uri="{FF2B5EF4-FFF2-40B4-BE49-F238E27FC236}">
                <a16:creationId xmlns:a16="http://schemas.microsoft.com/office/drawing/2014/main" id="{608B93DA-12D5-4969-B4A3-543200217DEA}"/>
              </a:ext>
            </a:extLst>
          </p:cNvPr>
          <p:cNvGrpSpPr/>
          <p:nvPr/>
        </p:nvGrpSpPr>
        <p:grpSpPr>
          <a:xfrm>
            <a:off x="2066921" y="2473976"/>
            <a:ext cx="8058155" cy="806935"/>
            <a:chOff x="542922" y="1736761"/>
            <a:chExt cx="8058155" cy="806935"/>
          </a:xfrm>
          <a:solidFill>
            <a:srgbClr val="627981"/>
          </a:solidFill>
        </p:grpSpPr>
        <p:sp>
          <p:nvSpPr>
            <p:cNvPr id="30" name="Rectangle 29">
              <a:extLst>
                <a:ext uri="{FF2B5EF4-FFF2-40B4-BE49-F238E27FC236}">
                  <a16:creationId xmlns:a16="http://schemas.microsoft.com/office/drawing/2014/main" id="{40AB6244-06D4-4319-A689-3DE426C12F7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1" name="TextBox 30">
              <a:extLst>
                <a:ext uri="{FF2B5EF4-FFF2-40B4-BE49-F238E27FC236}">
                  <a16:creationId xmlns:a16="http://schemas.microsoft.com/office/drawing/2014/main" id="{BBC8AF46-5CD6-4FA5-841C-02ACC6C05B06}"/>
                </a:ext>
              </a:extLst>
            </p:cNvPr>
            <p:cNvSpPr txBox="1"/>
            <p:nvPr/>
          </p:nvSpPr>
          <p:spPr>
            <a:xfrm>
              <a:off x="542922" y="1896977"/>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Cigarette taxes mainly affect consumers in the form of higher prices.</a:t>
              </a:r>
            </a:p>
          </p:txBody>
        </p:sp>
      </p:grpSp>
      <p:grpSp>
        <p:nvGrpSpPr>
          <p:cNvPr id="32" name="Group 31">
            <a:extLst>
              <a:ext uri="{FF2B5EF4-FFF2-40B4-BE49-F238E27FC236}">
                <a16:creationId xmlns:a16="http://schemas.microsoft.com/office/drawing/2014/main" id="{230C1D09-6C14-43AA-82DC-A2A61F34F6B2}"/>
              </a:ext>
            </a:extLst>
          </p:cNvPr>
          <p:cNvGrpSpPr/>
          <p:nvPr/>
        </p:nvGrpSpPr>
        <p:grpSpPr>
          <a:xfrm>
            <a:off x="2066923" y="3359687"/>
            <a:ext cx="8058155" cy="806935"/>
            <a:chOff x="542922" y="1736761"/>
            <a:chExt cx="8058155" cy="806935"/>
          </a:xfrm>
          <a:solidFill>
            <a:srgbClr val="627981"/>
          </a:solidFill>
        </p:grpSpPr>
        <p:sp>
          <p:nvSpPr>
            <p:cNvPr id="33" name="Rectangle 32">
              <a:extLst>
                <a:ext uri="{FF2B5EF4-FFF2-40B4-BE49-F238E27FC236}">
                  <a16:creationId xmlns:a16="http://schemas.microsoft.com/office/drawing/2014/main" id="{E72E29A0-3C26-49A9-B61A-0CC2347331D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4" name="TextBox 33">
              <a:extLst>
                <a:ext uri="{FF2B5EF4-FFF2-40B4-BE49-F238E27FC236}">
                  <a16:creationId xmlns:a16="http://schemas.microsoft.com/office/drawing/2014/main" id="{2CE6C981-3C2A-48ED-9C22-58DE93991B83}"/>
                </a:ext>
              </a:extLst>
            </p:cNvPr>
            <p:cNvSpPr txBox="1"/>
            <p:nvPr/>
          </p:nvSpPr>
          <p:spPr>
            <a:xfrm>
              <a:off x="542922" y="178332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analysis, or manner, of how a tax burden is divided between consumers and producers is called </a:t>
              </a:r>
              <a:r>
                <a:rPr lang="en-US" sz="2000" b="1" dirty="0">
                  <a:solidFill>
                    <a:schemeClr val="bg1"/>
                  </a:solidFill>
                </a:rPr>
                <a:t>tax incidence</a:t>
              </a:r>
              <a:r>
                <a:rPr lang="en-US" sz="2000" dirty="0">
                  <a:solidFill>
                    <a:schemeClr val="bg1"/>
                  </a:solidFill>
                </a:rPr>
                <a:t>. </a:t>
              </a:r>
            </a:p>
          </p:txBody>
        </p:sp>
      </p:grpSp>
      <p:grpSp>
        <p:nvGrpSpPr>
          <p:cNvPr id="35" name="Group 34">
            <a:extLst>
              <a:ext uri="{FF2B5EF4-FFF2-40B4-BE49-F238E27FC236}">
                <a16:creationId xmlns:a16="http://schemas.microsoft.com/office/drawing/2014/main" id="{58FE0549-3FED-4C05-A26A-4C85508730C2}"/>
              </a:ext>
            </a:extLst>
          </p:cNvPr>
          <p:cNvGrpSpPr/>
          <p:nvPr/>
        </p:nvGrpSpPr>
        <p:grpSpPr>
          <a:xfrm>
            <a:off x="2066923" y="4248096"/>
            <a:ext cx="8058154" cy="806935"/>
            <a:chOff x="542923" y="1736761"/>
            <a:chExt cx="8058154" cy="806935"/>
          </a:xfrm>
          <a:solidFill>
            <a:srgbClr val="627981"/>
          </a:solidFill>
        </p:grpSpPr>
        <p:sp>
          <p:nvSpPr>
            <p:cNvPr id="36" name="Rectangle 35">
              <a:extLst>
                <a:ext uri="{FF2B5EF4-FFF2-40B4-BE49-F238E27FC236}">
                  <a16:creationId xmlns:a16="http://schemas.microsoft.com/office/drawing/2014/main" id="{0CBA233A-3024-4BEB-86C3-3F306A6030F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7" name="TextBox 36">
              <a:extLst>
                <a:ext uri="{FF2B5EF4-FFF2-40B4-BE49-F238E27FC236}">
                  <a16:creationId xmlns:a16="http://schemas.microsoft.com/office/drawing/2014/main" id="{B7A04316-B87F-4A07-A8C3-69CD42866F20}"/>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Typically, the tax incidence, or burden, falls both on the consumers and producers of the taxed good. </a:t>
              </a:r>
            </a:p>
          </p:txBody>
        </p:sp>
      </p:grpSp>
      <p:grpSp>
        <p:nvGrpSpPr>
          <p:cNvPr id="16" name="Group 15">
            <a:extLst>
              <a:ext uri="{FF2B5EF4-FFF2-40B4-BE49-F238E27FC236}">
                <a16:creationId xmlns:a16="http://schemas.microsoft.com/office/drawing/2014/main" id="{017EA323-20C2-41EC-ABCA-E126C211994B}"/>
              </a:ext>
            </a:extLst>
          </p:cNvPr>
          <p:cNvGrpSpPr/>
          <p:nvPr/>
        </p:nvGrpSpPr>
        <p:grpSpPr>
          <a:xfrm>
            <a:off x="2066921" y="5135938"/>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1331DA78-162A-4F39-B4A0-FD1834BD259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A3B768F6-0AA8-430B-A131-16E49F32154F}"/>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one wants to predict which group will bear most of the burden, all one needs to do is examine the elasticity of demand and supply. </a:t>
              </a:r>
            </a:p>
          </p:txBody>
        </p:sp>
      </p:grpSp>
    </p:spTree>
    <p:extLst>
      <p:ext uri="{BB962C8B-B14F-4D97-AF65-F5344CB8AC3E}">
        <p14:creationId xmlns:p14="http://schemas.microsoft.com/office/powerpoint/2010/main" val="33507397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Elasticity and Tax Incidence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2D1584B3-C3AB-4B25-B4A0-5D08CB9BC8AC}"/>
              </a:ext>
            </a:extLst>
          </p:cNvPr>
          <p:cNvSpPr/>
          <p:nvPr/>
        </p:nvSpPr>
        <p:spPr>
          <a:xfrm>
            <a:off x="2890182" y="1493661"/>
            <a:ext cx="2943060" cy="1087808"/>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If demand is relatively inelastic, and</a:t>
            </a:r>
          </a:p>
        </p:txBody>
      </p:sp>
      <p:sp>
        <p:nvSpPr>
          <p:cNvPr id="20" name="Rectangle 19">
            <a:extLst>
              <a:ext uri="{FF2B5EF4-FFF2-40B4-BE49-F238E27FC236}">
                <a16:creationId xmlns:a16="http://schemas.microsoft.com/office/drawing/2014/main" id="{ED002238-8569-403D-BE11-1B40373C1F6B}"/>
              </a:ext>
            </a:extLst>
          </p:cNvPr>
          <p:cNvSpPr/>
          <p:nvPr/>
        </p:nvSpPr>
        <p:spPr>
          <a:xfrm>
            <a:off x="2890182" y="3462704"/>
            <a:ext cx="2943060" cy="1087808"/>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supply is relatively elastic,</a:t>
            </a:r>
          </a:p>
        </p:txBody>
      </p:sp>
      <p:sp>
        <p:nvSpPr>
          <p:cNvPr id="23" name="Rectangle 22">
            <a:extLst>
              <a:ext uri="{FF2B5EF4-FFF2-40B4-BE49-F238E27FC236}">
                <a16:creationId xmlns:a16="http://schemas.microsoft.com/office/drawing/2014/main" id="{1D909006-97F5-4ED5-A0C9-20FEEA64FEA4}"/>
              </a:ext>
            </a:extLst>
          </p:cNvPr>
          <p:cNvSpPr/>
          <p:nvPr/>
        </p:nvSpPr>
        <p:spPr>
          <a:xfrm>
            <a:off x="2890182" y="5431747"/>
            <a:ext cx="2943060" cy="1087808"/>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consumers bear a majority of the tax burden</a:t>
            </a:r>
          </a:p>
        </p:txBody>
      </p:sp>
      <p:sp>
        <p:nvSpPr>
          <p:cNvPr id="3" name="Arrow: Down 2">
            <a:extLst>
              <a:ext uri="{FF2B5EF4-FFF2-40B4-BE49-F238E27FC236}">
                <a16:creationId xmlns:a16="http://schemas.microsoft.com/office/drawing/2014/main" id="{99E78403-AFBD-4CC4-930C-8DE11C3FAD2A}"/>
              </a:ext>
            </a:extLst>
          </p:cNvPr>
          <p:cNvSpPr/>
          <p:nvPr/>
        </p:nvSpPr>
        <p:spPr>
          <a:xfrm>
            <a:off x="4164643" y="2581469"/>
            <a:ext cx="394138" cy="881235"/>
          </a:xfrm>
          <a:prstGeom prst="down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Down 26">
            <a:extLst>
              <a:ext uri="{FF2B5EF4-FFF2-40B4-BE49-F238E27FC236}">
                <a16:creationId xmlns:a16="http://schemas.microsoft.com/office/drawing/2014/main" id="{AE648518-210A-48CB-BB49-21966DB1AE3F}"/>
              </a:ext>
            </a:extLst>
          </p:cNvPr>
          <p:cNvSpPr/>
          <p:nvPr/>
        </p:nvSpPr>
        <p:spPr>
          <a:xfrm>
            <a:off x="4167189" y="4550512"/>
            <a:ext cx="394138" cy="881235"/>
          </a:xfrm>
          <a:prstGeom prst="down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A420248E-3005-4678-834D-518C889CB358}"/>
              </a:ext>
            </a:extLst>
          </p:cNvPr>
          <p:cNvSpPr/>
          <p:nvPr/>
        </p:nvSpPr>
        <p:spPr>
          <a:xfrm>
            <a:off x="6358760" y="1493661"/>
            <a:ext cx="2943060" cy="1087808"/>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If demand is relatively elastic, and</a:t>
            </a:r>
          </a:p>
        </p:txBody>
      </p:sp>
      <p:sp>
        <p:nvSpPr>
          <p:cNvPr id="29" name="Rectangle 28">
            <a:extLst>
              <a:ext uri="{FF2B5EF4-FFF2-40B4-BE49-F238E27FC236}">
                <a16:creationId xmlns:a16="http://schemas.microsoft.com/office/drawing/2014/main" id="{EF66863E-F7EA-4548-92EB-88BA38BC5F67}"/>
              </a:ext>
            </a:extLst>
          </p:cNvPr>
          <p:cNvSpPr/>
          <p:nvPr/>
        </p:nvSpPr>
        <p:spPr>
          <a:xfrm>
            <a:off x="6358760" y="3462704"/>
            <a:ext cx="2943060" cy="1087808"/>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supply is relatively inelastic,</a:t>
            </a:r>
          </a:p>
        </p:txBody>
      </p:sp>
      <p:sp>
        <p:nvSpPr>
          <p:cNvPr id="38" name="Rectangle 37">
            <a:extLst>
              <a:ext uri="{FF2B5EF4-FFF2-40B4-BE49-F238E27FC236}">
                <a16:creationId xmlns:a16="http://schemas.microsoft.com/office/drawing/2014/main" id="{CD3571BC-83E8-4804-A0A0-C78675368428}"/>
              </a:ext>
            </a:extLst>
          </p:cNvPr>
          <p:cNvSpPr/>
          <p:nvPr/>
        </p:nvSpPr>
        <p:spPr>
          <a:xfrm>
            <a:off x="6358760" y="5431747"/>
            <a:ext cx="2943060" cy="1087808"/>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suppliers bear a majority of the tax burden</a:t>
            </a:r>
          </a:p>
        </p:txBody>
      </p:sp>
      <p:sp>
        <p:nvSpPr>
          <p:cNvPr id="39" name="Arrow: Down 38">
            <a:extLst>
              <a:ext uri="{FF2B5EF4-FFF2-40B4-BE49-F238E27FC236}">
                <a16:creationId xmlns:a16="http://schemas.microsoft.com/office/drawing/2014/main" id="{404C9274-2A3C-4650-98E8-CBCCE131852A}"/>
              </a:ext>
            </a:extLst>
          </p:cNvPr>
          <p:cNvSpPr/>
          <p:nvPr/>
        </p:nvSpPr>
        <p:spPr>
          <a:xfrm>
            <a:off x="7633221" y="2581469"/>
            <a:ext cx="394138" cy="881235"/>
          </a:xfrm>
          <a:prstGeom prst="down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Arrow: Down 39">
            <a:extLst>
              <a:ext uri="{FF2B5EF4-FFF2-40B4-BE49-F238E27FC236}">
                <a16:creationId xmlns:a16="http://schemas.microsoft.com/office/drawing/2014/main" id="{3BA166DA-14D6-4156-AFFA-BB7AE9F07B72}"/>
              </a:ext>
            </a:extLst>
          </p:cNvPr>
          <p:cNvSpPr/>
          <p:nvPr/>
        </p:nvSpPr>
        <p:spPr>
          <a:xfrm>
            <a:off x="7635767" y="4550512"/>
            <a:ext cx="394138" cy="881235"/>
          </a:xfrm>
          <a:prstGeom prst="down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35330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Elastic Demand, Inelastic Supply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BCD0F24-1914-402A-8D27-BC4E76C0A553}"/>
              </a:ext>
            </a:extLst>
          </p:cNvPr>
          <p:cNvSpPr txBox="1"/>
          <p:nvPr/>
        </p:nvSpPr>
        <p:spPr>
          <a:xfrm>
            <a:off x="1328701" y="5533348"/>
            <a:ext cx="9534598" cy="1077218"/>
          </a:xfrm>
          <a:prstGeom prst="rect">
            <a:avLst/>
          </a:prstGeom>
          <a:solidFill>
            <a:srgbClr val="627981"/>
          </a:solidFill>
        </p:spPr>
        <p:txBody>
          <a:bodyPr wrap="square" rtlCol="0">
            <a:spAutoFit/>
          </a:bodyPr>
          <a:lstStyle/>
          <a:p>
            <a:pPr algn="ctr"/>
            <a:r>
              <a:rPr lang="en-US" sz="2000" dirty="0">
                <a:solidFill>
                  <a:schemeClr val="bg1"/>
                </a:solidFill>
              </a:rPr>
              <a:t>An excise tax introduces a wedge between the price paid by consumers (</a:t>
            </a:r>
            <a:r>
              <a:rPr lang="en-US" i="1" dirty="0">
                <a:solidFill>
                  <a:schemeClr val="bg1"/>
                </a:solidFill>
              </a:rPr>
              <a:t>P</a:t>
            </a:r>
            <a:r>
              <a:rPr lang="en-US" baseline="-25000" dirty="0">
                <a:solidFill>
                  <a:schemeClr val="bg1"/>
                </a:solidFill>
              </a:rPr>
              <a:t>c</a:t>
            </a:r>
            <a:r>
              <a:rPr lang="en-US" dirty="0">
                <a:solidFill>
                  <a:schemeClr val="bg1"/>
                </a:solidFill>
              </a:rPr>
              <a:t>)</a:t>
            </a:r>
            <a:r>
              <a:rPr lang="en-US" sz="2000" dirty="0">
                <a:solidFill>
                  <a:schemeClr val="bg1"/>
                </a:solidFill>
              </a:rPr>
              <a:t> and the price received by producers</a:t>
            </a:r>
            <a:r>
              <a:rPr lang="en-US" sz="2400" dirty="0">
                <a:solidFill>
                  <a:schemeClr val="bg1"/>
                </a:solidFill>
              </a:rPr>
              <a:t> (</a:t>
            </a:r>
            <a:r>
              <a:rPr lang="en-US" sz="2000" i="1" dirty="0">
                <a:solidFill>
                  <a:schemeClr val="bg1"/>
                </a:solidFill>
              </a:rPr>
              <a:t>P</a:t>
            </a:r>
            <a:r>
              <a:rPr lang="en-US" sz="2000" baseline="-25000" dirty="0">
                <a:solidFill>
                  <a:schemeClr val="bg1"/>
                </a:solidFill>
              </a:rPr>
              <a:t>p</a:t>
            </a:r>
            <a:r>
              <a:rPr lang="en-US" sz="2000" dirty="0">
                <a:solidFill>
                  <a:schemeClr val="bg1"/>
                </a:solidFill>
              </a:rPr>
              <a:t>). When the supply curve is inelastic and demand is elastic, the burden is passed on to producers and taxes do not greatly affect the equilibrium quantity. </a:t>
            </a:r>
          </a:p>
        </p:txBody>
      </p:sp>
      <p:pic>
        <p:nvPicPr>
          <p:cNvPr id="3" name="Picture 2" descr="A graph showing the tax incidence between producers and consumers when the demand curve is elastic and the supply curve is inelastic.">
            <a:extLst>
              <a:ext uri="{FF2B5EF4-FFF2-40B4-BE49-F238E27FC236}">
                <a16:creationId xmlns:a16="http://schemas.microsoft.com/office/drawing/2014/main" id="{984F3D8F-0A93-4A4A-B890-CB15BECF7958}"/>
              </a:ext>
            </a:extLst>
          </p:cNvPr>
          <p:cNvPicPr>
            <a:picLocks noChangeAspect="1"/>
          </p:cNvPicPr>
          <p:nvPr/>
        </p:nvPicPr>
        <p:blipFill>
          <a:blip r:embed="rId3"/>
          <a:stretch>
            <a:fillRect/>
          </a:stretch>
        </p:blipFill>
        <p:spPr>
          <a:xfrm>
            <a:off x="3610099" y="1314137"/>
            <a:ext cx="4322872" cy="4034681"/>
          </a:xfrm>
          <a:prstGeom prst="rect">
            <a:avLst/>
          </a:prstGeom>
        </p:spPr>
      </p:pic>
    </p:spTree>
    <p:extLst>
      <p:ext uri="{BB962C8B-B14F-4D97-AF65-F5344CB8AC3E}">
        <p14:creationId xmlns:p14="http://schemas.microsoft.com/office/powerpoint/2010/main" val="11533362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Elastic Supply, Inelastic Demand</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8AB36C6-A714-48BE-8A4F-6110AF0B8148}"/>
              </a:ext>
            </a:extLst>
          </p:cNvPr>
          <p:cNvSpPr txBox="1"/>
          <p:nvPr/>
        </p:nvSpPr>
        <p:spPr>
          <a:xfrm>
            <a:off x="2077299" y="5503892"/>
            <a:ext cx="8037401" cy="1015663"/>
          </a:xfrm>
          <a:prstGeom prst="rect">
            <a:avLst/>
          </a:prstGeom>
          <a:solidFill>
            <a:srgbClr val="627981"/>
          </a:solidFill>
        </p:spPr>
        <p:txBody>
          <a:bodyPr wrap="square" rtlCol="0">
            <a:spAutoFit/>
          </a:bodyPr>
          <a:lstStyle/>
          <a:p>
            <a:pPr algn="ctr"/>
            <a:r>
              <a:rPr lang="en-US" sz="2000" dirty="0">
                <a:solidFill>
                  <a:schemeClr val="bg1"/>
                </a:solidFill>
              </a:rPr>
              <a:t>When the supply is more elastic than demand, the tax incidence on consumers is larger than the tax incidence on producers. The more elastic the demand and supply curves, the lower the tax revenue.</a:t>
            </a:r>
          </a:p>
        </p:txBody>
      </p:sp>
      <p:pic>
        <p:nvPicPr>
          <p:cNvPr id="3" name="Picture 2" descr="A graph showing the tax incidence between producers and consumers when the supply curve is more elastic than the demand curve.">
            <a:extLst>
              <a:ext uri="{FF2B5EF4-FFF2-40B4-BE49-F238E27FC236}">
                <a16:creationId xmlns:a16="http://schemas.microsoft.com/office/drawing/2014/main" id="{F9692655-FD8B-4D6A-AF8C-D1AD9720580B}"/>
              </a:ext>
            </a:extLst>
          </p:cNvPr>
          <p:cNvPicPr>
            <a:picLocks noChangeAspect="1"/>
          </p:cNvPicPr>
          <p:nvPr/>
        </p:nvPicPr>
        <p:blipFill>
          <a:blip r:embed="rId3"/>
          <a:stretch>
            <a:fillRect/>
          </a:stretch>
        </p:blipFill>
        <p:spPr>
          <a:xfrm>
            <a:off x="3577812" y="1344046"/>
            <a:ext cx="4325112" cy="4046316"/>
          </a:xfrm>
          <a:prstGeom prst="rect">
            <a:avLst/>
          </a:prstGeom>
        </p:spPr>
      </p:pic>
    </p:spTree>
    <p:extLst>
      <p:ext uri="{BB962C8B-B14F-4D97-AF65-F5344CB8AC3E}">
        <p14:creationId xmlns:p14="http://schemas.microsoft.com/office/powerpoint/2010/main" val="38509810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Long-Run vs. Short-Run Impact</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96A9BCC3-4DAA-4C4E-A855-D84275E56B42}"/>
              </a:ext>
            </a:extLst>
          </p:cNvPr>
          <p:cNvGrpSpPr/>
          <p:nvPr/>
        </p:nvGrpSpPr>
        <p:grpSpPr>
          <a:xfrm>
            <a:off x="2066922" y="1585567"/>
            <a:ext cx="8058155" cy="806935"/>
            <a:chOff x="542922" y="1736761"/>
            <a:chExt cx="8058155" cy="806935"/>
          </a:xfrm>
          <a:solidFill>
            <a:srgbClr val="627981"/>
          </a:solidFill>
        </p:grpSpPr>
        <p:sp>
          <p:nvSpPr>
            <p:cNvPr id="22" name="Rectangle 21">
              <a:extLst>
                <a:ext uri="{FF2B5EF4-FFF2-40B4-BE49-F238E27FC236}">
                  <a16:creationId xmlns:a16="http://schemas.microsoft.com/office/drawing/2014/main" id="{2084E5B4-996C-404D-B710-E51AD29ECB5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4" name="TextBox 23">
              <a:extLst>
                <a:ext uri="{FF2B5EF4-FFF2-40B4-BE49-F238E27FC236}">
                  <a16:creationId xmlns:a16="http://schemas.microsoft.com/office/drawing/2014/main" id="{F6FDF2EA-634B-4104-9186-DB06790BD163}"/>
                </a:ext>
              </a:extLst>
            </p:cNvPr>
            <p:cNvSpPr txBox="1"/>
            <p:nvPr/>
          </p:nvSpPr>
          <p:spPr>
            <a:xfrm>
              <a:off x="542922" y="178332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Elasticities are often lower (more inelastic) in the short run than in the long run. </a:t>
              </a:r>
            </a:p>
          </p:txBody>
        </p:sp>
      </p:grpSp>
      <p:grpSp>
        <p:nvGrpSpPr>
          <p:cNvPr id="25" name="Group 24">
            <a:extLst>
              <a:ext uri="{FF2B5EF4-FFF2-40B4-BE49-F238E27FC236}">
                <a16:creationId xmlns:a16="http://schemas.microsoft.com/office/drawing/2014/main" id="{608B93DA-12D5-4969-B4A3-543200217DEA}"/>
              </a:ext>
            </a:extLst>
          </p:cNvPr>
          <p:cNvGrpSpPr/>
          <p:nvPr/>
        </p:nvGrpSpPr>
        <p:grpSpPr>
          <a:xfrm>
            <a:off x="2066921" y="2473976"/>
            <a:ext cx="8058155" cy="806935"/>
            <a:chOff x="542922" y="1736761"/>
            <a:chExt cx="8058155" cy="806935"/>
          </a:xfrm>
          <a:solidFill>
            <a:srgbClr val="627981"/>
          </a:solidFill>
        </p:grpSpPr>
        <p:sp>
          <p:nvSpPr>
            <p:cNvPr id="30" name="Rectangle 29">
              <a:extLst>
                <a:ext uri="{FF2B5EF4-FFF2-40B4-BE49-F238E27FC236}">
                  <a16:creationId xmlns:a16="http://schemas.microsoft.com/office/drawing/2014/main" id="{40AB6244-06D4-4319-A689-3DE426C12F7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1" name="TextBox 30">
              <a:extLst>
                <a:ext uri="{FF2B5EF4-FFF2-40B4-BE49-F238E27FC236}">
                  <a16:creationId xmlns:a16="http://schemas.microsoft.com/office/drawing/2014/main" id="{BBC8AF46-5CD6-4FA5-841C-02ACC6C05B06}"/>
                </a:ext>
              </a:extLst>
            </p:cNvPr>
            <p:cNvSpPr txBox="1"/>
            <p:nvPr/>
          </p:nvSpPr>
          <p:spPr>
            <a:xfrm>
              <a:off x="542922" y="182243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On the demand side of the market, it can sometimes be difficult to change quantity demanded in the short run but easier in the long run.</a:t>
              </a:r>
            </a:p>
          </p:txBody>
        </p:sp>
      </p:grpSp>
      <p:grpSp>
        <p:nvGrpSpPr>
          <p:cNvPr id="32" name="Group 31">
            <a:extLst>
              <a:ext uri="{FF2B5EF4-FFF2-40B4-BE49-F238E27FC236}">
                <a16:creationId xmlns:a16="http://schemas.microsoft.com/office/drawing/2014/main" id="{230C1D09-6C14-43AA-82DC-A2A61F34F6B2}"/>
              </a:ext>
            </a:extLst>
          </p:cNvPr>
          <p:cNvGrpSpPr/>
          <p:nvPr/>
        </p:nvGrpSpPr>
        <p:grpSpPr>
          <a:xfrm>
            <a:off x="2066923" y="3359687"/>
            <a:ext cx="8058155" cy="806935"/>
            <a:chOff x="542922" y="1736761"/>
            <a:chExt cx="8058155" cy="806935"/>
          </a:xfrm>
          <a:solidFill>
            <a:srgbClr val="627981"/>
          </a:solidFill>
        </p:grpSpPr>
        <p:sp>
          <p:nvSpPr>
            <p:cNvPr id="33" name="Rectangle 32">
              <a:extLst>
                <a:ext uri="{FF2B5EF4-FFF2-40B4-BE49-F238E27FC236}">
                  <a16:creationId xmlns:a16="http://schemas.microsoft.com/office/drawing/2014/main" id="{E72E29A0-3C26-49A9-B61A-0CC2347331D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4" name="TextBox 33">
              <a:extLst>
                <a:ext uri="{FF2B5EF4-FFF2-40B4-BE49-F238E27FC236}">
                  <a16:creationId xmlns:a16="http://schemas.microsoft.com/office/drawing/2014/main" id="{2CE6C981-3C2A-48ED-9C22-58DE93991B83}"/>
                </a:ext>
              </a:extLst>
            </p:cNvPr>
            <p:cNvSpPr txBox="1"/>
            <p:nvPr/>
          </p:nvSpPr>
          <p:spPr>
            <a:xfrm>
              <a:off x="542922" y="178332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example, in the short run, it is not easy for a person to make substantial changes in energy consumption, like gas usage.</a:t>
              </a:r>
            </a:p>
          </p:txBody>
        </p:sp>
      </p:grpSp>
      <p:grpSp>
        <p:nvGrpSpPr>
          <p:cNvPr id="35" name="Group 34">
            <a:extLst>
              <a:ext uri="{FF2B5EF4-FFF2-40B4-BE49-F238E27FC236}">
                <a16:creationId xmlns:a16="http://schemas.microsoft.com/office/drawing/2014/main" id="{58FE0549-3FED-4C05-A26A-4C85508730C2}"/>
              </a:ext>
            </a:extLst>
          </p:cNvPr>
          <p:cNvGrpSpPr/>
          <p:nvPr/>
        </p:nvGrpSpPr>
        <p:grpSpPr>
          <a:xfrm>
            <a:off x="2066923" y="4248096"/>
            <a:ext cx="8058154" cy="806935"/>
            <a:chOff x="542923" y="1736761"/>
            <a:chExt cx="8058154" cy="806935"/>
          </a:xfrm>
          <a:solidFill>
            <a:srgbClr val="627981"/>
          </a:solidFill>
        </p:grpSpPr>
        <p:sp>
          <p:nvSpPr>
            <p:cNvPr id="36" name="Rectangle 35">
              <a:extLst>
                <a:ext uri="{FF2B5EF4-FFF2-40B4-BE49-F238E27FC236}">
                  <a16:creationId xmlns:a16="http://schemas.microsoft.com/office/drawing/2014/main" id="{0CBA233A-3024-4BEB-86C3-3F306A6030F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7" name="TextBox 36">
              <a:extLst>
                <a:ext uri="{FF2B5EF4-FFF2-40B4-BE49-F238E27FC236}">
                  <a16:creationId xmlns:a16="http://schemas.microsoft.com/office/drawing/2014/main" id="{B7A04316-B87F-4A07-A8C3-69CD42866F20}"/>
                </a:ext>
              </a:extLst>
            </p:cNvPr>
            <p:cNvSpPr txBox="1"/>
            <p:nvPr/>
          </p:nvSpPr>
          <p:spPr>
            <a:xfrm>
              <a:off x="542923" y="1782589"/>
              <a:ext cx="794231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However, in the long run, perhaps you can purchase a car that gets more miles to the gallon or choose a job that is closer to where you live.</a:t>
              </a:r>
            </a:p>
          </p:txBody>
        </p:sp>
      </p:grpSp>
    </p:spTree>
    <p:extLst>
      <p:ext uri="{BB962C8B-B14F-4D97-AF65-F5344CB8AC3E}">
        <p14:creationId xmlns:p14="http://schemas.microsoft.com/office/powerpoint/2010/main" val="36282770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Long-Run vs. Short-Run Impact</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96A9BCC3-4DAA-4C4E-A855-D84275E56B42}"/>
              </a:ext>
            </a:extLst>
          </p:cNvPr>
          <p:cNvGrpSpPr/>
          <p:nvPr/>
        </p:nvGrpSpPr>
        <p:grpSpPr>
          <a:xfrm>
            <a:off x="2066922" y="1585567"/>
            <a:ext cx="8058153" cy="1099767"/>
            <a:chOff x="542922" y="1736761"/>
            <a:chExt cx="8058153" cy="1099767"/>
          </a:xfrm>
          <a:solidFill>
            <a:srgbClr val="627981"/>
          </a:solidFill>
        </p:grpSpPr>
        <p:sp>
          <p:nvSpPr>
            <p:cNvPr id="22" name="Rectangle 21">
              <a:extLst>
                <a:ext uri="{FF2B5EF4-FFF2-40B4-BE49-F238E27FC236}">
                  <a16:creationId xmlns:a16="http://schemas.microsoft.com/office/drawing/2014/main" id="{2084E5B4-996C-404D-B710-E51AD29ECB5F}"/>
                </a:ext>
              </a:extLst>
            </p:cNvPr>
            <p:cNvSpPr/>
            <p:nvPr/>
          </p:nvSpPr>
          <p:spPr>
            <a:xfrm>
              <a:off x="542923" y="1736761"/>
              <a:ext cx="8058152" cy="10997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4" name="TextBox 23">
              <a:extLst>
                <a:ext uri="{FF2B5EF4-FFF2-40B4-BE49-F238E27FC236}">
                  <a16:creationId xmlns:a16="http://schemas.microsoft.com/office/drawing/2014/main" id="{F6FDF2EA-634B-4104-9186-DB06790BD163}"/>
                </a:ext>
              </a:extLst>
            </p:cNvPr>
            <p:cNvSpPr txBox="1"/>
            <p:nvPr/>
          </p:nvSpPr>
          <p:spPr>
            <a:xfrm>
              <a:off x="542922" y="1783329"/>
              <a:ext cx="7807571"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On the supply side of the market, producers of goods and services typically find it easier to expand production in the long term of several years rather than in the short run of a few months.</a:t>
              </a:r>
            </a:p>
          </p:txBody>
        </p:sp>
      </p:grpSp>
      <p:grpSp>
        <p:nvGrpSpPr>
          <p:cNvPr id="25" name="Group 24">
            <a:extLst>
              <a:ext uri="{FF2B5EF4-FFF2-40B4-BE49-F238E27FC236}">
                <a16:creationId xmlns:a16="http://schemas.microsoft.com/office/drawing/2014/main" id="{608B93DA-12D5-4969-B4A3-543200217DEA}"/>
              </a:ext>
            </a:extLst>
          </p:cNvPr>
          <p:cNvGrpSpPr/>
          <p:nvPr/>
        </p:nvGrpSpPr>
        <p:grpSpPr>
          <a:xfrm>
            <a:off x="2066922" y="2776092"/>
            <a:ext cx="8058152" cy="1101335"/>
            <a:chOff x="542922" y="1736761"/>
            <a:chExt cx="8058152" cy="1101335"/>
          </a:xfrm>
          <a:solidFill>
            <a:srgbClr val="627981"/>
          </a:solidFill>
        </p:grpSpPr>
        <p:sp>
          <p:nvSpPr>
            <p:cNvPr id="30" name="Rectangle 29">
              <a:extLst>
                <a:ext uri="{FF2B5EF4-FFF2-40B4-BE49-F238E27FC236}">
                  <a16:creationId xmlns:a16="http://schemas.microsoft.com/office/drawing/2014/main" id="{40AB6244-06D4-4319-A689-3DE426C12F72}"/>
                </a:ext>
              </a:extLst>
            </p:cNvPr>
            <p:cNvSpPr/>
            <p:nvPr/>
          </p:nvSpPr>
          <p:spPr>
            <a:xfrm>
              <a:off x="542923" y="1736761"/>
              <a:ext cx="8058151" cy="10997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1" name="TextBox 30">
              <a:extLst>
                <a:ext uri="{FF2B5EF4-FFF2-40B4-BE49-F238E27FC236}">
                  <a16:creationId xmlns:a16="http://schemas.microsoft.com/office/drawing/2014/main" id="{BBC8AF46-5CD6-4FA5-841C-02ACC6C05B06}"/>
                </a:ext>
              </a:extLst>
            </p:cNvPr>
            <p:cNvSpPr txBox="1"/>
            <p:nvPr/>
          </p:nvSpPr>
          <p:spPr>
            <a:xfrm>
              <a:off x="542922" y="1822433"/>
              <a:ext cx="7807571"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example, in the short run, it can be costly or difficult to build a new factory, hire many new workers, or open new stores. However, over a few years, these changes are possible.</a:t>
              </a:r>
            </a:p>
          </p:txBody>
        </p:sp>
      </p:grpSp>
      <p:grpSp>
        <p:nvGrpSpPr>
          <p:cNvPr id="32" name="Group 31">
            <a:extLst>
              <a:ext uri="{FF2B5EF4-FFF2-40B4-BE49-F238E27FC236}">
                <a16:creationId xmlns:a16="http://schemas.microsoft.com/office/drawing/2014/main" id="{230C1D09-6C14-43AA-82DC-A2A61F34F6B2}"/>
              </a:ext>
            </a:extLst>
          </p:cNvPr>
          <p:cNvGrpSpPr/>
          <p:nvPr/>
        </p:nvGrpSpPr>
        <p:grpSpPr>
          <a:xfrm>
            <a:off x="2066920" y="3963099"/>
            <a:ext cx="8058152" cy="1099766"/>
            <a:chOff x="542922" y="1736761"/>
            <a:chExt cx="8058152" cy="1099766"/>
          </a:xfrm>
          <a:solidFill>
            <a:srgbClr val="627981"/>
          </a:solidFill>
        </p:grpSpPr>
        <p:sp>
          <p:nvSpPr>
            <p:cNvPr id="33" name="Rectangle 32">
              <a:extLst>
                <a:ext uri="{FF2B5EF4-FFF2-40B4-BE49-F238E27FC236}">
                  <a16:creationId xmlns:a16="http://schemas.microsoft.com/office/drawing/2014/main" id="{E72E29A0-3C26-49A9-B61A-0CC2347331D4}"/>
                </a:ext>
              </a:extLst>
            </p:cNvPr>
            <p:cNvSpPr/>
            <p:nvPr/>
          </p:nvSpPr>
          <p:spPr>
            <a:xfrm>
              <a:off x="542923" y="1736761"/>
              <a:ext cx="8058151" cy="109976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4" name="TextBox 33">
              <a:extLst>
                <a:ext uri="{FF2B5EF4-FFF2-40B4-BE49-F238E27FC236}">
                  <a16:creationId xmlns:a16="http://schemas.microsoft.com/office/drawing/2014/main" id="{2CE6C981-3C2A-48ED-9C22-58DE93991B83}"/>
                </a:ext>
              </a:extLst>
            </p:cNvPr>
            <p:cNvSpPr txBox="1"/>
            <p:nvPr/>
          </p:nvSpPr>
          <p:spPr>
            <a:xfrm>
              <a:off x="542922" y="1783329"/>
              <a:ext cx="7807571"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most markets for goods and services, prices fluctuate more than quantities in the short run, but quantities often adjust more than prices in the long run.</a:t>
              </a:r>
            </a:p>
          </p:txBody>
        </p:sp>
      </p:grpSp>
    </p:spTree>
    <p:extLst>
      <p:ext uri="{BB962C8B-B14F-4D97-AF65-F5344CB8AC3E}">
        <p14:creationId xmlns:p14="http://schemas.microsoft.com/office/powerpoint/2010/main" val="42412385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523998" y="1665993"/>
            <a:ext cx="9273061" cy="4401205"/>
          </a:xfrm>
          <a:prstGeom prst="rect">
            <a:avLst/>
          </a:prstGeom>
          <a:solidFill>
            <a:srgbClr val="627981"/>
          </a:solidFill>
          <a:ln>
            <a:solidFill>
              <a:srgbClr val="627981"/>
            </a:solidFill>
          </a:ln>
        </p:spPr>
        <p:txBody>
          <a:bodyPr wrap="square" rtlCol="0" anchor="ctr">
            <a:spAutoFit/>
          </a:bodyPr>
          <a:lstStyle/>
          <a:p>
            <a:endParaRPr lang="en-US" sz="2000" b="0" dirty="0">
              <a:ea typeface="Cambria Math" panose="02040503050406030204" pitchFamily="18" charset="0"/>
            </a:endParaRPr>
          </a:p>
          <a:p>
            <a:pPr marL="342900" indent="-342900">
              <a:buFont typeface="Arial" panose="020B0604020202020204" pitchFamily="34" charset="0"/>
              <a:buChar char="•"/>
            </a:pPr>
            <a:r>
              <a:rPr lang="en-US" sz="2000" dirty="0">
                <a:solidFill>
                  <a:schemeClr val="bg1"/>
                </a:solidFill>
              </a:rPr>
              <a:t>In the market for goods and services, quantity supplied and quantity demanded are often relatively slow to react to changes in price in the short run but react more substantially in the long run, indicating that that demand and supply often (but not always) tend to be relatively inelastic in the short run and relatively elastic in the long run.</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 tax incidence depends on the relative price elasticity of supply and demand: when supply is more elastic than demand, buyers bear most of the tax burden, and when demand is more elastic than supply, producers bear most of the cost of the tax.</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Tax revenue is larger the more inelastic the demand and supply are.</a:t>
            </a:r>
          </a:p>
          <a:p>
            <a:endParaRPr lang="en-US" sz="2000" dirty="0">
              <a:solidFill>
                <a:schemeClr val="bg1"/>
              </a:solidFill>
            </a:endParaRPr>
          </a:p>
        </p:txBody>
      </p:sp>
    </p:spTree>
    <p:extLst>
      <p:ext uri="{BB962C8B-B14F-4D97-AF65-F5344CB8AC3E}">
        <p14:creationId xmlns:p14="http://schemas.microsoft.com/office/powerpoint/2010/main" val="17449790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0" y="1410227"/>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4240033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3999" y="32131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Elasticity and Pricing</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D89ADEB5-E7A0-41E5-B924-6D5AD0B9F9A8}"/>
              </a:ext>
            </a:extLst>
          </p:cNvPr>
          <p:cNvGrpSpPr/>
          <p:nvPr/>
        </p:nvGrpSpPr>
        <p:grpSpPr>
          <a:xfrm>
            <a:off x="2066922" y="1585567"/>
            <a:ext cx="8058155" cy="806935"/>
            <a:chOff x="542922" y="1736761"/>
            <a:chExt cx="8058155" cy="806935"/>
          </a:xfrm>
          <a:solidFill>
            <a:srgbClr val="627981"/>
          </a:solidFill>
        </p:grpSpPr>
        <p:sp>
          <p:nvSpPr>
            <p:cNvPr id="12" name="Rectangle 11">
              <a:extLst>
                <a:ext uri="{FF2B5EF4-FFF2-40B4-BE49-F238E27FC236}">
                  <a16:creationId xmlns:a16="http://schemas.microsoft.com/office/drawing/2014/main" id="{EFD5EB37-45AE-4F61-9D41-289D417882B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3" name="TextBox 12">
              <a:extLst>
                <a:ext uri="{FF2B5EF4-FFF2-40B4-BE49-F238E27FC236}">
                  <a16:creationId xmlns:a16="http://schemas.microsoft.com/office/drawing/2014/main" id="{6C26D6E2-0009-4878-8D32-916F483FA7ED}"/>
                </a:ext>
              </a:extLst>
            </p:cNvPr>
            <p:cNvSpPr txBox="1"/>
            <p:nvPr/>
          </p:nvSpPr>
          <p:spPr>
            <a:xfrm>
              <a:off x="542922" y="178332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Studying elasticities is useful for a number of reasons, pricing being most important.</a:t>
              </a:r>
            </a:p>
          </p:txBody>
        </p:sp>
      </p:grpSp>
      <p:grpSp>
        <p:nvGrpSpPr>
          <p:cNvPr id="14" name="Group 13">
            <a:extLst>
              <a:ext uri="{FF2B5EF4-FFF2-40B4-BE49-F238E27FC236}">
                <a16:creationId xmlns:a16="http://schemas.microsoft.com/office/drawing/2014/main" id="{DF62BA39-0994-43D8-BDD9-841F90CEE60A}"/>
              </a:ext>
            </a:extLst>
          </p:cNvPr>
          <p:cNvGrpSpPr/>
          <p:nvPr/>
        </p:nvGrpSpPr>
        <p:grpSpPr>
          <a:xfrm>
            <a:off x="2066922" y="2473976"/>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7FB6D189-B90F-46AE-B121-974100F26B8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6" name="TextBox 15">
              <a:extLst>
                <a:ext uri="{FF2B5EF4-FFF2-40B4-BE49-F238E27FC236}">
                  <a16:creationId xmlns:a16="http://schemas.microsoft.com/office/drawing/2014/main" id="{B71D278B-DA47-42E8-8FBA-2666A4489403}"/>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Elasticity relates to revenue and pricing, both in the long and short run.</a:t>
              </a:r>
            </a:p>
          </p:txBody>
        </p:sp>
      </p:grpSp>
      <p:pic>
        <p:nvPicPr>
          <p:cNvPr id="3" name="Picture 2" descr="Various goods in a store">
            <a:extLst>
              <a:ext uri="{FF2B5EF4-FFF2-40B4-BE49-F238E27FC236}">
                <a16:creationId xmlns:a16="http://schemas.microsoft.com/office/drawing/2014/main" id="{6359277C-A5BF-4490-B656-66DAFCA508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7772" y="3577090"/>
            <a:ext cx="6836454" cy="3019272"/>
          </a:xfrm>
          <a:prstGeom prst="rect">
            <a:avLst/>
          </a:prstGeom>
        </p:spPr>
      </p:pic>
    </p:spTree>
    <p:extLst>
      <p:ext uri="{BB962C8B-B14F-4D97-AF65-F5344CB8AC3E}">
        <p14:creationId xmlns:p14="http://schemas.microsoft.com/office/powerpoint/2010/main" val="4151288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Elasticity and Pricing</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15EBFB8D-F1CF-445F-8D8C-EDA615A2DA80}"/>
                  </a:ext>
                </a:extLst>
              </p:cNvPr>
              <p:cNvSpPr txBox="1"/>
              <p:nvPr/>
            </p:nvSpPr>
            <p:spPr>
              <a:xfrm>
                <a:off x="3337232" y="1771950"/>
                <a:ext cx="5517536" cy="553998"/>
              </a:xfrm>
              <a:prstGeom prst="rect">
                <a:avLst/>
              </a:prstGeom>
              <a:solidFill>
                <a:srgbClr val="62798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3600" smtClean="0">
                          <a:solidFill>
                            <a:schemeClr val="bg1"/>
                          </a:solidFill>
                          <a:latin typeface="Cambria Math" panose="02040503050406030204" pitchFamily="18" charset="0"/>
                        </a:rPr>
                        <m:t>p</m:t>
                      </m:r>
                      <m:r>
                        <m:rPr>
                          <m:sty m:val="p"/>
                        </m:rPr>
                        <a:rPr lang="en-US" sz="3600" b="0" i="0" smtClean="0">
                          <a:solidFill>
                            <a:schemeClr val="bg1"/>
                          </a:solidFill>
                          <a:latin typeface="Cambria Math" panose="02040503050406030204" pitchFamily="18" charset="0"/>
                        </a:rPr>
                        <m:t>rice</m:t>
                      </m:r>
                      <m:r>
                        <a:rPr lang="en-US" sz="3600" b="0" i="1" smtClean="0">
                          <a:solidFill>
                            <a:schemeClr val="bg1"/>
                          </a:solidFill>
                          <a:latin typeface="Cambria Math" panose="02040503050406030204" pitchFamily="18" charset="0"/>
                          <a:ea typeface="Cambria Math" panose="02040503050406030204" pitchFamily="18" charset="0"/>
                        </a:rPr>
                        <m:t>×</m:t>
                      </m:r>
                      <m:r>
                        <m:rPr>
                          <m:sty m:val="p"/>
                        </m:rPr>
                        <a:rPr lang="en-US" sz="3600" b="0" i="0" smtClean="0">
                          <a:solidFill>
                            <a:schemeClr val="bg1"/>
                          </a:solidFill>
                          <a:latin typeface="Cambria Math" panose="02040503050406030204" pitchFamily="18" charset="0"/>
                          <a:ea typeface="Cambria Math" panose="02040503050406030204" pitchFamily="18" charset="0"/>
                        </a:rPr>
                        <m:t>quantity</m:t>
                      </m:r>
                      <m:r>
                        <a:rPr lang="en-US" sz="3600" b="0" i="1" smtClean="0">
                          <a:solidFill>
                            <a:schemeClr val="bg1"/>
                          </a:solidFill>
                          <a:latin typeface="Cambria Math" panose="02040503050406030204" pitchFamily="18" charset="0"/>
                          <a:ea typeface="Cambria Math" panose="02040503050406030204" pitchFamily="18" charset="0"/>
                        </a:rPr>
                        <m:t>=</m:t>
                      </m:r>
                      <m:r>
                        <m:rPr>
                          <m:sty m:val="p"/>
                        </m:rPr>
                        <a:rPr lang="en-US" sz="3600" b="0" i="0" smtClean="0">
                          <a:solidFill>
                            <a:schemeClr val="bg1"/>
                          </a:solidFill>
                          <a:latin typeface="Cambria Math" panose="02040503050406030204" pitchFamily="18" charset="0"/>
                          <a:ea typeface="Cambria Math" panose="02040503050406030204" pitchFamily="18" charset="0"/>
                        </a:rPr>
                        <m:t>revenue</m:t>
                      </m:r>
                    </m:oMath>
                  </m:oMathPara>
                </a14:m>
                <a:endParaRPr lang="en-US" sz="3600" dirty="0">
                  <a:solidFill>
                    <a:schemeClr val="bg1"/>
                  </a:solidFill>
                </a:endParaRPr>
              </a:p>
            </p:txBody>
          </p:sp>
        </mc:Choice>
        <mc:Fallback>
          <p:sp>
            <p:nvSpPr>
              <p:cNvPr id="2" name="TextBox 1">
                <a:extLst>
                  <a:ext uri="{FF2B5EF4-FFF2-40B4-BE49-F238E27FC236}">
                    <a16:creationId xmlns:a16="http://schemas.microsoft.com/office/drawing/2014/main" id="{15EBFB8D-F1CF-445F-8D8C-EDA615A2DA80}"/>
                  </a:ext>
                </a:extLst>
              </p:cNvPr>
              <p:cNvSpPr txBox="1">
                <a:spLocks noRot="1" noChangeAspect="1" noMove="1" noResize="1" noEditPoints="1" noAdjustHandles="1" noChangeArrowheads="1" noChangeShapeType="1" noTextEdit="1"/>
              </p:cNvSpPr>
              <p:nvPr/>
            </p:nvSpPr>
            <p:spPr>
              <a:xfrm>
                <a:off x="3337232" y="1771950"/>
                <a:ext cx="5517536" cy="553998"/>
              </a:xfrm>
              <a:prstGeom prst="rect">
                <a:avLst/>
              </a:prstGeom>
              <a:blipFill>
                <a:blip r:embed="rId3"/>
                <a:stretch>
                  <a:fillRect/>
                </a:stretch>
              </a:blipFill>
            </p:spPr>
            <p:txBody>
              <a:bodyPr/>
              <a:lstStyle/>
              <a:p>
                <a:r>
                  <a:rPr lang="en-US">
                    <a:noFill/>
                  </a:rPr>
                  <a:t> </a:t>
                </a:r>
              </a:p>
            </p:txBody>
          </p:sp>
        </mc:Fallback>
      </mc:AlternateContent>
      <p:grpSp>
        <p:nvGrpSpPr>
          <p:cNvPr id="5" name="Group 4">
            <a:extLst>
              <a:ext uri="{FF2B5EF4-FFF2-40B4-BE49-F238E27FC236}">
                <a16:creationId xmlns:a16="http://schemas.microsoft.com/office/drawing/2014/main" id="{284AF041-AC02-44B7-AD04-2D8FBDEA998A}"/>
              </a:ext>
            </a:extLst>
          </p:cNvPr>
          <p:cNvGrpSpPr/>
          <p:nvPr/>
        </p:nvGrpSpPr>
        <p:grpSpPr>
          <a:xfrm>
            <a:off x="2626692" y="2971082"/>
            <a:ext cx="2080340" cy="1617913"/>
            <a:chOff x="1149291" y="1753237"/>
            <a:chExt cx="2080340" cy="1617913"/>
          </a:xfrm>
          <a:solidFill>
            <a:srgbClr val="627981"/>
          </a:solidFill>
        </p:grpSpPr>
        <p:sp>
          <p:nvSpPr>
            <p:cNvPr id="6" name="Rectangle 5">
              <a:extLst>
                <a:ext uri="{FF2B5EF4-FFF2-40B4-BE49-F238E27FC236}">
                  <a16:creationId xmlns:a16="http://schemas.microsoft.com/office/drawing/2014/main" id="{0FA3DD1D-7FE6-4DC6-A328-0D22E7B27F97}"/>
                </a:ext>
              </a:extLst>
            </p:cNvPr>
            <p:cNvSpPr/>
            <p:nvPr/>
          </p:nvSpPr>
          <p:spPr>
            <a:xfrm>
              <a:off x="1149291" y="1753237"/>
              <a:ext cx="2080340" cy="1617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 name="TextBox 6">
              <a:extLst>
                <a:ext uri="{FF2B5EF4-FFF2-40B4-BE49-F238E27FC236}">
                  <a16:creationId xmlns:a16="http://schemas.microsoft.com/office/drawing/2014/main" id="{AE19F5FE-D035-4E3C-BF7D-BF2BED3B8DBA}"/>
                </a:ext>
              </a:extLst>
            </p:cNvPr>
            <p:cNvSpPr txBox="1"/>
            <p:nvPr/>
          </p:nvSpPr>
          <p:spPr>
            <a:xfrm>
              <a:off x="1357203" y="2220721"/>
              <a:ext cx="1664514" cy="671851"/>
            </a:xfrm>
            <a:prstGeom prst="rect">
              <a:avLst/>
            </a:prstGeom>
            <a:grpFill/>
          </p:spPr>
          <p:txBody>
            <a:bodyPr wrap="square" rtlCol="0" anchor="ctr">
              <a:spAutoFit/>
            </a:bodyPr>
            <a:lstStyle/>
            <a:p>
              <a:pPr algn="ctr">
                <a:lnSpc>
                  <a:spcPct val="150000"/>
                </a:lnSpc>
              </a:pPr>
              <a:r>
                <a:rPr lang="en-US" sz="2800" dirty="0">
                  <a:solidFill>
                    <a:schemeClr val="bg1"/>
                  </a:solidFill>
                </a:rPr>
                <a:t>Elastic</a:t>
              </a:r>
            </a:p>
          </p:txBody>
        </p:sp>
      </p:grpSp>
      <p:grpSp>
        <p:nvGrpSpPr>
          <p:cNvPr id="8" name="Group 7">
            <a:extLst>
              <a:ext uri="{FF2B5EF4-FFF2-40B4-BE49-F238E27FC236}">
                <a16:creationId xmlns:a16="http://schemas.microsoft.com/office/drawing/2014/main" id="{F5584382-4A4C-4F8C-B827-058641238F5A}"/>
              </a:ext>
            </a:extLst>
          </p:cNvPr>
          <p:cNvGrpSpPr/>
          <p:nvPr/>
        </p:nvGrpSpPr>
        <p:grpSpPr>
          <a:xfrm>
            <a:off x="7391764" y="2965535"/>
            <a:ext cx="2080340" cy="1617913"/>
            <a:chOff x="5914363" y="1747690"/>
            <a:chExt cx="2080340" cy="1617913"/>
          </a:xfrm>
          <a:solidFill>
            <a:srgbClr val="627981"/>
          </a:solidFill>
        </p:grpSpPr>
        <p:sp>
          <p:nvSpPr>
            <p:cNvPr id="9" name="Rectangle 8">
              <a:extLst>
                <a:ext uri="{FF2B5EF4-FFF2-40B4-BE49-F238E27FC236}">
                  <a16:creationId xmlns:a16="http://schemas.microsoft.com/office/drawing/2014/main" id="{6EF177F9-26CF-4A0D-9107-097EC71354E0}"/>
                </a:ext>
              </a:extLst>
            </p:cNvPr>
            <p:cNvSpPr/>
            <p:nvPr/>
          </p:nvSpPr>
          <p:spPr>
            <a:xfrm>
              <a:off x="5914363" y="1747690"/>
              <a:ext cx="2080340" cy="1617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TextBox 9">
              <a:extLst>
                <a:ext uri="{FF2B5EF4-FFF2-40B4-BE49-F238E27FC236}">
                  <a16:creationId xmlns:a16="http://schemas.microsoft.com/office/drawing/2014/main" id="{B8970C15-AFFC-468E-A8AA-EAFF88584D05}"/>
                </a:ext>
              </a:extLst>
            </p:cNvPr>
            <p:cNvSpPr txBox="1"/>
            <p:nvPr/>
          </p:nvSpPr>
          <p:spPr>
            <a:xfrm>
              <a:off x="6122276" y="2215439"/>
              <a:ext cx="1664514" cy="671851"/>
            </a:xfrm>
            <a:prstGeom prst="rect">
              <a:avLst/>
            </a:prstGeom>
            <a:grpFill/>
          </p:spPr>
          <p:txBody>
            <a:bodyPr wrap="square" rtlCol="0" anchor="ctr">
              <a:spAutoFit/>
            </a:bodyPr>
            <a:lstStyle/>
            <a:p>
              <a:pPr algn="ctr">
                <a:lnSpc>
                  <a:spcPct val="150000"/>
                </a:lnSpc>
              </a:pPr>
              <a:r>
                <a:rPr lang="en-US" sz="2800" dirty="0">
                  <a:solidFill>
                    <a:schemeClr val="bg1"/>
                  </a:solidFill>
                </a:rPr>
                <a:t>Inelastic</a:t>
              </a:r>
            </a:p>
          </p:txBody>
        </p:sp>
      </p:grpSp>
      <p:grpSp>
        <p:nvGrpSpPr>
          <p:cNvPr id="11" name="Group 10">
            <a:extLst>
              <a:ext uri="{FF2B5EF4-FFF2-40B4-BE49-F238E27FC236}">
                <a16:creationId xmlns:a16="http://schemas.microsoft.com/office/drawing/2014/main" id="{D90CAABF-57D6-4067-9006-308318C338AF}"/>
              </a:ext>
            </a:extLst>
          </p:cNvPr>
          <p:cNvGrpSpPr/>
          <p:nvPr/>
        </p:nvGrpSpPr>
        <p:grpSpPr>
          <a:xfrm>
            <a:off x="5009228" y="2965535"/>
            <a:ext cx="2080340" cy="1617913"/>
            <a:chOff x="3531827" y="1747690"/>
            <a:chExt cx="2080340" cy="1617913"/>
          </a:xfrm>
          <a:solidFill>
            <a:srgbClr val="627981"/>
          </a:solidFill>
        </p:grpSpPr>
        <p:sp>
          <p:nvSpPr>
            <p:cNvPr id="12" name="Rectangle 11">
              <a:extLst>
                <a:ext uri="{FF2B5EF4-FFF2-40B4-BE49-F238E27FC236}">
                  <a16:creationId xmlns:a16="http://schemas.microsoft.com/office/drawing/2014/main" id="{2A8ED404-5F3D-4DF5-B38C-3472F3D36DB6}"/>
                </a:ext>
              </a:extLst>
            </p:cNvPr>
            <p:cNvSpPr/>
            <p:nvPr/>
          </p:nvSpPr>
          <p:spPr>
            <a:xfrm>
              <a:off x="3531827" y="1747690"/>
              <a:ext cx="2080340" cy="1617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a:extLst>
                <a:ext uri="{FF2B5EF4-FFF2-40B4-BE49-F238E27FC236}">
                  <a16:creationId xmlns:a16="http://schemas.microsoft.com/office/drawing/2014/main" id="{87DE8964-5C78-4E2C-87C4-A72E5D71486E}"/>
                </a:ext>
              </a:extLst>
            </p:cNvPr>
            <p:cNvSpPr txBox="1"/>
            <p:nvPr/>
          </p:nvSpPr>
          <p:spPr>
            <a:xfrm>
              <a:off x="3739740" y="2215439"/>
              <a:ext cx="1664514" cy="671851"/>
            </a:xfrm>
            <a:prstGeom prst="rect">
              <a:avLst/>
            </a:prstGeom>
            <a:grpFill/>
          </p:spPr>
          <p:txBody>
            <a:bodyPr wrap="square" rtlCol="0" anchor="ctr">
              <a:spAutoFit/>
            </a:bodyPr>
            <a:lstStyle/>
            <a:p>
              <a:pPr algn="ctr">
                <a:lnSpc>
                  <a:spcPct val="150000"/>
                </a:lnSpc>
              </a:pPr>
              <a:r>
                <a:rPr lang="en-US" sz="2800" dirty="0">
                  <a:solidFill>
                    <a:schemeClr val="bg1"/>
                  </a:solidFill>
                </a:rPr>
                <a:t>Unitary</a:t>
              </a:r>
            </a:p>
          </p:txBody>
        </p:sp>
      </p:grpSp>
      <p:sp>
        <p:nvSpPr>
          <p:cNvPr id="14" name="TextBox 13">
            <a:extLst>
              <a:ext uri="{FF2B5EF4-FFF2-40B4-BE49-F238E27FC236}">
                <a16:creationId xmlns:a16="http://schemas.microsoft.com/office/drawing/2014/main" id="{3CA5404C-6BF8-4F00-B11A-6B96F40D2401}"/>
              </a:ext>
            </a:extLst>
          </p:cNvPr>
          <p:cNvSpPr txBox="1"/>
          <p:nvPr/>
        </p:nvSpPr>
        <p:spPr>
          <a:xfrm>
            <a:off x="2626692" y="5050932"/>
            <a:ext cx="6851794" cy="707886"/>
          </a:xfrm>
          <a:prstGeom prst="rect">
            <a:avLst/>
          </a:prstGeom>
          <a:solidFill>
            <a:srgbClr val="627981"/>
          </a:solidFill>
        </p:spPr>
        <p:txBody>
          <a:bodyPr wrap="square" rtlCol="0">
            <a:spAutoFit/>
          </a:bodyPr>
          <a:lstStyle/>
          <a:p>
            <a:pPr algn="ctr"/>
            <a:r>
              <a:rPr lang="en-US" sz="2000" dirty="0">
                <a:solidFill>
                  <a:schemeClr val="bg1"/>
                </a:solidFill>
              </a:rPr>
              <a:t>Based on the elasticity of a good, a change in price will impact revenue in three different ways.</a:t>
            </a:r>
          </a:p>
        </p:txBody>
      </p:sp>
    </p:spTree>
    <p:extLst>
      <p:ext uri="{BB962C8B-B14F-4D97-AF65-F5344CB8AC3E}">
        <p14:creationId xmlns:p14="http://schemas.microsoft.com/office/powerpoint/2010/main" val="443456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Elasticity and Pricing</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53F9E01-2E85-4428-BA12-4FBEAE2A72F2}"/>
              </a:ext>
            </a:extLst>
          </p:cNvPr>
          <p:cNvSpPr txBox="1"/>
          <p:nvPr/>
        </p:nvSpPr>
        <p:spPr>
          <a:xfrm>
            <a:off x="2192213" y="4957024"/>
            <a:ext cx="7807571" cy="1631216"/>
          </a:xfrm>
          <a:prstGeom prst="rect">
            <a:avLst/>
          </a:prstGeom>
          <a:solidFill>
            <a:srgbClr val="627981"/>
          </a:solidFill>
        </p:spPr>
        <p:txBody>
          <a:bodyPr wrap="square" rtlCol="0">
            <a:spAutoFit/>
          </a:bodyPr>
          <a:lstStyle/>
          <a:p>
            <a:pPr algn="ctr"/>
            <a:r>
              <a:rPr lang="en-US" sz="2000" dirty="0">
                <a:solidFill>
                  <a:schemeClr val="bg1"/>
                </a:solidFill>
              </a:rPr>
              <a:t>Consider a band trying to sell tickets for their concert; how should the band set the ticket price to generate the most total revenue? The key concept in thinking about collecting the most revenue is the price elasticity of demand. Imagine that the band starts off thinking about a certain price, which will result in the sale of a certain quantity of tickets.</a:t>
            </a:r>
          </a:p>
        </p:txBody>
      </p:sp>
      <p:pic>
        <p:nvPicPr>
          <p:cNvPr id="3" name="Picture 2" descr="A crowd of people at a concert&#10;">
            <a:extLst>
              <a:ext uri="{FF2B5EF4-FFF2-40B4-BE49-F238E27FC236}">
                <a16:creationId xmlns:a16="http://schemas.microsoft.com/office/drawing/2014/main" id="{29306BAD-21D2-4841-8D08-843DF44041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0144" y="1290231"/>
            <a:ext cx="5271707" cy="3514471"/>
          </a:xfrm>
          <a:prstGeom prst="rect">
            <a:avLst/>
          </a:prstGeom>
        </p:spPr>
      </p:pic>
    </p:spTree>
    <p:extLst>
      <p:ext uri="{BB962C8B-B14F-4D97-AF65-F5344CB8AC3E}">
        <p14:creationId xmlns:p14="http://schemas.microsoft.com/office/powerpoint/2010/main" val="1336995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Elastic</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graphicFrame>
            <p:nvGraphicFramePr>
              <p:cNvPr id="2" name="Table 1">
                <a:extLst>
                  <a:ext uri="{FF2B5EF4-FFF2-40B4-BE49-F238E27FC236}">
                    <a16:creationId xmlns:a16="http://schemas.microsoft.com/office/drawing/2014/main" id="{2044A469-D55A-4EE3-A49E-317C4D5E7B19}"/>
                  </a:ext>
                </a:extLst>
              </p:cNvPr>
              <p:cNvGraphicFramePr>
                <a:graphicFrameLocks noGrp="1"/>
              </p:cNvGraphicFramePr>
              <p:nvPr>
                <p:extLst>
                  <p:ext uri="{D42A27DB-BD31-4B8C-83A1-F6EECF244321}">
                    <p14:modId xmlns:p14="http://schemas.microsoft.com/office/powerpoint/2010/main" val="1815714832"/>
                  </p:ext>
                </p:extLst>
              </p:nvPr>
            </p:nvGraphicFramePr>
            <p:xfrm>
              <a:off x="1021080" y="2066494"/>
              <a:ext cx="10149840" cy="2468880"/>
            </p:xfrm>
            <a:graphic>
              <a:graphicData uri="http://schemas.openxmlformats.org/drawingml/2006/table">
                <a:tbl>
                  <a:tblPr firstRow="1" bandRow="1">
                    <a:tableStyleId>{5940675A-B579-460E-94D1-54222C63F5DA}</a:tableStyleId>
                  </a:tblPr>
                  <a:tblGrid>
                    <a:gridCol w="1188720">
                      <a:extLst>
                        <a:ext uri="{9D8B030D-6E8A-4147-A177-3AD203B41FA5}">
                          <a16:colId xmlns:a16="http://schemas.microsoft.com/office/drawing/2014/main" val="635266275"/>
                        </a:ext>
                      </a:extLst>
                    </a:gridCol>
                    <a:gridCol w="3657600">
                      <a:extLst>
                        <a:ext uri="{9D8B030D-6E8A-4147-A177-3AD203B41FA5}">
                          <a16:colId xmlns:a16="http://schemas.microsoft.com/office/drawing/2014/main" val="1730884887"/>
                        </a:ext>
                      </a:extLst>
                    </a:gridCol>
                    <a:gridCol w="5303520">
                      <a:extLst>
                        <a:ext uri="{9D8B030D-6E8A-4147-A177-3AD203B41FA5}">
                          <a16:colId xmlns:a16="http://schemas.microsoft.com/office/drawing/2014/main" val="1173130955"/>
                        </a:ext>
                      </a:extLst>
                    </a:gridCol>
                  </a:tblGrid>
                  <a:tr h="370840">
                    <a:tc>
                      <a:txBody>
                        <a:bodyPr/>
                        <a:lstStyle/>
                        <a:p>
                          <a:pPr algn="ctr"/>
                          <a:r>
                            <a:rPr lang="en-US" dirty="0">
                              <a:latin typeface="+mn-lt"/>
                            </a:rPr>
                            <a:t>Elastic</a:t>
                          </a:r>
                        </a:p>
                      </a:txBody>
                      <a:tcPr marL="137160" marR="137160" marT="137160" marB="137160" anchor="ctr"/>
                    </a:tc>
                    <a:tc>
                      <a:txBody>
                        <a:bodyPr/>
                        <a:lstStyle/>
                        <a:p>
                          <a:pPr algn="l"/>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r>
                                  <m:rPr>
                                    <m:sty m:val="p"/>
                                  </m:rPr>
                                  <a:rPr lang="en-US" b="0" i="0" smtClean="0">
                                    <a:latin typeface="Cambria Math" panose="02040503050406030204" pitchFamily="18" charset="0"/>
                                  </a:rPr>
                                  <m:t>change</m:t>
                                </m:r>
                                <m:r>
                                  <a:rPr lang="en-US" b="0" i="0" smtClean="0">
                                    <a:latin typeface="Cambria Math" panose="02040503050406030204" pitchFamily="18" charset="0"/>
                                  </a:rPr>
                                  <m:t> </m:t>
                                </m:r>
                                <m:r>
                                  <m:rPr>
                                    <m:sty m:val="p"/>
                                  </m:rPr>
                                  <a:rPr lang="en-US" b="0" i="0" smtClean="0">
                                    <a:latin typeface="Cambria Math" panose="02040503050406030204" pitchFamily="18" charset="0"/>
                                  </a:rPr>
                                  <m:t>in</m:t>
                                </m:r>
                                <m:r>
                                  <a:rPr lang="en-US" b="0" i="0"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m:rPr>
                                        <m:sty m:val="p"/>
                                      </m:rPr>
                                      <a:rPr lang="en-US" b="0" i="0" smtClean="0">
                                        <a:latin typeface="Cambria Math" panose="02040503050406030204" pitchFamily="18" charset="0"/>
                                      </a:rPr>
                                      <m:t>d</m:t>
                                    </m:r>
                                  </m:sub>
                                </m:sSub>
                                <m:r>
                                  <a:rPr lang="en-US" b="0" i="1" smtClean="0">
                                    <a:latin typeface="Cambria Math" panose="02040503050406030204" pitchFamily="18" charset="0"/>
                                    <a:ea typeface="Cambria Math" panose="02040503050406030204" pitchFamily="18" charset="0"/>
                                  </a:rPr>
                                  <m:t>&gt;% </m:t>
                                </m:r>
                                <m:r>
                                  <m:rPr>
                                    <m:sty m:val="p"/>
                                  </m:rPr>
                                  <a:rPr lang="en-US" b="0" i="0" smtClean="0">
                                    <a:latin typeface="Cambria Math" panose="02040503050406030204" pitchFamily="18" charset="0"/>
                                    <a:ea typeface="Cambria Math" panose="02040503050406030204" pitchFamily="18" charset="0"/>
                                  </a:rPr>
                                  <m:t>change</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in</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𝑃</m:t>
                                </m:r>
                              </m:oMath>
                            </m:oMathPara>
                          </a14:m>
                          <a:endParaRPr lang="en-US" dirty="0">
                            <a:latin typeface="+mn-lt"/>
                          </a:endParaRPr>
                        </a:p>
                      </a:txBody>
                      <a:tcPr marL="137160" marR="137160" marT="137160" marB="137160" anchor="ctr"/>
                    </a:tc>
                    <a:tc>
                      <a:txBody>
                        <a:bodyPr/>
                        <a:lstStyle/>
                        <a:p>
                          <a:pPr algn="l"/>
                          <a:r>
                            <a:rPr lang="en-US" dirty="0">
                              <a:latin typeface="+mn-lt"/>
                            </a:rPr>
                            <a:t>A given % rise in </a:t>
                          </a:r>
                          <a:r>
                            <a:rPr lang="en-US" i="1" dirty="0">
                              <a:latin typeface="+mn-lt"/>
                            </a:rPr>
                            <a:t>P</a:t>
                          </a:r>
                          <a:r>
                            <a:rPr lang="en-US" dirty="0">
                              <a:latin typeface="+mn-lt"/>
                            </a:rPr>
                            <a:t> will be more than offset by a larger % fall in </a:t>
                          </a:r>
                          <a:r>
                            <a:rPr lang="en-US" i="1" dirty="0">
                              <a:latin typeface="+mn-lt"/>
                            </a:rPr>
                            <a:t>Q</a:t>
                          </a:r>
                          <a:r>
                            <a:rPr lang="en-US" dirty="0">
                              <a:latin typeface="+mn-lt"/>
                            </a:rPr>
                            <a:t> so that total revenue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𝑄</m:t>
                              </m:r>
                            </m:oMath>
                          </a14:m>
                          <a:r>
                            <a:rPr lang="en-US" dirty="0">
                              <a:latin typeface="+mn-lt"/>
                            </a:rPr>
                            <a:t>) falls.</a:t>
                          </a:r>
                        </a:p>
                      </a:txBody>
                      <a:tcPr marL="137160" marR="137160" marT="137160" marB="137160" anchor="ctr"/>
                    </a:tc>
                    <a:extLst>
                      <a:ext uri="{0D108BD9-81ED-4DB2-BD59-A6C34878D82A}">
                        <a16:rowId xmlns:a16="http://schemas.microsoft.com/office/drawing/2014/main" val="1489531044"/>
                      </a:ext>
                    </a:extLst>
                  </a:tr>
                  <a:tr h="370840">
                    <a:tc>
                      <a:txBody>
                        <a:bodyPr/>
                        <a:lstStyle/>
                        <a:p>
                          <a:pPr algn="ctr"/>
                          <a:r>
                            <a:rPr lang="en-US" dirty="0">
                              <a:latin typeface="+mn-lt"/>
                            </a:rPr>
                            <a:t>Unitary</a:t>
                          </a:r>
                        </a:p>
                      </a:txBody>
                      <a:tcPr marL="137160" marR="137160" marT="137160" marB="137160" anchor="ctr"/>
                    </a:tc>
                    <a:tc>
                      <a:txBody>
                        <a:bodyPr/>
                        <a:lstStyle/>
                        <a:p>
                          <a:pPr algn="l"/>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r>
                                  <m:rPr>
                                    <m:sty m:val="p"/>
                                  </m:rPr>
                                  <a:rPr lang="en-US" b="0" i="0" smtClean="0">
                                    <a:latin typeface="Cambria Math" panose="02040503050406030204" pitchFamily="18" charset="0"/>
                                  </a:rPr>
                                  <m:t>change</m:t>
                                </m:r>
                                <m:r>
                                  <a:rPr lang="en-US" b="0" i="0" smtClean="0">
                                    <a:latin typeface="Cambria Math" panose="02040503050406030204" pitchFamily="18" charset="0"/>
                                  </a:rPr>
                                  <m:t> </m:t>
                                </m:r>
                                <m:r>
                                  <m:rPr>
                                    <m:sty m:val="p"/>
                                  </m:rPr>
                                  <a:rPr lang="en-US" b="0" i="0" smtClean="0">
                                    <a:latin typeface="Cambria Math" panose="02040503050406030204" pitchFamily="18" charset="0"/>
                                  </a:rPr>
                                  <m:t>in</m:t>
                                </m:r>
                                <m:r>
                                  <a:rPr lang="en-US" b="0" i="0"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m:rPr>
                                        <m:sty m:val="p"/>
                                      </m:rPr>
                                      <a:rPr lang="en-US" b="0" i="0" smtClean="0">
                                        <a:latin typeface="Cambria Math" panose="02040503050406030204" pitchFamily="18" charset="0"/>
                                      </a:rPr>
                                      <m:t>d</m:t>
                                    </m:r>
                                  </m:sub>
                                </m:sSub>
                                <m:r>
                                  <a:rPr lang="en-US" b="0" i="1" smtClean="0">
                                    <a:latin typeface="Cambria Math" panose="02040503050406030204" pitchFamily="18" charset="0"/>
                                  </a:rPr>
                                  <m:t>=% </m:t>
                                </m:r>
                                <m:r>
                                  <m:rPr>
                                    <m:sty m:val="p"/>
                                  </m:rPr>
                                  <a:rPr lang="en-US" b="0" i="0" smtClean="0">
                                    <a:latin typeface="Cambria Math" panose="02040503050406030204" pitchFamily="18" charset="0"/>
                                  </a:rPr>
                                  <m:t>change</m:t>
                                </m:r>
                                <m:r>
                                  <a:rPr lang="en-US" b="0" i="0" smtClean="0">
                                    <a:latin typeface="Cambria Math" panose="02040503050406030204" pitchFamily="18" charset="0"/>
                                  </a:rPr>
                                  <m:t> </m:t>
                                </m:r>
                                <m:r>
                                  <m:rPr>
                                    <m:sty m:val="p"/>
                                  </m:rPr>
                                  <a:rPr lang="en-US" b="0" i="0" smtClean="0">
                                    <a:latin typeface="Cambria Math" panose="02040503050406030204" pitchFamily="18" charset="0"/>
                                  </a:rPr>
                                  <m:t>in</m:t>
                                </m:r>
                                <m:r>
                                  <a:rPr lang="en-US" b="0" i="1" smtClean="0">
                                    <a:latin typeface="Cambria Math" panose="02040503050406030204" pitchFamily="18" charset="0"/>
                                  </a:rPr>
                                  <m:t> </m:t>
                                </m:r>
                                <m:r>
                                  <a:rPr lang="en-US" b="0" i="1" smtClean="0">
                                    <a:latin typeface="Cambria Math" panose="02040503050406030204" pitchFamily="18" charset="0"/>
                                  </a:rPr>
                                  <m:t>𝑃</m:t>
                                </m:r>
                              </m:oMath>
                            </m:oMathPara>
                          </a14:m>
                          <a:endParaRPr lang="en-US" dirty="0">
                            <a:latin typeface="+mn-lt"/>
                          </a:endParaRPr>
                        </a:p>
                      </a:txBody>
                      <a:tcPr marL="137160" marR="137160" marT="137160" marB="137160" anchor="ctr"/>
                    </a:tc>
                    <a:tc>
                      <a:txBody>
                        <a:bodyPr/>
                        <a:lstStyle/>
                        <a:p>
                          <a:pPr algn="l"/>
                          <a:r>
                            <a:rPr lang="en-US" dirty="0">
                              <a:latin typeface="+mn-lt"/>
                            </a:rPr>
                            <a:t>A given % rise in </a:t>
                          </a:r>
                          <a:r>
                            <a:rPr lang="en-US" i="1" dirty="0">
                              <a:latin typeface="+mn-lt"/>
                            </a:rPr>
                            <a:t>P</a:t>
                          </a:r>
                          <a:r>
                            <a:rPr lang="en-US" dirty="0">
                              <a:latin typeface="+mn-lt"/>
                            </a:rPr>
                            <a:t> will be exactly offset by an equal % fall in </a:t>
                          </a:r>
                          <a:r>
                            <a:rPr lang="en-US" i="1" dirty="0">
                              <a:latin typeface="+mn-lt"/>
                            </a:rPr>
                            <a:t>Q</a:t>
                          </a:r>
                          <a:r>
                            <a:rPr lang="en-US" dirty="0">
                              <a:latin typeface="+mn-lt"/>
                            </a:rPr>
                            <a:t> so that total revenue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𝑄</m:t>
                              </m:r>
                            </m:oMath>
                          </a14:m>
                          <a:r>
                            <a:rPr lang="en-US" dirty="0">
                              <a:latin typeface="+mn-lt"/>
                            </a:rPr>
                            <a:t>) is unchanged.</a:t>
                          </a:r>
                        </a:p>
                      </a:txBody>
                      <a:tcPr marL="137160" marR="137160" marT="137160" marB="137160" anchor="ctr"/>
                    </a:tc>
                    <a:extLst>
                      <a:ext uri="{0D108BD9-81ED-4DB2-BD59-A6C34878D82A}">
                        <a16:rowId xmlns:a16="http://schemas.microsoft.com/office/drawing/2014/main" val="3464343788"/>
                      </a:ext>
                    </a:extLst>
                  </a:tr>
                  <a:tr h="370840">
                    <a:tc>
                      <a:txBody>
                        <a:bodyPr/>
                        <a:lstStyle/>
                        <a:p>
                          <a:pPr algn="ctr"/>
                          <a:r>
                            <a:rPr lang="en-US" dirty="0">
                              <a:latin typeface="+mn-lt"/>
                            </a:rPr>
                            <a:t>Inelastic</a:t>
                          </a:r>
                        </a:p>
                      </a:txBody>
                      <a:tcPr marL="137160" marR="137160" marT="137160" marB="137160" anchor="ctr"/>
                    </a:tc>
                    <a:tc>
                      <a:txBody>
                        <a:bodyPr/>
                        <a:lstStyle/>
                        <a:p>
                          <a:pPr algn="l"/>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r>
                                  <m:rPr>
                                    <m:sty m:val="p"/>
                                  </m:rPr>
                                  <a:rPr lang="en-US" b="0" i="0" smtClean="0">
                                    <a:latin typeface="Cambria Math" panose="02040503050406030204" pitchFamily="18" charset="0"/>
                                  </a:rPr>
                                  <m:t>change</m:t>
                                </m:r>
                                <m:r>
                                  <a:rPr lang="en-US" b="0" i="0" smtClean="0">
                                    <a:latin typeface="Cambria Math" panose="02040503050406030204" pitchFamily="18" charset="0"/>
                                  </a:rPr>
                                  <m:t> </m:t>
                                </m:r>
                                <m:r>
                                  <m:rPr>
                                    <m:sty m:val="p"/>
                                  </m:rPr>
                                  <a:rPr lang="en-US" b="0" i="0" smtClean="0">
                                    <a:latin typeface="Cambria Math" panose="02040503050406030204" pitchFamily="18" charset="0"/>
                                  </a:rPr>
                                  <m:t>in</m:t>
                                </m:r>
                                <m:r>
                                  <a:rPr lang="en-US" b="0" i="0"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m:rPr>
                                        <m:sty m:val="p"/>
                                      </m:rPr>
                                      <a:rPr lang="en-US" b="0" i="0" smtClean="0">
                                        <a:latin typeface="Cambria Math" panose="02040503050406030204" pitchFamily="18" charset="0"/>
                                      </a:rPr>
                                      <m:t>d</m:t>
                                    </m:r>
                                  </m:sub>
                                </m:sSub>
                                <m:r>
                                  <a:rPr lang="en-US" b="0" i="1" smtClean="0">
                                    <a:latin typeface="Cambria Math" panose="02040503050406030204" pitchFamily="18" charset="0"/>
                                    <a:ea typeface="Cambria Math" panose="02040503050406030204" pitchFamily="18" charset="0"/>
                                  </a:rPr>
                                  <m:t>&lt;% </m:t>
                                </m:r>
                                <m:r>
                                  <m:rPr>
                                    <m:sty m:val="p"/>
                                  </m:rPr>
                                  <a:rPr lang="en-US" b="0" i="0" smtClean="0">
                                    <a:latin typeface="Cambria Math" panose="02040503050406030204" pitchFamily="18" charset="0"/>
                                    <a:ea typeface="Cambria Math" panose="02040503050406030204" pitchFamily="18" charset="0"/>
                                  </a:rPr>
                                  <m:t>change</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in</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𝑃</m:t>
                                </m:r>
                              </m:oMath>
                            </m:oMathPara>
                          </a14:m>
                          <a:endParaRPr lang="en-US" dirty="0">
                            <a:latin typeface="+mn-lt"/>
                          </a:endParaRPr>
                        </a:p>
                      </a:txBody>
                      <a:tcPr marL="137160" marR="137160" marT="137160" marB="137160" anchor="ctr"/>
                    </a:tc>
                    <a:tc>
                      <a:txBody>
                        <a:bodyPr/>
                        <a:lstStyle/>
                        <a:p>
                          <a:pPr algn="l"/>
                          <a:r>
                            <a:rPr lang="en-US" dirty="0">
                              <a:latin typeface="+mn-lt"/>
                            </a:rPr>
                            <a:t>A given % rise in </a:t>
                          </a:r>
                          <a:r>
                            <a:rPr lang="en-US" i="1" dirty="0">
                              <a:latin typeface="+mn-lt"/>
                            </a:rPr>
                            <a:t>P</a:t>
                          </a:r>
                          <a:r>
                            <a:rPr lang="en-US" dirty="0">
                              <a:latin typeface="+mn-lt"/>
                            </a:rPr>
                            <a:t> will cause a smaller % fall in </a:t>
                          </a:r>
                          <a:r>
                            <a:rPr lang="en-US" i="1" dirty="0">
                              <a:latin typeface="+mn-lt"/>
                            </a:rPr>
                            <a:t>Q</a:t>
                          </a:r>
                          <a:r>
                            <a:rPr lang="en-US" dirty="0">
                              <a:latin typeface="+mn-lt"/>
                            </a:rPr>
                            <a:t> so that total revenue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𝑄</m:t>
                              </m:r>
                            </m:oMath>
                          </a14:m>
                          <a:r>
                            <a:rPr lang="en-US" dirty="0">
                              <a:latin typeface="+mn-lt"/>
                            </a:rPr>
                            <a:t>) rises.</a:t>
                          </a:r>
                        </a:p>
                      </a:txBody>
                      <a:tcPr marL="137160" marR="137160" marT="137160" marB="137160" anchor="ctr"/>
                    </a:tc>
                    <a:extLst>
                      <a:ext uri="{0D108BD9-81ED-4DB2-BD59-A6C34878D82A}">
                        <a16:rowId xmlns:a16="http://schemas.microsoft.com/office/drawing/2014/main" val="3380850115"/>
                      </a:ext>
                    </a:extLst>
                  </a:tr>
                </a:tbl>
              </a:graphicData>
            </a:graphic>
          </p:graphicFrame>
        </mc:Choice>
        <mc:Fallback>
          <p:graphicFrame>
            <p:nvGraphicFramePr>
              <p:cNvPr id="2" name="Table 1">
                <a:extLst>
                  <a:ext uri="{FF2B5EF4-FFF2-40B4-BE49-F238E27FC236}">
                    <a16:creationId xmlns:a16="http://schemas.microsoft.com/office/drawing/2014/main" id="{2044A469-D55A-4EE3-A49E-317C4D5E7B19}"/>
                  </a:ext>
                </a:extLst>
              </p:cNvPr>
              <p:cNvGraphicFramePr>
                <a:graphicFrameLocks noGrp="1"/>
              </p:cNvGraphicFramePr>
              <p:nvPr>
                <p:extLst>
                  <p:ext uri="{D42A27DB-BD31-4B8C-83A1-F6EECF244321}">
                    <p14:modId xmlns:p14="http://schemas.microsoft.com/office/powerpoint/2010/main" val="1815714832"/>
                  </p:ext>
                </p:extLst>
              </p:nvPr>
            </p:nvGraphicFramePr>
            <p:xfrm>
              <a:off x="1021080" y="2066494"/>
              <a:ext cx="10149840" cy="2468880"/>
            </p:xfrm>
            <a:graphic>
              <a:graphicData uri="http://schemas.openxmlformats.org/drawingml/2006/table">
                <a:tbl>
                  <a:tblPr firstRow="1" bandRow="1">
                    <a:tableStyleId>{5940675A-B579-460E-94D1-54222C63F5DA}</a:tableStyleId>
                  </a:tblPr>
                  <a:tblGrid>
                    <a:gridCol w="1188720">
                      <a:extLst>
                        <a:ext uri="{9D8B030D-6E8A-4147-A177-3AD203B41FA5}">
                          <a16:colId xmlns:a16="http://schemas.microsoft.com/office/drawing/2014/main" val="635266275"/>
                        </a:ext>
                      </a:extLst>
                    </a:gridCol>
                    <a:gridCol w="3657600">
                      <a:extLst>
                        <a:ext uri="{9D8B030D-6E8A-4147-A177-3AD203B41FA5}">
                          <a16:colId xmlns:a16="http://schemas.microsoft.com/office/drawing/2014/main" val="1730884887"/>
                        </a:ext>
                      </a:extLst>
                    </a:gridCol>
                    <a:gridCol w="5303520">
                      <a:extLst>
                        <a:ext uri="{9D8B030D-6E8A-4147-A177-3AD203B41FA5}">
                          <a16:colId xmlns:a16="http://schemas.microsoft.com/office/drawing/2014/main" val="1173130955"/>
                        </a:ext>
                      </a:extLst>
                    </a:gridCol>
                  </a:tblGrid>
                  <a:tr h="822960">
                    <a:tc>
                      <a:txBody>
                        <a:bodyPr/>
                        <a:lstStyle/>
                        <a:p>
                          <a:pPr algn="ctr"/>
                          <a:r>
                            <a:rPr lang="en-US" dirty="0">
                              <a:latin typeface="+mn-lt"/>
                            </a:rPr>
                            <a:t>Elastic</a:t>
                          </a:r>
                        </a:p>
                      </a:txBody>
                      <a:tcPr marL="137160" marR="137160" marT="137160" marB="137160" anchor="ctr"/>
                    </a:tc>
                    <a:tc>
                      <a:txBody>
                        <a:bodyPr/>
                        <a:lstStyle/>
                        <a:p>
                          <a:endParaRPr lang="en-US"/>
                        </a:p>
                      </a:txBody>
                      <a:tcPr marL="137160" marR="137160" marT="137160" marB="137160" anchor="ctr">
                        <a:blipFill>
                          <a:blip r:embed="rId3"/>
                          <a:stretch>
                            <a:fillRect l="-32667" t="-741" r="-145500" b="-202963"/>
                          </a:stretch>
                        </a:blipFill>
                      </a:tcPr>
                    </a:tc>
                    <a:tc>
                      <a:txBody>
                        <a:bodyPr/>
                        <a:lstStyle/>
                        <a:p>
                          <a:endParaRPr lang="en-US"/>
                        </a:p>
                      </a:txBody>
                      <a:tcPr marL="137160" marR="137160" marT="137160" marB="137160" anchor="ctr">
                        <a:blipFill>
                          <a:blip r:embed="rId3"/>
                          <a:stretch>
                            <a:fillRect l="-91389" t="-741" r="-230" b="-202963"/>
                          </a:stretch>
                        </a:blipFill>
                      </a:tcPr>
                    </a:tc>
                    <a:extLst>
                      <a:ext uri="{0D108BD9-81ED-4DB2-BD59-A6C34878D82A}">
                        <a16:rowId xmlns:a16="http://schemas.microsoft.com/office/drawing/2014/main" val="1489531044"/>
                      </a:ext>
                    </a:extLst>
                  </a:tr>
                  <a:tr h="822960">
                    <a:tc>
                      <a:txBody>
                        <a:bodyPr/>
                        <a:lstStyle/>
                        <a:p>
                          <a:pPr algn="ctr"/>
                          <a:r>
                            <a:rPr lang="en-US" dirty="0">
                              <a:latin typeface="+mn-lt"/>
                            </a:rPr>
                            <a:t>Unitary</a:t>
                          </a:r>
                        </a:p>
                      </a:txBody>
                      <a:tcPr marL="137160" marR="137160" marT="137160" marB="137160" anchor="ctr"/>
                    </a:tc>
                    <a:tc>
                      <a:txBody>
                        <a:bodyPr/>
                        <a:lstStyle/>
                        <a:p>
                          <a:endParaRPr lang="en-US"/>
                        </a:p>
                      </a:txBody>
                      <a:tcPr marL="137160" marR="137160" marT="137160" marB="137160" anchor="ctr">
                        <a:blipFill>
                          <a:blip r:embed="rId3"/>
                          <a:stretch>
                            <a:fillRect l="-32667" t="-100000" r="-145500" b="-101471"/>
                          </a:stretch>
                        </a:blipFill>
                      </a:tcPr>
                    </a:tc>
                    <a:tc>
                      <a:txBody>
                        <a:bodyPr/>
                        <a:lstStyle/>
                        <a:p>
                          <a:endParaRPr lang="en-US"/>
                        </a:p>
                      </a:txBody>
                      <a:tcPr marL="137160" marR="137160" marT="137160" marB="137160" anchor="ctr">
                        <a:blipFill>
                          <a:blip r:embed="rId3"/>
                          <a:stretch>
                            <a:fillRect l="-91389" t="-100000" r="-230" b="-101471"/>
                          </a:stretch>
                        </a:blipFill>
                      </a:tcPr>
                    </a:tc>
                    <a:extLst>
                      <a:ext uri="{0D108BD9-81ED-4DB2-BD59-A6C34878D82A}">
                        <a16:rowId xmlns:a16="http://schemas.microsoft.com/office/drawing/2014/main" val="3464343788"/>
                      </a:ext>
                    </a:extLst>
                  </a:tr>
                  <a:tr h="822960">
                    <a:tc>
                      <a:txBody>
                        <a:bodyPr/>
                        <a:lstStyle/>
                        <a:p>
                          <a:pPr algn="ctr"/>
                          <a:r>
                            <a:rPr lang="en-US" dirty="0">
                              <a:latin typeface="+mn-lt"/>
                            </a:rPr>
                            <a:t>Inelastic</a:t>
                          </a:r>
                        </a:p>
                      </a:txBody>
                      <a:tcPr marL="137160" marR="137160" marT="137160" marB="137160" anchor="ctr"/>
                    </a:tc>
                    <a:tc>
                      <a:txBody>
                        <a:bodyPr/>
                        <a:lstStyle/>
                        <a:p>
                          <a:endParaRPr lang="en-US"/>
                        </a:p>
                      </a:txBody>
                      <a:tcPr marL="137160" marR="137160" marT="137160" marB="137160" anchor="ctr">
                        <a:blipFill>
                          <a:blip r:embed="rId3"/>
                          <a:stretch>
                            <a:fillRect l="-32667" t="-201481" r="-145500" b="-2222"/>
                          </a:stretch>
                        </a:blipFill>
                      </a:tcPr>
                    </a:tc>
                    <a:tc>
                      <a:txBody>
                        <a:bodyPr/>
                        <a:lstStyle/>
                        <a:p>
                          <a:endParaRPr lang="en-US"/>
                        </a:p>
                      </a:txBody>
                      <a:tcPr marL="137160" marR="137160" marT="137160" marB="137160" anchor="ctr">
                        <a:blipFill>
                          <a:blip r:embed="rId3"/>
                          <a:stretch>
                            <a:fillRect l="-91389" t="-201481" r="-230" b="-2222"/>
                          </a:stretch>
                        </a:blipFill>
                      </a:tcPr>
                    </a:tc>
                    <a:extLst>
                      <a:ext uri="{0D108BD9-81ED-4DB2-BD59-A6C34878D82A}">
                        <a16:rowId xmlns:a16="http://schemas.microsoft.com/office/drawing/2014/main" val="3380850115"/>
                      </a:ext>
                    </a:extLst>
                  </a:tr>
                </a:tbl>
              </a:graphicData>
            </a:graphic>
          </p:graphicFrame>
        </mc:Fallback>
      </mc:AlternateContent>
      <p:sp>
        <p:nvSpPr>
          <p:cNvPr id="3" name="Rectangle: Rounded Corners 2">
            <a:extLst>
              <a:ext uri="{FF2B5EF4-FFF2-40B4-BE49-F238E27FC236}">
                <a16:creationId xmlns:a16="http://schemas.microsoft.com/office/drawing/2014/main" id="{4B295F6A-2990-4747-A01A-261A4AC77EAF}"/>
              </a:ext>
            </a:extLst>
          </p:cNvPr>
          <p:cNvSpPr/>
          <p:nvPr/>
        </p:nvSpPr>
        <p:spPr>
          <a:xfrm>
            <a:off x="914400" y="1995953"/>
            <a:ext cx="10382865" cy="973385"/>
          </a:xfrm>
          <a:prstGeom prst="roundRect">
            <a:avLst/>
          </a:prstGeom>
          <a:noFill/>
          <a:ln w="57150">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39B8CE2-9682-4DF6-B184-0E0D3D6B545C}"/>
              </a:ext>
            </a:extLst>
          </p:cNvPr>
          <p:cNvSpPr txBox="1"/>
          <p:nvPr/>
        </p:nvSpPr>
        <p:spPr>
          <a:xfrm>
            <a:off x="2066922" y="4959725"/>
            <a:ext cx="7807571" cy="1015663"/>
          </a:xfrm>
          <a:prstGeom prst="rect">
            <a:avLst/>
          </a:prstGeom>
          <a:solidFill>
            <a:srgbClr val="627981"/>
          </a:solidFill>
        </p:spPr>
        <p:txBody>
          <a:bodyPr wrap="square" rtlCol="0">
            <a:spAutoFit/>
          </a:bodyPr>
          <a:lstStyle/>
          <a:p>
            <a:pPr algn="ctr"/>
            <a:r>
              <a:rPr lang="en-US" sz="2000" dirty="0">
                <a:solidFill>
                  <a:schemeClr val="bg1"/>
                </a:solidFill>
              </a:rPr>
              <a:t>If demand is elastic at that price level, the band should cut the price because the percentage drop in price will result in an even larger percentage increase in the quantity sold, increasing total revenue.</a:t>
            </a:r>
          </a:p>
        </p:txBody>
      </p:sp>
    </p:spTree>
    <p:extLst>
      <p:ext uri="{BB962C8B-B14F-4D97-AF65-F5344CB8AC3E}">
        <p14:creationId xmlns:p14="http://schemas.microsoft.com/office/powerpoint/2010/main" val="4190631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Inelastic</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graphicFrame>
            <p:nvGraphicFramePr>
              <p:cNvPr id="2" name="Table 1">
                <a:extLst>
                  <a:ext uri="{FF2B5EF4-FFF2-40B4-BE49-F238E27FC236}">
                    <a16:creationId xmlns:a16="http://schemas.microsoft.com/office/drawing/2014/main" id="{2044A469-D55A-4EE3-A49E-317C4D5E7B19}"/>
                  </a:ext>
                </a:extLst>
              </p:cNvPr>
              <p:cNvGraphicFramePr>
                <a:graphicFrameLocks noGrp="1"/>
              </p:cNvGraphicFramePr>
              <p:nvPr>
                <p:extLst>
                  <p:ext uri="{D42A27DB-BD31-4B8C-83A1-F6EECF244321}">
                    <p14:modId xmlns:p14="http://schemas.microsoft.com/office/powerpoint/2010/main" val="2712349324"/>
                  </p:ext>
                </p:extLst>
              </p:nvPr>
            </p:nvGraphicFramePr>
            <p:xfrm>
              <a:off x="1021080" y="2066494"/>
              <a:ext cx="10149840" cy="2468880"/>
            </p:xfrm>
            <a:graphic>
              <a:graphicData uri="http://schemas.openxmlformats.org/drawingml/2006/table">
                <a:tbl>
                  <a:tblPr firstRow="1" bandRow="1">
                    <a:tableStyleId>{5940675A-B579-460E-94D1-54222C63F5DA}</a:tableStyleId>
                  </a:tblPr>
                  <a:tblGrid>
                    <a:gridCol w="1188720">
                      <a:extLst>
                        <a:ext uri="{9D8B030D-6E8A-4147-A177-3AD203B41FA5}">
                          <a16:colId xmlns:a16="http://schemas.microsoft.com/office/drawing/2014/main" val="635266275"/>
                        </a:ext>
                      </a:extLst>
                    </a:gridCol>
                    <a:gridCol w="3657600">
                      <a:extLst>
                        <a:ext uri="{9D8B030D-6E8A-4147-A177-3AD203B41FA5}">
                          <a16:colId xmlns:a16="http://schemas.microsoft.com/office/drawing/2014/main" val="1730884887"/>
                        </a:ext>
                      </a:extLst>
                    </a:gridCol>
                    <a:gridCol w="5303520">
                      <a:extLst>
                        <a:ext uri="{9D8B030D-6E8A-4147-A177-3AD203B41FA5}">
                          <a16:colId xmlns:a16="http://schemas.microsoft.com/office/drawing/2014/main" val="1173130955"/>
                        </a:ext>
                      </a:extLst>
                    </a:gridCol>
                  </a:tblGrid>
                  <a:tr h="370840">
                    <a:tc>
                      <a:txBody>
                        <a:bodyPr/>
                        <a:lstStyle/>
                        <a:p>
                          <a:pPr algn="ctr"/>
                          <a:r>
                            <a:rPr lang="en-US" dirty="0"/>
                            <a:t>Elastic</a:t>
                          </a:r>
                        </a:p>
                      </a:txBody>
                      <a:tcPr marL="137160" marR="137160" marT="137160" marB="137160" anchor="ctr"/>
                    </a:tc>
                    <a:tc>
                      <a:txBody>
                        <a:bodyPr/>
                        <a:lstStyle/>
                        <a:p>
                          <a:pPr algn="l"/>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r>
                                  <m:rPr>
                                    <m:sty m:val="p"/>
                                  </m:rPr>
                                  <a:rPr lang="en-US" b="0" i="0" smtClean="0">
                                    <a:latin typeface="Cambria Math" panose="02040503050406030204" pitchFamily="18" charset="0"/>
                                  </a:rPr>
                                  <m:t>change</m:t>
                                </m:r>
                                <m:r>
                                  <a:rPr lang="en-US" b="0" i="0" smtClean="0">
                                    <a:latin typeface="Cambria Math" panose="02040503050406030204" pitchFamily="18" charset="0"/>
                                  </a:rPr>
                                  <m:t> </m:t>
                                </m:r>
                                <m:r>
                                  <m:rPr>
                                    <m:sty m:val="p"/>
                                  </m:rPr>
                                  <a:rPr lang="en-US" b="0" i="0" smtClean="0">
                                    <a:latin typeface="Cambria Math" panose="02040503050406030204" pitchFamily="18" charset="0"/>
                                  </a:rPr>
                                  <m:t>in</m:t>
                                </m:r>
                                <m:r>
                                  <a:rPr lang="en-US" b="0" i="0"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m:rPr>
                                        <m:sty m:val="p"/>
                                      </m:rPr>
                                      <a:rPr lang="en-US" b="0" i="0" smtClean="0">
                                        <a:latin typeface="Cambria Math" panose="02040503050406030204" pitchFamily="18" charset="0"/>
                                      </a:rPr>
                                      <m:t>d</m:t>
                                    </m:r>
                                  </m:sub>
                                </m:sSub>
                                <m:r>
                                  <a:rPr lang="en-US" b="0" i="1" smtClean="0">
                                    <a:latin typeface="Cambria Math" panose="02040503050406030204" pitchFamily="18" charset="0"/>
                                    <a:ea typeface="Cambria Math" panose="02040503050406030204" pitchFamily="18" charset="0"/>
                                  </a:rPr>
                                  <m:t>&gt;% </m:t>
                                </m:r>
                                <m:r>
                                  <m:rPr>
                                    <m:sty m:val="p"/>
                                  </m:rPr>
                                  <a:rPr lang="en-US" b="0" i="0" smtClean="0">
                                    <a:latin typeface="Cambria Math" panose="02040503050406030204" pitchFamily="18" charset="0"/>
                                    <a:ea typeface="Cambria Math" panose="02040503050406030204" pitchFamily="18" charset="0"/>
                                  </a:rPr>
                                  <m:t>change</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in</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𝑃</m:t>
                                </m:r>
                              </m:oMath>
                            </m:oMathPara>
                          </a14:m>
                          <a:endParaRPr lang="en-US" dirty="0">
                            <a:latin typeface="+mn-lt"/>
                          </a:endParaRPr>
                        </a:p>
                      </a:txBody>
                      <a:tcPr marL="137160" marR="137160" marT="137160" marB="137160" anchor="ctr"/>
                    </a:tc>
                    <a:tc>
                      <a:txBody>
                        <a:bodyPr/>
                        <a:lstStyle/>
                        <a:p>
                          <a:pPr algn="l"/>
                          <a:r>
                            <a:rPr lang="en-US" dirty="0">
                              <a:latin typeface="+mn-lt"/>
                            </a:rPr>
                            <a:t>A given % rise in </a:t>
                          </a:r>
                          <a:r>
                            <a:rPr lang="en-US" i="1" dirty="0">
                              <a:latin typeface="+mn-lt"/>
                            </a:rPr>
                            <a:t>P</a:t>
                          </a:r>
                          <a:r>
                            <a:rPr lang="en-US" dirty="0">
                              <a:latin typeface="+mn-lt"/>
                            </a:rPr>
                            <a:t> will be more than offset by a larger % fall in </a:t>
                          </a:r>
                          <a:r>
                            <a:rPr lang="en-US" i="1" dirty="0">
                              <a:latin typeface="+mn-lt"/>
                            </a:rPr>
                            <a:t>Q</a:t>
                          </a:r>
                          <a:r>
                            <a:rPr lang="en-US" dirty="0">
                              <a:latin typeface="+mn-lt"/>
                            </a:rPr>
                            <a:t> so that total revenue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𝑄</m:t>
                              </m:r>
                            </m:oMath>
                          </a14:m>
                          <a:r>
                            <a:rPr lang="en-US" dirty="0">
                              <a:latin typeface="+mn-lt"/>
                            </a:rPr>
                            <a:t>) falls.</a:t>
                          </a:r>
                        </a:p>
                      </a:txBody>
                      <a:tcPr marL="137160" marR="137160" marT="137160" marB="137160" anchor="ctr"/>
                    </a:tc>
                    <a:extLst>
                      <a:ext uri="{0D108BD9-81ED-4DB2-BD59-A6C34878D82A}">
                        <a16:rowId xmlns:a16="http://schemas.microsoft.com/office/drawing/2014/main" val="1489531044"/>
                      </a:ext>
                    </a:extLst>
                  </a:tr>
                  <a:tr h="370840">
                    <a:tc>
                      <a:txBody>
                        <a:bodyPr/>
                        <a:lstStyle/>
                        <a:p>
                          <a:pPr algn="ctr"/>
                          <a:r>
                            <a:rPr lang="en-US" dirty="0"/>
                            <a:t>Unitary</a:t>
                          </a:r>
                        </a:p>
                      </a:txBody>
                      <a:tcPr marL="137160" marR="137160" marT="137160" marB="137160" anchor="ctr"/>
                    </a:tc>
                    <a:tc>
                      <a:txBody>
                        <a:bodyPr/>
                        <a:lstStyle/>
                        <a:p>
                          <a:pPr algn="l"/>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r>
                                  <m:rPr>
                                    <m:sty m:val="p"/>
                                  </m:rPr>
                                  <a:rPr lang="en-US" b="0" i="0" smtClean="0">
                                    <a:latin typeface="Cambria Math" panose="02040503050406030204" pitchFamily="18" charset="0"/>
                                  </a:rPr>
                                  <m:t>change</m:t>
                                </m:r>
                                <m:r>
                                  <a:rPr lang="en-US" b="0" i="0" smtClean="0">
                                    <a:latin typeface="Cambria Math" panose="02040503050406030204" pitchFamily="18" charset="0"/>
                                  </a:rPr>
                                  <m:t> </m:t>
                                </m:r>
                                <m:r>
                                  <m:rPr>
                                    <m:sty m:val="p"/>
                                  </m:rPr>
                                  <a:rPr lang="en-US" b="0" i="0" smtClean="0">
                                    <a:latin typeface="Cambria Math" panose="02040503050406030204" pitchFamily="18" charset="0"/>
                                  </a:rPr>
                                  <m:t>in</m:t>
                                </m:r>
                                <m:r>
                                  <a:rPr lang="en-US" b="0" i="0"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m:rPr>
                                        <m:sty m:val="p"/>
                                      </m:rPr>
                                      <a:rPr lang="en-US" b="0" i="0" smtClean="0">
                                        <a:latin typeface="Cambria Math" panose="02040503050406030204" pitchFamily="18" charset="0"/>
                                      </a:rPr>
                                      <m:t>d</m:t>
                                    </m:r>
                                  </m:sub>
                                </m:sSub>
                                <m:r>
                                  <a:rPr lang="en-US" b="0" i="1" smtClean="0">
                                    <a:latin typeface="Cambria Math" panose="02040503050406030204" pitchFamily="18" charset="0"/>
                                  </a:rPr>
                                  <m:t>=% </m:t>
                                </m:r>
                                <m:r>
                                  <m:rPr>
                                    <m:sty m:val="p"/>
                                  </m:rPr>
                                  <a:rPr lang="en-US" b="0" i="0" smtClean="0">
                                    <a:latin typeface="Cambria Math" panose="02040503050406030204" pitchFamily="18" charset="0"/>
                                  </a:rPr>
                                  <m:t>change</m:t>
                                </m:r>
                                <m:r>
                                  <a:rPr lang="en-US" b="0" i="0" smtClean="0">
                                    <a:latin typeface="Cambria Math" panose="02040503050406030204" pitchFamily="18" charset="0"/>
                                  </a:rPr>
                                  <m:t> </m:t>
                                </m:r>
                                <m:r>
                                  <m:rPr>
                                    <m:sty m:val="p"/>
                                  </m:rPr>
                                  <a:rPr lang="en-US" b="0" i="0" smtClean="0">
                                    <a:latin typeface="Cambria Math" panose="02040503050406030204" pitchFamily="18" charset="0"/>
                                  </a:rPr>
                                  <m:t>in</m:t>
                                </m:r>
                                <m:r>
                                  <a:rPr lang="en-US" b="0" i="1" smtClean="0">
                                    <a:latin typeface="Cambria Math" panose="02040503050406030204" pitchFamily="18" charset="0"/>
                                  </a:rPr>
                                  <m:t> </m:t>
                                </m:r>
                                <m:r>
                                  <a:rPr lang="en-US" b="0" i="1" smtClean="0">
                                    <a:latin typeface="Cambria Math" panose="02040503050406030204" pitchFamily="18" charset="0"/>
                                  </a:rPr>
                                  <m:t>𝑃</m:t>
                                </m:r>
                              </m:oMath>
                            </m:oMathPara>
                          </a14:m>
                          <a:endParaRPr lang="en-US" dirty="0">
                            <a:latin typeface="+mn-lt"/>
                          </a:endParaRPr>
                        </a:p>
                      </a:txBody>
                      <a:tcPr marL="137160" marR="137160" marT="137160" marB="137160" anchor="ctr"/>
                    </a:tc>
                    <a:tc>
                      <a:txBody>
                        <a:bodyPr/>
                        <a:lstStyle/>
                        <a:p>
                          <a:pPr algn="l"/>
                          <a:r>
                            <a:rPr lang="en-US" dirty="0">
                              <a:latin typeface="+mn-lt"/>
                            </a:rPr>
                            <a:t>A given % rise in </a:t>
                          </a:r>
                          <a:r>
                            <a:rPr lang="en-US" i="1" dirty="0">
                              <a:latin typeface="+mn-lt"/>
                            </a:rPr>
                            <a:t>P</a:t>
                          </a:r>
                          <a:r>
                            <a:rPr lang="en-US" dirty="0">
                              <a:latin typeface="+mn-lt"/>
                            </a:rPr>
                            <a:t> will be exactly offset by an equal % fall in </a:t>
                          </a:r>
                          <a:r>
                            <a:rPr lang="en-US" i="1" dirty="0">
                              <a:latin typeface="+mn-lt"/>
                            </a:rPr>
                            <a:t>Q</a:t>
                          </a:r>
                          <a:r>
                            <a:rPr lang="en-US" dirty="0">
                              <a:latin typeface="+mn-lt"/>
                            </a:rPr>
                            <a:t> so that total revenue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𝑄</m:t>
                              </m:r>
                            </m:oMath>
                          </a14:m>
                          <a:r>
                            <a:rPr lang="en-US" dirty="0">
                              <a:latin typeface="+mn-lt"/>
                            </a:rPr>
                            <a:t>) is unchanged.</a:t>
                          </a:r>
                        </a:p>
                      </a:txBody>
                      <a:tcPr marL="137160" marR="137160" marT="137160" marB="137160" anchor="ctr"/>
                    </a:tc>
                    <a:extLst>
                      <a:ext uri="{0D108BD9-81ED-4DB2-BD59-A6C34878D82A}">
                        <a16:rowId xmlns:a16="http://schemas.microsoft.com/office/drawing/2014/main" val="3464343788"/>
                      </a:ext>
                    </a:extLst>
                  </a:tr>
                  <a:tr h="370840">
                    <a:tc>
                      <a:txBody>
                        <a:bodyPr/>
                        <a:lstStyle/>
                        <a:p>
                          <a:pPr algn="ctr"/>
                          <a:r>
                            <a:rPr lang="en-US" dirty="0"/>
                            <a:t>Inelastic</a:t>
                          </a:r>
                        </a:p>
                      </a:txBody>
                      <a:tcPr marL="137160" marR="137160" marT="137160" marB="137160" anchor="ctr"/>
                    </a:tc>
                    <a:tc>
                      <a:txBody>
                        <a:bodyPr/>
                        <a:lstStyle/>
                        <a:p>
                          <a:pPr algn="l"/>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r>
                                  <m:rPr>
                                    <m:sty m:val="p"/>
                                  </m:rPr>
                                  <a:rPr lang="en-US" b="0" i="0" smtClean="0">
                                    <a:latin typeface="Cambria Math" panose="02040503050406030204" pitchFamily="18" charset="0"/>
                                  </a:rPr>
                                  <m:t>change</m:t>
                                </m:r>
                                <m:r>
                                  <a:rPr lang="en-US" b="0" i="0" smtClean="0">
                                    <a:latin typeface="Cambria Math" panose="02040503050406030204" pitchFamily="18" charset="0"/>
                                  </a:rPr>
                                  <m:t> </m:t>
                                </m:r>
                                <m:r>
                                  <m:rPr>
                                    <m:sty m:val="p"/>
                                  </m:rPr>
                                  <a:rPr lang="en-US" b="0" i="0" smtClean="0">
                                    <a:latin typeface="Cambria Math" panose="02040503050406030204" pitchFamily="18" charset="0"/>
                                  </a:rPr>
                                  <m:t>in</m:t>
                                </m:r>
                                <m:r>
                                  <a:rPr lang="en-US" b="0" i="0"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m:rPr>
                                        <m:sty m:val="p"/>
                                      </m:rPr>
                                      <a:rPr lang="en-US" b="0" i="0" smtClean="0">
                                        <a:latin typeface="Cambria Math" panose="02040503050406030204" pitchFamily="18" charset="0"/>
                                      </a:rPr>
                                      <m:t>d</m:t>
                                    </m:r>
                                  </m:sub>
                                </m:sSub>
                                <m:r>
                                  <a:rPr lang="en-US" b="0" i="1" smtClean="0">
                                    <a:latin typeface="Cambria Math" panose="02040503050406030204" pitchFamily="18" charset="0"/>
                                    <a:ea typeface="Cambria Math" panose="02040503050406030204" pitchFamily="18" charset="0"/>
                                  </a:rPr>
                                  <m:t>&lt;% </m:t>
                                </m:r>
                                <m:r>
                                  <m:rPr>
                                    <m:sty m:val="p"/>
                                  </m:rPr>
                                  <a:rPr lang="en-US" b="0" i="0" smtClean="0">
                                    <a:latin typeface="Cambria Math" panose="02040503050406030204" pitchFamily="18" charset="0"/>
                                    <a:ea typeface="Cambria Math" panose="02040503050406030204" pitchFamily="18" charset="0"/>
                                  </a:rPr>
                                  <m:t>change</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in</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𝑃</m:t>
                                </m:r>
                              </m:oMath>
                            </m:oMathPara>
                          </a14:m>
                          <a:endParaRPr lang="en-US" dirty="0">
                            <a:latin typeface="+mn-lt"/>
                          </a:endParaRPr>
                        </a:p>
                      </a:txBody>
                      <a:tcPr marL="137160" marR="137160" marT="137160" marB="137160" anchor="ctr"/>
                    </a:tc>
                    <a:tc>
                      <a:txBody>
                        <a:bodyPr/>
                        <a:lstStyle/>
                        <a:p>
                          <a:pPr algn="l"/>
                          <a:r>
                            <a:rPr lang="en-US" dirty="0">
                              <a:latin typeface="+mn-lt"/>
                            </a:rPr>
                            <a:t>A given % rise in </a:t>
                          </a:r>
                          <a:r>
                            <a:rPr lang="en-US" i="1" dirty="0">
                              <a:latin typeface="+mn-lt"/>
                            </a:rPr>
                            <a:t>P</a:t>
                          </a:r>
                          <a:r>
                            <a:rPr lang="en-US" dirty="0">
                              <a:latin typeface="+mn-lt"/>
                            </a:rPr>
                            <a:t> will cause a smaller % fall in </a:t>
                          </a:r>
                          <a:r>
                            <a:rPr lang="en-US" i="1" dirty="0">
                              <a:latin typeface="+mn-lt"/>
                            </a:rPr>
                            <a:t>Q</a:t>
                          </a:r>
                          <a:r>
                            <a:rPr lang="en-US" dirty="0">
                              <a:latin typeface="+mn-lt"/>
                            </a:rPr>
                            <a:t> so that total revenue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𝑄</m:t>
                              </m:r>
                            </m:oMath>
                          </a14:m>
                          <a:r>
                            <a:rPr lang="en-US" dirty="0">
                              <a:latin typeface="+mn-lt"/>
                            </a:rPr>
                            <a:t>) rises.</a:t>
                          </a:r>
                        </a:p>
                      </a:txBody>
                      <a:tcPr marL="137160" marR="137160" marT="137160" marB="137160" anchor="ctr"/>
                    </a:tc>
                    <a:extLst>
                      <a:ext uri="{0D108BD9-81ED-4DB2-BD59-A6C34878D82A}">
                        <a16:rowId xmlns:a16="http://schemas.microsoft.com/office/drawing/2014/main" val="3380850115"/>
                      </a:ext>
                    </a:extLst>
                  </a:tr>
                </a:tbl>
              </a:graphicData>
            </a:graphic>
          </p:graphicFrame>
        </mc:Choice>
        <mc:Fallback>
          <p:graphicFrame>
            <p:nvGraphicFramePr>
              <p:cNvPr id="2" name="Table 1">
                <a:extLst>
                  <a:ext uri="{FF2B5EF4-FFF2-40B4-BE49-F238E27FC236}">
                    <a16:creationId xmlns:a16="http://schemas.microsoft.com/office/drawing/2014/main" id="{2044A469-D55A-4EE3-A49E-317C4D5E7B19}"/>
                  </a:ext>
                </a:extLst>
              </p:cNvPr>
              <p:cNvGraphicFramePr>
                <a:graphicFrameLocks noGrp="1"/>
              </p:cNvGraphicFramePr>
              <p:nvPr>
                <p:extLst>
                  <p:ext uri="{D42A27DB-BD31-4B8C-83A1-F6EECF244321}">
                    <p14:modId xmlns:p14="http://schemas.microsoft.com/office/powerpoint/2010/main" val="2712349324"/>
                  </p:ext>
                </p:extLst>
              </p:nvPr>
            </p:nvGraphicFramePr>
            <p:xfrm>
              <a:off x="1021080" y="2066494"/>
              <a:ext cx="10149840" cy="2468880"/>
            </p:xfrm>
            <a:graphic>
              <a:graphicData uri="http://schemas.openxmlformats.org/drawingml/2006/table">
                <a:tbl>
                  <a:tblPr firstRow="1" bandRow="1">
                    <a:tableStyleId>{5940675A-B579-460E-94D1-54222C63F5DA}</a:tableStyleId>
                  </a:tblPr>
                  <a:tblGrid>
                    <a:gridCol w="1188720">
                      <a:extLst>
                        <a:ext uri="{9D8B030D-6E8A-4147-A177-3AD203B41FA5}">
                          <a16:colId xmlns:a16="http://schemas.microsoft.com/office/drawing/2014/main" val="635266275"/>
                        </a:ext>
                      </a:extLst>
                    </a:gridCol>
                    <a:gridCol w="3657600">
                      <a:extLst>
                        <a:ext uri="{9D8B030D-6E8A-4147-A177-3AD203B41FA5}">
                          <a16:colId xmlns:a16="http://schemas.microsoft.com/office/drawing/2014/main" val="1730884887"/>
                        </a:ext>
                      </a:extLst>
                    </a:gridCol>
                    <a:gridCol w="5303520">
                      <a:extLst>
                        <a:ext uri="{9D8B030D-6E8A-4147-A177-3AD203B41FA5}">
                          <a16:colId xmlns:a16="http://schemas.microsoft.com/office/drawing/2014/main" val="1173130955"/>
                        </a:ext>
                      </a:extLst>
                    </a:gridCol>
                  </a:tblGrid>
                  <a:tr h="822960">
                    <a:tc>
                      <a:txBody>
                        <a:bodyPr/>
                        <a:lstStyle/>
                        <a:p>
                          <a:pPr algn="ctr"/>
                          <a:r>
                            <a:rPr lang="en-US" dirty="0"/>
                            <a:t>Elastic</a:t>
                          </a:r>
                        </a:p>
                      </a:txBody>
                      <a:tcPr marL="137160" marR="137160" marT="137160" marB="137160" anchor="ctr"/>
                    </a:tc>
                    <a:tc>
                      <a:txBody>
                        <a:bodyPr/>
                        <a:lstStyle/>
                        <a:p>
                          <a:endParaRPr lang="en-US"/>
                        </a:p>
                      </a:txBody>
                      <a:tcPr marL="137160" marR="137160" marT="137160" marB="137160" anchor="ctr">
                        <a:blipFill>
                          <a:blip r:embed="rId3"/>
                          <a:stretch>
                            <a:fillRect l="-32667" t="-741" r="-145500" b="-202963"/>
                          </a:stretch>
                        </a:blipFill>
                      </a:tcPr>
                    </a:tc>
                    <a:tc>
                      <a:txBody>
                        <a:bodyPr/>
                        <a:lstStyle/>
                        <a:p>
                          <a:endParaRPr lang="en-US"/>
                        </a:p>
                      </a:txBody>
                      <a:tcPr marL="137160" marR="137160" marT="137160" marB="137160" anchor="ctr">
                        <a:blipFill>
                          <a:blip r:embed="rId3"/>
                          <a:stretch>
                            <a:fillRect l="-91389" t="-741" r="-230" b="-202963"/>
                          </a:stretch>
                        </a:blipFill>
                      </a:tcPr>
                    </a:tc>
                    <a:extLst>
                      <a:ext uri="{0D108BD9-81ED-4DB2-BD59-A6C34878D82A}">
                        <a16:rowId xmlns:a16="http://schemas.microsoft.com/office/drawing/2014/main" val="1489531044"/>
                      </a:ext>
                    </a:extLst>
                  </a:tr>
                  <a:tr h="822960">
                    <a:tc>
                      <a:txBody>
                        <a:bodyPr/>
                        <a:lstStyle/>
                        <a:p>
                          <a:pPr algn="ctr"/>
                          <a:r>
                            <a:rPr lang="en-US" dirty="0"/>
                            <a:t>Unitary</a:t>
                          </a:r>
                        </a:p>
                      </a:txBody>
                      <a:tcPr marL="137160" marR="137160" marT="137160" marB="137160" anchor="ctr"/>
                    </a:tc>
                    <a:tc>
                      <a:txBody>
                        <a:bodyPr/>
                        <a:lstStyle/>
                        <a:p>
                          <a:endParaRPr lang="en-US"/>
                        </a:p>
                      </a:txBody>
                      <a:tcPr marL="137160" marR="137160" marT="137160" marB="137160" anchor="ctr">
                        <a:blipFill>
                          <a:blip r:embed="rId3"/>
                          <a:stretch>
                            <a:fillRect l="-32667" t="-100000" r="-145500" b="-101471"/>
                          </a:stretch>
                        </a:blipFill>
                      </a:tcPr>
                    </a:tc>
                    <a:tc>
                      <a:txBody>
                        <a:bodyPr/>
                        <a:lstStyle/>
                        <a:p>
                          <a:endParaRPr lang="en-US"/>
                        </a:p>
                      </a:txBody>
                      <a:tcPr marL="137160" marR="137160" marT="137160" marB="137160" anchor="ctr">
                        <a:blipFill>
                          <a:blip r:embed="rId3"/>
                          <a:stretch>
                            <a:fillRect l="-91389" t="-100000" r="-230" b="-101471"/>
                          </a:stretch>
                        </a:blipFill>
                      </a:tcPr>
                    </a:tc>
                    <a:extLst>
                      <a:ext uri="{0D108BD9-81ED-4DB2-BD59-A6C34878D82A}">
                        <a16:rowId xmlns:a16="http://schemas.microsoft.com/office/drawing/2014/main" val="3464343788"/>
                      </a:ext>
                    </a:extLst>
                  </a:tr>
                  <a:tr h="822960">
                    <a:tc>
                      <a:txBody>
                        <a:bodyPr/>
                        <a:lstStyle/>
                        <a:p>
                          <a:pPr algn="ctr"/>
                          <a:r>
                            <a:rPr lang="en-US" dirty="0"/>
                            <a:t>Inelastic</a:t>
                          </a:r>
                        </a:p>
                      </a:txBody>
                      <a:tcPr marL="137160" marR="137160" marT="137160" marB="137160" anchor="ctr"/>
                    </a:tc>
                    <a:tc>
                      <a:txBody>
                        <a:bodyPr/>
                        <a:lstStyle/>
                        <a:p>
                          <a:endParaRPr lang="en-US"/>
                        </a:p>
                      </a:txBody>
                      <a:tcPr marL="137160" marR="137160" marT="137160" marB="137160" anchor="ctr">
                        <a:blipFill>
                          <a:blip r:embed="rId3"/>
                          <a:stretch>
                            <a:fillRect l="-32667" t="-201481" r="-145500" b="-2222"/>
                          </a:stretch>
                        </a:blipFill>
                      </a:tcPr>
                    </a:tc>
                    <a:tc>
                      <a:txBody>
                        <a:bodyPr/>
                        <a:lstStyle/>
                        <a:p>
                          <a:endParaRPr lang="en-US"/>
                        </a:p>
                      </a:txBody>
                      <a:tcPr marL="137160" marR="137160" marT="137160" marB="137160" anchor="ctr">
                        <a:blipFill>
                          <a:blip r:embed="rId3"/>
                          <a:stretch>
                            <a:fillRect l="-91389" t="-201481" r="-230" b="-2222"/>
                          </a:stretch>
                        </a:blipFill>
                      </a:tcPr>
                    </a:tc>
                    <a:extLst>
                      <a:ext uri="{0D108BD9-81ED-4DB2-BD59-A6C34878D82A}">
                        <a16:rowId xmlns:a16="http://schemas.microsoft.com/office/drawing/2014/main" val="3380850115"/>
                      </a:ext>
                    </a:extLst>
                  </a:tr>
                </a:tbl>
              </a:graphicData>
            </a:graphic>
          </p:graphicFrame>
        </mc:Fallback>
      </mc:AlternateContent>
      <p:sp>
        <p:nvSpPr>
          <p:cNvPr id="3" name="Rectangle: Rounded Corners 2">
            <a:extLst>
              <a:ext uri="{FF2B5EF4-FFF2-40B4-BE49-F238E27FC236}">
                <a16:creationId xmlns:a16="http://schemas.microsoft.com/office/drawing/2014/main" id="{4B295F6A-2990-4747-A01A-261A4AC77EAF}"/>
              </a:ext>
            </a:extLst>
          </p:cNvPr>
          <p:cNvSpPr/>
          <p:nvPr/>
        </p:nvSpPr>
        <p:spPr>
          <a:xfrm>
            <a:off x="904567" y="3637941"/>
            <a:ext cx="10382865" cy="973385"/>
          </a:xfrm>
          <a:prstGeom prst="roundRect">
            <a:avLst/>
          </a:prstGeom>
          <a:noFill/>
          <a:ln w="57150">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CFE5BA6-9A0D-4552-B7A2-131E694394F0}"/>
              </a:ext>
            </a:extLst>
          </p:cNvPr>
          <p:cNvSpPr txBox="1"/>
          <p:nvPr/>
        </p:nvSpPr>
        <p:spPr>
          <a:xfrm>
            <a:off x="2192213" y="4802239"/>
            <a:ext cx="7807571" cy="1323439"/>
          </a:xfrm>
          <a:prstGeom prst="rect">
            <a:avLst/>
          </a:prstGeom>
          <a:solidFill>
            <a:srgbClr val="627981"/>
          </a:solidFill>
        </p:spPr>
        <p:txBody>
          <a:bodyPr wrap="square" rtlCol="0">
            <a:spAutoFit/>
          </a:bodyPr>
          <a:lstStyle/>
          <a:p>
            <a:pPr algn="ctr"/>
            <a:r>
              <a:rPr lang="en-US" sz="2000" dirty="0">
                <a:solidFill>
                  <a:schemeClr val="bg1"/>
                </a:solidFill>
              </a:rPr>
              <a:t>If demand is inelastic at that original quantity level, the band should raise the ticket price because a certain percentage increase in price will result in a smaller percentage decrease in the quantity sold, and total revenue will rise.</a:t>
            </a:r>
          </a:p>
        </p:txBody>
      </p:sp>
    </p:spTree>
    <p:extLst>
      <p:ext uri="{BB962C8B-B14F-4D97-AF65-F5344CB8AC3E}">
        <p14:creationId xmlns:p14="http://schemas.microsoft.com/office/powerpoint/2010/main" val="20665583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Unitary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graphicFrame>
            <p:nvGraphicFramePr>
              <p:cNvPr id="2" name="Table 1">
                <a:extLst>
                  <a:ext uri="{FF2B5EF4-FFF2-40B4-BE49-F238E27FC236}">
                    <a16:creationId xmlns:a16="http://schemas.microsoft.com/office/drawing/2014/main" id="{2044A469-D55A-4EE3-A49E-317C4D5E7B19}"/>
                  </a:ext>
                </a:extLst>
              </p:cNvPr>
              <p:cNvGraphicFramePr>
                <a:graphicFrameLocks noGrp="1"/>
              </p:cNvGraphicFramePr>
              <p:nvPr>
                <p:extLst>
                  <p:ext uri="{D42A27DB-BD31-4B8C-83A1-F6EECF244321}">
                    <p14:modId xmlns:p14="http://schemas.microsoft.com/office/powerpoint/2010/main" val="4204478668"/>
                  </p:ext>
                </p:extLst>
              </p:nvPr>
            </p:nvGraphicFramePr>
            <p:xfrm>
              <a:off x="1021080" y="2066494"/>
              <a:ext cx="10149840" cy="2468880"/>
            </p:xfrm>
            <a:graphic>
              <a:graphicData uri="http://schemas.openxmlformats.org/drawingml/2006/table">
                <a:tbl>
                  <a:tblPr firstRow="1" bandRow="1">
                    <a:tableStyleId>{5940675A-B579-460E-94D1-54222C63F5DA}</a:tableStyleId>
                  </a:tblPr>
                  <a:tblGrid>
                    <a:gridCol w="1188720">
                      <a:extLst>
                        <a:ext uri="{9D8B030D-6E8A-4147-A177-3AD203B41FA5}">
                          <a16:colId xmlns:a16="http://schemas.microsoft.com/office/drawing/2014/main" val="635266275"/>
                        </a:ext>
                      </a:extLst>
                    </a:gridCol>
                    <a:gridCol w="3657600">
                      <a:extLst>
                        <a:ext uri="{9D8B030D-6E8A-4147-A177-3AD203B41FA5}">
                          <a16:colId xmlns:a16="http://schemas.microsoft.com/office/drawing/2014/main" val="1730884887"/>
                        </a:ext>
                      </a:extLst>
                    </a:gridCol>
                    <a:gridCol w="5303520">
                      <a:extLst>
                        <a:ext uri="{9D8B030D-6E8A-4147-A177-3AD203B41FA5}">
                          <a16:colId xmlns:a16="http://schemas.microsoft.com/office/drawing/2014/main" val="1173130955"/>
                        </a:ext>
                      </a:extLst>
                    </a:gridCol>
                  </a:tblGrid>
                  <a:tr h="370840">
                    <a:tc>
                      <a:txBody>
                        <a:bodyPr/>
                        <a:lstStyle/>
                        <a:p>
                          <a:pPr algn="ctr"/>
                          <a:r>
                            <a:rPr lang="en-US" dirty="0"/>
                            <a:t>Elastic</a:t>
                          </a:r>
                        </a:p>
                      </a:txBody>
                      <a:tcPr marL="137160" marR="137160" marT="137160" marB="137160" anchor="ctr"/>
                    </a:tc>
                    <a:tc>
                      <a:txBody>
                        <a:bodyPr/>
                        <a:lstStyle/>
                        <a:p>
                          <a:pPr algn="l"/>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r>
                                  <m:rPr>
                                    <m:sty m:val="p"/>
                                  </m:rPr>
                                  <a:rPr lang="en-US" b="0" i="0" smtClean="0">
                                    <a:latin typeface="Cambria Math" panose="02040503050406030204" pitchFamily="18" charset="0"/>
                                  </a:rPr>
                                  <m:t>change</m:t>
                                </m:r>
                                <m:r>
                                  <a:rPr lang="en-US" b="0" i="0" smtClean="0">
                                    <a:latin typeface="Cambria Math" panose="02040503050406030204" pitchFamily="18" charset="0"/>
                                  </a:rPr>
                                  <m:t> </m:t>
                                </m:r>
                                <m:r>
                                  <m:rPr>
                                    <m:sty m:val="p"/>
                                  </m:rPr>
                                  <a:rPr lang="en-US" b="0" i="0" smtClean="0">
                                    <a:latin typeface="Cambria Math" panose="02040503050406030204" pitchFamily="18" charset="0"/>
                                  </a:rPr>
                                  <m:t>in</m:t>
                                </m:r>
                                <m:r>
                                  <a:rPr lang="en-US" b="0" i="0"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m:rPr>
                                        <m:sty m:val="p"/>
                                      </m:rPr>
                                      <a:rPr lang="en-US" b="0" i="0" smtClean="0">
                                        <a:latin typeface="Cambria Math" panose="02040503050406030204" pitchFamily="18" charset="0"/>
                                      </a:rPr>
                                      <m:t>d</m:t>
                                    </m:r>
                                  </m:sub>
                                </m:sSub>
                                <m:r>
                                  <a:rPr lang="en-US" b="0" i="1" smtClean="0">
                                    <a:latin typeface="Cambria Math" panose="02040503050406030204" pitchFamily="18" charset="0"/>
                                    <a:ea typeface="Cambria Math" panose="02040503050406030204" pitchFamily="18" charset="0"/>
                                  </a:rPr>
                                  <m:t>&gt;% </m:t>
                                </m:r>
                                <m:r>
                                  <m:rPr>
                                    <m:sty m:val="p"/>
                                  </m:rPr>
                                  <a:rPr lang="en-US" b="0" i="0" smtClean="0">
                                    <a:latin typeface="Cambria Math" panose="02040503050406030204" pitchFamily="18" charset="0"/>
                                    <a:ea typeface="Cambria Math" panose="02040503050406030204" pitchFamily="18" charset="0"/>
                                  </a:rPr>
                                  <m:t>change</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in</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𝑃</m:t>
                                </m:r>
                              </m:oMath>
                            </m:oMathPara>
                          </a14:m>
                          <a:endParaRPr lang="en-US" dirty="0">
                            <a:latin typeface="+mn-lt"/>
                          </a:endParaRPr>
                        </a:p>
                      </a:txBody>
                      <a:tcPr marL="137160" marR="137160" marT="137160" marB="137160" anchor="ctr"/>
                    </a:tc>
                    <a:tc>
                      <a:txBody>
                        <a:bodyPr/>
                        <a:lstStyle/>
                        <a:p>
                          <a:pPr algn="l"/>
                          <a:r>
                            <a:rPr lang="en-US" dirty="0">
                              <a:latin typeface="+mn-lt"/>
                            </a:rPr>
                            <a:t>A given % rise in </a:t>
                          </a:r>
                          <a:r>
                            <a:rPr lang="en-US" i="1" dirty="0">
                              <a:latin typeface="+mn-lt"/>
                            </a:rPr>
                            <a:t>P</a:t>
                          </a:r>
                          <a:r>
                            <a:rPr lang="en-US" dirty="0">
                              <a:latin typeface="+mn-lt"/>
                            </a:rPr>
                            <a:t> will be more than offset by a larger % fall in </a:t>
                          </a:r>
                          <a:r>
                            <a:rPr lang="en-US" i="1" dirty="0">
                              <a:latin typeface="+mn-lt"/>
                            </a:rPr>
                            <a:t>Q</a:t>
                          </a:r>
                          <a:r>
                            <a:rPr lang="en-US" dirty="0">
                              <a:latin typeface="+mn-lt"/>
                            </a:rPr>
                            <a:t> so that total revenue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𝑄</m:t>
                              </m:r>
                            </m:oMath>
                          </a14:m>
                          <a:r>
                            <a:rPr lang="en-US" dirty="0">
                              <a:latin typeface="+mn-lt"/>
                            </a:rPr>
                            <a:t>) falls.</a:t>
                          </a:r>
                        </a:p>
                      </a:txBody>
                      <a:tcPr marL="137160" marR="137160" marT="137160" marB="137160" anchor="ctr"/>
                    </a:tc>
                    <a:extLst>
                      <a:ext uri="{0D108BD9-81ED-4DB2-BD59-A6C34878D82A}">
                        <a16:rowId xmlns:a16="http://schemas.microsoft.com/office/drawing/2014/main" val="1489531044"/>
                      </a:ext>
                    </a:extLst>
                  </a:tr>
                  <a:tr h="370840">
                    <a:tc>
                      <a:txBody>
                        <a:bodyPr/>
                        <a:lstStyle/>
                        <a:p>
                          <a:pPr algn="ctr"/>
                          <a:r>
                            <a:rPr lang="en-US" dirty="0"/>
                            <a:t>Unitary</a:t>
                          </a:r>
                        </a:p>
                      </a:txBody>
                      <a:tcPr marL="137160" marR="137160" marT="137160" marB="137160" anchor="ctr"/>
                    </a:tc>
                    <a:tc>
                      <a:txBody>
                        <a:bodyPr/>
                        <a:lstStyle/>
                        <a:p>
                          <a:pPr algn="l"/>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r>
                                  <m:rPr>
                                    <m:sty m:val="p"/>
                                  </m:rPr>
                                  <a:rPr lang="en-US" b="0" i="0" smtClean="0">
                                    <a:latin typeface="Cambria Math" panose="02040503050406030204" pitchFamily="18" charset="0"/>
                                  </a:rPr>
                                  <m:t>change</m:t>
                                </m:r>
                                <m:r>
                                  <a:rPr lang="en-US" b="0" i="0" smtClean="0">
                                    <a:latin typeface="Cambria Math" panose="02040503050406030204" pitchFamily="18" charset="0"/>
                                  </a:rPr>
                                  <m:t> </m:t>
                                </m:r>
                                <m:r>
                                  <m:rPr>
                                    <m:sty m:val="p"/>
                                  </m:rPr>
                                  <a:rPr lang="en-US" b="0" i="0" smtClean="0">
                                    <a:latin typeface="Cambria Math" panose="02040503050406030204" pitchFamily="18" charset="0"/>
                                  </a:rPr>
                                  <m:t>in</m:t>
                                </m:r>
                                <m:r>
                                  <a:rPr lang="en-US" b="0" i="0"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m:rPr>
                                        <m:sty m:val="p"/>
                                      </m:rPr>
                                      <a:rPr lang="en-US" b="0" i="0" smtClean="0">
                                        <a:latin typeface="Cambria Math" panose="02040503050406030204" pitchFamily="18" charset="0"/>
                                      </a:rPr>
                                      <m:t>d</m:t>
                                    </m:r>
                                  </m:sub>
                                </m:sSub>
                                <m:r>
                                  <a:rPr lang="en-US" b="0" i="1" smtClean="0">
                                    <a:latin typeface="Cambria Math" panose="02040503050406030204" pitchFamily="18" charset="0"/>
                                  </a:rPr>
                                  <m:t>=% </m:t>
                                </m:r>
                                <m:r>
                                  <m:rPr>
                                    <m:sty m:val="p"/>
                                  </m:rPr>
                                  <a:rPr lang="en-US" b="0" i="0" smtClean="0">
                                    <a:latin typeface="Cambria Math" panose="02040503050406030204" pitchFamily="18" charset="0"/>
                                  </a:rPr>
                                  <m:t>change</m:t>
                                </m:r>
                                <m:r>
                                  <a:rPr lang="en-US" b="0" i="0" smtClean="0">
                                    <a:latin typeface="Cambria Math" panose="02040503050406030204" pitchFamily="18" charset="0"/>
                                  </a:rPr>
                                  <m:t> </m:t>
                                </m:r>
                                <m:r>
                                  <m:rPr>
                                    <m:sty m:val="p"/>
                                  </m:rPr>
                                  <a:rPr lang="en-US" b="0" i="0" smtClean="0">
                                    <a:latin typeface="Cambria Math" panose="02040503050406030204" pitchFamily="18" charset="0"/>
                                  </a:rPr>
                                  <m:t>in</m:t>
                                </m:r>
                                <m:r>
                                  <a:rPr lang="en-US" b="0" i="1" smtClean="0">
                                    <a:latin typeface="Cambria Math" panose="02040503050406030204" pitchFamily="18" charset="0"/>
                                  </a:rPr>
                                  <m:t> </m:t>
                                </m:r>
                                <m:r>
                                  <a:rPr lang="en-US" b="0" i="1" smtClean="0">
                                    <a:latin typeface="Cambria Math" panose="02040503050406030204" pitchFamily="18" charset="0"/>
                                  </a:rPr>
                                  <m:t>𝑃</m:t>
                                </m:r>
                              </m:oMath>
                            </m:oMathPara>
                          </a14:m>
                          <a:endParaRPr lang="en-US" dirty="0">
                            <a:latin typeface="+mn-lt"/>
                          </a:endParaRPr>
                        </a:p>
                      </a:txBody>
                      <a:tcPr marL="137160" marR="137160" marT="137160" marB="137160" anchor="ctr"/>
                    </a:tc>
                    <a:tc>
                      <a:txBody>
                        <a:bodyPr/>
                        <a:lstStyle/>
                        <a:p>
                          <a:pPr algn="l"/>
                          <a:r>
                            <a:rPr lang="en-US" dirty="0">
                              <a:latin typeface="+mn-lt"/>
                            </a:rPr>
                            <a:t>A given % rise in </a:t>
                          </a:r>
                          <a:r>
                            <a:rPr lang="en-US" i="1" dirty="0">
                              <a:latin typeface="+mn-lt"/>
                            </a:rPr>
                            <a:t>P</a:t>
                          </a:r>
                          <a:r>
                            <a:rPr lang="en-US" dirty="0">
                              <a:latin typeface="+mn-lt"/>
                            </a:rPr>
                            <a:t> will be exactly offset by an equal % fall in </a:t>
                          </a:r>
                          <a:r>
                            <a:rPr lang="en-US" i="1" dirty="0">
                              <a:latin typeface="+mn-lt"/>
                            </a:rPr>
                            <a:t>Q</a:t>
                          </a:r>
                          <a:r>
                            <a:rPr lang="en-US" dirty="0">
                              <a:latin typeface="+mn-lt"/>
                            </a:rPr>
                            <a:t> so that total revenue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𝑄</m:t>
                              </m:r>
                            </m:oMath>
                          </a14:m>
                          <a:r>
                            <a:rPr lang="en-US" dirty="0">
                              <a:latin typeface="+mn-lt"/>
                            </a:rPr>
                            <a:t>) is unchanged.</a:t>
                          </a:r>
                        </a:p>
                      </a:txBody>
                      <a:tcPr marL="137160" marR="137160" marT="137160" marB="137160" anchor="ctr"/>
                    </a:tc>
                    <a:extLst>
                      <a:ext uri="{0D108BD9-81ED-4DB2-BD59-A6C34878D82A}">
                        <a16:rowId xmlns:a16="http://schemas.microsoft.com/office/drawing/2014/main" val="3464343788"/>
                      </a:ext>
                    </a:extLst>
                  </a:tr>
                  <a:tr h="370840">
                    <a:tc>
                      <a:txBody>
                        <a:bodyPr/>
                        <a:lstStyle/>
                        <a:p>
                          <a:pPr algn="ctr"/>
                          <a:r>
                            <a:rPr lang="en-US" dirty="0"/>
                            <a:t>Inelastic</a:t>
                          </a:r>
                        </a:p>
                      </a:txBody>
                      <a:tcPr marL="137160" marR="137160" marT="137160" marB="137160" anchor="ctr"/>
                    </a:tc>
                    <a:tc>
                      <a:txBody>
                        <a:bodyPr/>
                        <a:lstStyle/>
                        <a:p>
                          <a:pPr algn="l"/>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r>
                                  <m:rPr>
                                    <m:sty m:val="p"/>
                                  </m:rPr>
                                  <a:rPr lang="en-US" b="0" i="0" smtClean="0">
                                    <a:latin typeface="Cambria Math" panose="02040503050406030204" pitchFamily="18" charset="0"/>
                                  </a:rPr>
                                  <m:t>change</m:t>
                                </m:r>
                                <m:r>
                                  <a:rPr lang="en-US" b="0" i="0" smtClean="0">
                                    <a:latin typeface="Cambria Math" panose="02040503050406030204" pitchFamily="18" charset="0"/>
                                  </a:rPr>
                                  <m:t> </m:t>
                                </m:r>
                                <m:r>
                                  <m:rPr>
                                    <m:sty m:val="p"/>
                                  </m:rPr>
                                  <a:rPr lang="en-US" b="0" i="0" smtClean="0">
                                    <a:latin typeface="Cambria Math" panose="02040503050406030204" pitchFamily="18" charset="0"/>
                                  </a:rPr>
                                  <m:t>in</m:t>
                                </m:r>
                                <m:r>
                                  <a:rPr lang="en-US" b="0" i="0"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m:rPr>
                                        <m:sty m:val="p"/>
                                      </m:rPr>
                                      <a:rPr lang="en-US" b="0" i="0" smtClean="0">
                                        <a:latin typeface="Cambria Math" panose="02040503050406030204" pitchFamily="18" charset="0"/>
                                      </a:rPr>
                                      <m:t>d</m:t>
                                    </m:r>
                                  </m:sub>
                                </m:sSub>
                                <m:r>
                                  <a:rPr lang="en-US" b="0" i="1" smtClean="0">
                                    <a:latin typeface="Cambria Math" panose="02040503050406030204" pitchFamily="18" charset="0"/>
                                    <a:ea typeface="Cambria Math" panose="02040503050406030204" pitchFamily="18" charset="0"/>
                                  </a:rPr>
                                  <m:t>&lt;% </m:t>
                                </m:r>
                                <m:r>
                                  <m:rPr>
                                    <m:sty m:val="p"/>
                                  </m:rPr>
                                  <a:rPr lang="en-US" b="0" i="0" smtClean="0">
                                    <a:latin typeface="Cambria Math" panose="02040503050406030204" pitchFamily="18" charset="0"/>
                                    <a:ea typeface="Cambria Math" panose="02040503050406030204" pitchFamily="18" charset="0"/>
                                  </a:rPr>
                                  <m:t>change</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in</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𝑃</m:t>
                                </m:r>
                              </m:oMath>
                            </m:oMathPara>
                          </a14:m>
                          <a:endParaRPr lang="en-US" dirty="0">
                            <a:latin typeface="+mn-lt"/>
                          </a:endParaRPr>
                        </a:p>
                      </a:txBody>
                      <a:tcPr marL="137160" marR="137160" marT="137160" marB="137160" anchor="ctr"/>
                    </a:tc>
                    <a:tc>
                      <a:txBody>
                        <a:bodyPr/>
                        <a:lstStyle/>
                        <a:p>
                          <a:pPr algn="l"/>
                          <a:r>
                            <a:rPr lang="en-US" dirty="0">
                              <a:latin typeface="+mn-lt"/>
                            </a:rPr>
                            <a:t>A given % rise in </a:t>
                          </a:r>
                          <a:r>
                            <a:rPr lang="en-US" i="1" dirty="0">
                              <a:latin typeface="+mn-lt"/>
                            </a:rPr>
                            <a:t>P</a:t>
                          </a:r>
                          <a:r>
                            <a:rPr lang="en-US" dirty="0">
                              <a:latin typeface="+mn-lt"/>
                            </a:rPr>
                            <a:t> will cause a smaller % fall in </a:t>
                          </a:r>
                          <a:r>
                            <a:rPr lang="en-US" i="1" dirty="0">
                              <a:latin typeface="+mn-lt"/>
                            </a:rPr>
                            <a:t>Q</a:t>
                          </a:r>
                          <a:r>
                            <a:rPr lang="en-US" dirty="0">
                              <a:latin typeface="+mn-lt"/>
                            </a:rPr>
                            <a:t> so that total revenue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𝑄</m:t>
                              </m:r>
                            </m:oMath>
                          </a14:m>
                          <a:r>
                            <a:rPr lang="en-US" dirty="0">
                              <a:latin typeface="+mn-lt"/>
                            </a:rPr>
                            <a:t>) rises.</a:t>
                          </a:r>
                        </a:p>
                      </a:txBody>
                      <a:tcPr marL="137160" marR="137160" marT="137160" marB="137160" anchor="ctr"/>
                    </a:tc>
                    <a:extLst>
                      <a:ext uri="{0D108BD9-81ED-4DB2-BD59-A6C34878D82A}">
                        <a16:rowId xmlns:a16="http://schemas.microsoft.com/office/drawing/2014/main" val="3380850115"/>
                      </a:ext>
                    </a:extLst>
                  </a:tr>
                </a:tbl>
              </a:graphicData>
            </a:graphic>
          </p:graphicFrame>
        </mc:Choice>
        <mc:Fallback>
          <p:graphicFrame>
            <p:nvGraphicFramePr>
              <p:cNvPr id="2" name="Table 1">
                <a:extLst>
                  <a:ext uri="{FF2B5EF4-FFF2-40B4-BE49-F238E27FC236}">
                    <a16:creationId xmlns:a16="http://schemas.microsoft.com/office/drawing/2014/main" id="{2044A469-D55A-4EE3-A49E-317C4D5E7B19}"/>
                  </a:ext>
                </a:extLst>
              </p:cNvPr>
              <p:cNvGraphicFramePr>
                <a:graphicFrameLocks noGrp="1"/>
              </p:cNvGraphicFramePr>
              <p:nvPr>
                <p:extLst>
                  <p:ext uri="{D42A27DB-BD31-4B8C-83A1-F6EECF244321}">
                    <p14:modId xmlns:p14="http://schemas.microsoft.com/office/powerpoint/2010/main" val="4204478668"/>
                  </p:ext>
                </p:extLst>
              </p:nvPr>
            </p:nvGraphicFramePr>
            <p:xfrm>
              <a:off x="1021080" y="2066494"/>
              <a:ext cx="10149840" cy="2468880"/>
            </p:xfrm>
            <a:graphic>
              <a:graphicData uri="http://schemas.openxmlformats.org/drawingml/2006/table">
                <a:tbl>
                  <a:tblPr firstRow="1" bandRow="1">
                    <a:tableStyleId>{5940675A-B579-460E-94D1-54222C63F5DA}</a:tableStyleId>
                  </a:tblPr>
                  <a:tblGrid>
                    <a:gridCol w="1188720">
                      <a:extLst>
                        <a:ext uri="{9D8B030D-6E8A-4147-A177-3AD203B41FA5}">
                          <a16:colId xmlns:a16="http://schemas.microsoft.com/office/drawing/2014/main" val="635266275"/>
                        </a:ext>
                      </a:extLst>
                    </a:gridCol>
                    <a:gridCol w="3657600">
                      <a:extLst>
                        <a:ext uri="{9D8B030D-6E8A-4147-A177-3AD203B41FA5}">
                          <a16:colId xmlns:a16="http://schemas.microsoft.com/office/drawing/2014/main" val="1730884887"/>
                        </a:ext>
                      </a:extLst>
                    </a:gridCol>
                    <a:gridCol w="5303520">
                      <a:extLst>
                        <a:ext uri="{9D8B030D-6E8A-4147-A177-3AD203B41FA5}">
                          <a16:colId xmlns:a16="http://schemas.microsoft.com/office/drawing/2014/main" val="1173130955"/>
                        </a:ext>
                      </a:extLst>
                    </a:gridCol>
                  </a:tblGrid>
                  <a:tr h="822960">
                    <a:tc>
                      <a:txBody>
                        <a:bodyPr/>
                        <a:lstStyle/>
                        <a:p>
                          <a:pPr algn="ctr"/>
                          <a:r>
                            <a:rPr lang="en-US" dirty="0"/>
                            <a:t>Elastic</a:t>
                          </a:r>
                        </a:p>
                      </a:txBody>
                      <a:tcPr marL="137160" marR="137160" marT="137160" marB="137160" anchor="ctr"/>
                    </a:tc>
                    <a:tc>
                      <a:txBody>
                        <a:bodyPr/>
                        <a:lstStyle/>
                        <a:p>
                          <a:endParaRPr lang="en-US"/>
                        </a:p>
                      </a:txBody>
                      <a:tcPr marL="137160" marR="137160" marT="137160" marB="137160" anchor="ctr">
                        <a:blipFill>
                          <a:blip r:embed="rId3"/>
                          <a:stretch>
                            <a:fillRect l="-32667" t="-741" r="-145500" b="-202963"/>
                          </a:stretch>
                        </a:blipFill>
                      </a:tcPr>
                    </a:tc>
                    <a:tc>
                      <a:txBody>
                        <a:bodyPr/>
                        <a:lstStyle/>
                        <a:p>
                          <a:endParaRPr lang="en-US"/>
                        </a:p>
                      </a:txBody>
                      <a:tcPr marL="137160" marR="137160" marT="137160" marB="137160" anchor="ctr">
                        <a:blipFill>
                          <a:blip r:embed="rId3"/>
                          <a:stretch>
                            <a:fillRect l="-91389" t="-741" r="-230" b="-202963"/>
                          </a:stretch>
                        </a:blipFill>
                      </a:tcPr>
                    </a:tc>
                    <a:extLst>
                      <a:ext uri="{0D108BD9-81ED-4DB2-BD59-A6C34878D82A}">
                        <a16:rowId xmlns:a16="http://schemas.microsoft.com/office/drawing/2014/main" val="1489531044"/>
                      </a:ext>
                    </a:extLst>
                  </a:tr>
                  <a:tr h="822960">
                    <a:tc>
                      <a:txBody>
                        <a:bodyPr/>
                        <a:lstStyle/>
                        <a:p>
                          <a:pPr algn="ctr"/>
                          <a:r>
                            <a:rPr lang="en-US" dirty="0"/>
                            <a:t>Unitary</a:t>
                          </a:r>
                        </a:p>
                      </a:txBody>
                      <a:tcPr marL="137160" marR="137160" marT="137160" marB="137160" anchor="ctr"/>
                    </a:tc>
                    <a:tc>
                      <a:txBody>
                        <a:bodyPr/>
                        <a:lstStyle/>
                        <a:p>
                          <a:endParaRPr lang="en-US"/>
                        </a:p>
                      </a:txBody>
                      <a:tcPr marL="137160" marR="137160" marT="137160" marB="137160" anchor="ctr">
                        <a:blipFill>
                          <a:blip r:embed="rId3"/>
                          <a:stretch>
                            <a:fillRect l="-32667" t="-100000" r="-145500" b="-101471"/>
                          </a:stretch>
                        </a:blipFill>
                      </a:tcPr>
                    </a:tc>
                    <a:tc>
                      <a:txBody>
                        <a:bodyPr/>
                        <a:lstStyle/>
                        <a:p>
                          <a:endParaRPr lang="en-US"/>
                        </a:p>
                      </a:txBody>
                      <a:tcPr marL="137160" marR="137160" marT="137160" marB="137160" anchor="ctr">
                        <a:blipFill>
                          <a:blip r:embed="rId3"/>
                          <a:stretch>
                            <a:fillRect l="-91389" t="-100000" r="-230" b="-101471"/>
                          </a:stretch>
                        </a:blipFill>
                      </a:tcPr>
                    </a:tc>
                    <a:extLst>
                      <a:ext uri="{0D108BD9-81ED-4DB2-BD59-A6C34878D82A}">
                        <a16:rowId xmlns:a16="http://schemas.microsoft.com/office/drawing/2014/main" val="3464343788"/>
                      </a:ext>
                    </a:extLst>
                  </a:tr>
                  <a:tr h="822960">
                    <a:tc>
                      <a:txBody>
                        <a:bodyPr/>
                        <a:lstStyle/>
                        <a:p>
                          <a:pPr algn="ctr"/>
                          <a:r>
                            <a:rPr lang="en-US" dirty="0"/>
                            <a:t>Inelastic</a:t>
                          </a:r>
                        </a:p>
                      </a:txBody>
                      <a:tcPr marL="137160" marR="137160" marT="137160" marB="137160" anchor="ctr"/>
                    </a:tc>
                    <a:tc>
                      <a:txBody>
                        <a:bodyPr/>
                        <a:lstStyle/>
                        <a:p>
                          <a:endParaRPr lang="en-US"/>
                        </a:p>
                      </a:txBody>
                      <a:tcPr marL="137160" marR="137160" marT="137160" marB="137160" anchor="ctr">
                        <a:blipFill>
                          <a:blip r:embed="rId3"/>
                          <a:stretch>
                            <a:fillRect l="-32667" t="-201481" r="-145500" b="-2222"/>
                          </a:stretch>
                        </a:blipFill>
                      </a:tcPr>
                    </a:tc>
                    <a:tc>
                      <a:txBody>
                        <a:bodyPr/>
                        <a:lstStyle/>
                        <a:p>
                          <a:endParaRPr lang="en-US"/>
                        </a:p>
                      </a:txBody>
                      <a:tcPr marL="137160" marR="137160" marT="137160" marB="137160" anchor="ctr">
                        <a:blipFill>
                          <a:blip r:embed="rId3"/>
                          <a:stretch>
                            <a:fillRect l="-91389" t="-201481" r="-230" b="-2222"/>
                          </a:stretch>
                        </a:blipFill>
                      </a:tcPr>
                    </a:tc>
                    <a:extLst>
                      <a:ext uri="{0D108BD9-81ED-4DB2-BD59-A6C34878D82A}">
                        <a16:rowId xmlns:a16="http://schemas.microsoft.com/office/drawing/2014/main" val="3380850115"/>
                      </a:ext>
                    </a:extLst>
                  </a:tr>
                </a:tbl>
              </a:graphicData>
            </a:graphic>
          </p:graphicFrame>
        </mc:Fallback>
      </mc:AlternateContent>
      <p:sp>
        <p:nvSpPr>
          <p:cNvPr id="3" name="Rectangle: Rounded Corners 2">
            <a:extLst>
              <a:ext uri="{FF2B5EF4-FFF2-40B4-BE49-F238E27FC236}">
                <a16:creationId xmlns:a16="http://schemas.microsoft.com/office/drawing/2014/main" id="{4B295F6A-2990-4747-A01A-261A4AC77EAF}"/>
              </a:ext>
            </a:extLst>
          </p:cNvPr>
          <p:cNvSpPr/>
          <p:nvPr/>
        </p:nvSpPr>
        <p:spPr>
          <a:xfrm>
            <a:off x="904567" y="2814241"/>
            <a:ext cx="10382865" cy="973385"/>
          </a:xfrm>
          <a:prstGeom prst="roundRect">
            <a:avLst/>
          </a:prstGeom>
          <a:noFill/>
          <a:ln w="57150">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67E92BB-434C-41B5-881A-3B13226A70C6}"/>
              </a:ext>
            </a:extLst>
          </p:cNvPr>
          <p:cNvSpPr txBox="1"/>
          <p:nvPr/>
        </p:nvSpPr>
        <p:spPr>
          <a:xfrm>
            <a:off x="2192214" y="4750596"/>
            <a:ext cx="7807571" cy="1938992"/>
          </a:xfrm>
          <a:prstGeom prst="rect">
            <a:avLst/>
          </a:prstGeom>
          <a:solidFill>
            <a:srgbClr val="627981"/>
          </a:solidFill>
        </p:spPr>
        <p:txBody>
          <a:bodyPr wrap="square" rtlCol="0">
            <a:spAutoFit/>
          </a:bodyPr>
          <a:lstStyle/>
          <a:p>
            <a:pPr algn="ctr"/>
            <a:r>
              <a:rPr lang="en-US" sz="2000" dirty="0">
                <a:solidFill>
                  <a:schemeClr val="bg1"/>
                </a:solidFill>
              </a:rPr>
              <a:t>If demand has a unitary elasticity at that quantity, an equal percentage change in quantity will offset a moderate percentage change in the price, so the band will earn the same revenue whether it (moderately) increases or decreases the ticket price. Hence, total revenue is maximized at the point of unit elasticity (corresponding to the midpoint of the linear demand curve).</a:t>
            </a:r>
          </a:p>
        </p:txBody>
      </p:sp>
    </p:spTree>
    <p:extLst>
      <p:ext uri="{BB962C8B-B14F-4D97-AF65-F5344CB8AC3E}">
        <p14:creationId xmlns:p14="http://schemas.microsoft.com/office/powerpoint/2010/main" val="41245424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Maximizing Profits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96A9BCC3-4DAA-4C4E-A855-D84275E56B42}"/>
              </a:ext>
            </a:extLst>
          </p:cNvPr>
          <p:cNvGrpSpPr/>
          <p:nvPr/>
        </p:nvGrpSpPr>
        <p:grpSpPr>
          <a:xfrm>
            <a:off x="2066922" y="1585567"/>
            <a:ext cx="8058155" cy="806935"/>
            <a:chOff x="542922" y="1736761"/>
            <a:chExt cx="8058155" cy="806935"/>
          </a:xfrm>
          <a:solidFill>
            <a:srgbClr val="627981"/>
          </a:solidFill>
        </p:grpSpPr>
        <p:sp>
          <p:nvSpPr>
            <p:cNvPr id="22" name="Rectangle 21">
              <a:extLst>
                <a:ext uri="{FF2B5EF4-FFF2-40B4-BE49-F238E27FC236}">
                  <a16:creationId xmlns:a16="http://schemas.microsoft.com/office/drawing/2014/main" id="{2084E5B4-996C-404D-B710-E51AD29ECB5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4" name="TextBox 23">
              <a:extLst>
                <a:ext uri="{FF2B5EF4-FFF2-40B4-BE49-F238E27FC236}">
                  <a16:creationId xmlns:a16="http://schemas.microsoft.com/office/drawing/2014/main" id="{F6FDF2EA-634B-4104-9186-DB06790BD163}"/>
                </a:ext>
              </a:extLst>
            </p:cNvPr>
            <p:cNvSpPr txBox="1"/>
            <p:nvPr/>
          </p:nvSpPr>
          <p:spPr>
            <a:xfrm>
              <a:off x="542922" y="178332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There are two approaches to maximizing profits: cut costs or increase total revenue.</a:t>
              </a:r>
            </a:p>
          </p:txBody>
        </p:sp>
      </p:grpSp>
      <p:grpSp>
        <p:nvGrpSpPr>
          <p:cNvPr id="25" name="Group 24">
            <a:extLst>
              <a:ext uri="{FF2B5EF4-FFF2-40B4-BE49-F238E27FC236}">
                <a16:creationId xmlns:a16="http://schemas.microsoft.com/office/drawing/2014/main" id="{608B93DA-12D5-4969-B4A3-543200217DEA}"/>
              </a:ext>
            </a:extLst>
          </p:cNvPr>
          <p:cNvGrpSpPr/>
          <p:nvPr/>
        </p:nvGrpSpPr>
        <p:grpSpPr>
          <a:xfrm>
            <a:off x="2066922" y="2473976"/>
            <a:ext cx="8058154" cy="806935"/>
            <a:chOff x="542923" y="1736761"/>
            <a:chExt cx="8058154" cy="806935"/>
          </a:xfrm>
          <a:solidFill>
            <a:srgbClr val="627981"/>
          </a:solidFill>
        </p:grpSpPr>
        <p:sp>
          <p:nvSpPr>
            <p:cNvPr id="30" name="Rectangle 29">
              <a:extLst>
                <a:ext uri="{FF2B5EF4-FFF2-40B4-BE49-F238E27FC236}">
                  <a16:creationId xmlns:a16="http://schemas.microsoft.com/office/drawing/2014/main" id="{40AB6244-06D4-4319-A689-3DE426C12F7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1" name="TextBox 30">
              <a:extLst>
                <a:ext uri="{FF2B5EF4-FFF2-40B4-BE49-F238E27FC236}">
                  <a16:creationId xmlns:a16="http://schemas.microsoft.com/office/drawing/2014/main" id="{BBC8AF46-5CD6-4FA5-841C-02ACC6C05B06}"/>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Most businesses face a day-to-day struggle to figure out ways to produce at a lower cost as a way to earn higher profits.</a:t>
              </a:r>
            </a:p>
          </p:txBody>
        </p:sp>
      </p:grpSp>
      <p:grpSp>
        <p:nvGrpSpPr>
          <p:cNvPr id="32" name="Group 31">
            <a:extLst>
              <a:ext uri="{FF2B5EF4-FFF2-40B4-BE49-F238E27FC236}">
                <a16:creationId xmlns:a16="http://schemas.microsoft.com/office/drawing/2014/main" id="{230C1D09-6C14-43AA-82DC-A2A61F34F6B2}"/>
              </a:ext>
            </a:extLst>
          </p:cNvPr>
          <p:cNvGrpSpPr/>
          <p:nvPr/>
        </p:nvGrpSpPr>
        <p:grpSpPr>
          <a:xfrm>
            <a:off x="2066923" y="3359687"/>
            <a:ext cx="8058155" cy="806935"/>
            <a:chOff x="542922" y="1736761"/>
            <a:chExt cx="8058155" cy="806935"/>
          </a:xfrm>
          <a:solidFill>
            <a:srgbClr val="627981"/>
          </a:solidFill>
        </p:grpSpPr>
        <p:sp>
          <p:nvSpPr>
            <p:cNvPr id="33" name="Rectangle 32">
              <a:extLst>
                <a:ext uri="{FF2B5EF4-FFF2-40B4-BE49-F238E27FC236}">
                  <a16:creationId xmlns:a16="http://schemas.microsoft.com/office/drawing/2014/main" id="{E72E29A0-3C26-49A9-B61A-0CC2347331D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4" name="TextBox 33">
              <a:extLst>
                <a:ext uri="{FF2B5EF4-FFF2-40B4-BE49-F238E27FC236}">
                  <a16:creationId xmlns:a16="http://schemas.microsoft.com/office/drawing/2014/main" id="{2CE6C981-3C2A-48ED-9C22-58DE93991B83}"/>
                </a:ext>
              </a:extLst>
            </p:cNvPr>
            <p:cNvSpPr txBox="1"/>
            <p:nvPr/>
          </p:nvSpPr>
          <p:spPr>
            <a:xfrm>
              <a:off x="542922" y="178332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However, if the cost of a key input rises, can the firm pass those higher costs along to consumers in the form of higher prices?</a:t>
              </a:r>
            </a:p>
          </p:txBody>
        </p:sp>
      </p:grpSp>
      <p:grpSp>
        <p:nvGrpSpPr>
          <p:cNvPr id="35" name="Group 34">
            <a:extLst>
              <a:ext uri="{FF2B5EF4-FFF2-40B4-BE49-F238E27FC236}">
                <a16:creationId xmlns:a16="http://schemas.microsoft.com/office/drawing/2014/main" id="{58FE0549-3FED-4C05-A26A-4C85508730C2}"/>
              </a:ext>
            </a:extLst>
          </p:cNvPr>
          <p:cNvGrpSpPr/>
          <p:nvPr/>
        </p:nvGrpSpPr>
        <p:grpSpPr>
          <a:xfrm>
            <a:off x="2066923" y="4248096"/>
            <a:ext cx="8058154" cy="806935"/>
            <a:chOff x="542923" y="1736761"/>
            <a:chExt cx="8058154" cy="806935"/>
          </a:xfrm>
          <a:solidFill>
            <a:srgbClr val="627981"/>
          </a:solidFill>
        </p:grpSpPr>
        <p:sp>
          <p:nvSpPr>
            <p:cNvPr id="36" name="Rectangle 35">
              <a:extLst>
                <a:ext uri="{FF2B5EF4-FFF2-40B4-BE49-F238E27FC236}">
                  <a16:creationId xmlns:a16="http://schemas.microsoft.com/office/drawing/2014/main" id="{0CBA233A-3024-4BEB-86C3-3F306A6030F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7" name="TextBox 36">
              <a:extLst>
                <a:ext uri="{FF2B5EF4-FFF2-40B4-BE49-F238E27FC236}">
                  <a16:creationId xmlns:a16="http://schemas.microsoft.com/office/drawing/2014/main" id="{B7A04316-B87F-4A07-A8C3-69CD42866F20}"/>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Conversely, if new and less expensive ways of producing are invented, can the firm keep the benefits in the form of higher profits?</a:t>
              </a:r>
            </a:p>
          </p:txBody>
        </p:sp>
      </p:grpSp>
      <p:grpSp>
        <p:nvGrpSpPr>
          <p:cNvPr id="38" name="Group 37">
            <a:extLst>
              <a:ext uri="{FF2B5EF4-FFF2-40B4-BE49-F238E27FC236}">
                <a16:creationId xmlns:a16="http://schemas.microsoft.com/office/drawing/2014/main" id="{23D7DA40-28BC-42F5-9CE8-479005788A92}"/>
              </a:ext>
            </a:extLst>
          </p:cNvPr>
          <p:cNvGrpSpPr/>
          <p:nvPr/>
        </p:nvGrpSpPr>
        <p:grpSpPr>
          <a:xfrm>
            <a:off x="2066922" y="5133807"/>
            <a:ext cx="8058154" cy="806935"/>
            <a:chOff x="542923" y="1736761"/>
            <a:chExt cx="8058154" cy="806935"/>
          </a:xfrm>
          <a:solidFill>
            <a:srgbClr val="627981"/>
          </a:solidFill>
        </p:grpSpPr>
        <p:sp>
          <p:nvSpPr>
            <p:cNvPr id="39" name="Rectangle 38">
              <a:extLst>
                <a:ext uri="{FF2B5EF4-FFF2-40B4-BE49-F238E27FC236}">
                  <a16:creationId xmlns:a16="http://schemas.microsoft.com/office/drawing/2014/main" id="{47666607-5EEC-4684-B9F4-6CB2BF8B845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40" name="TextBox 39">
              <a:extLst>
                <a:ext uri="{FF2B5EF4-FFF2-40B4-BE49-F238E27FC236}">
                  <a16:creationId xmlns:a16="http://schemas.microsoft.com/office/drawing/2014/main" id="{484716FF-4677-44DC-BF54-3E5A8C636EB0}"/>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price elasticity of demand plays a key role in answering these questions.</a:t>
              </a:r>
            </a:p>
          </p:txBody>
        </p:sp>
      </p:grpSp>
    </p:spTree>
    <p:extLst>
      <p:ext uri="{BB962C8B-B14F-4D97-AF65-F5344CB8AC3E}">
        <p14:creationId xmlns:p14="http://schemas.microsoft.com/office/powerpoint/2010/main" val="3024257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Maximizing Profits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B12D8E42-B35D-4238-A183-D76E562ED4F4}"/>
              </a:ext>
            </a:extLst>
          </p:cNvPr>
          <p:cNvSpPr txBox="1"/>
          <p:nvPr/>
        </p:nvSpPr>
        <p:spPr>
          <a:xfrm>
            <a:off x="6345690" y="1480155"/>
            <a:ext cx="3889691" cy="4093428"/>
          </a:xfrm>
          <a:prstGeom prst="rect">
            <a:avLst/>
          </a:prstGeom>
          <a:solidFill>
            <a:srgbClr val="627981"/>
          </a:solidFill>
        </p:spPr>
        <p:txBody>
          <a:bodyPr wrap="square" rtlCol="0">
            <a:spAutoFit/>
          </a:bodyPr>
          <a:lstStyle/>
          <a:p>
            <a:pPr marL="342900" indent="-342900">
              <a:buFont typeface="Arial" panose="020B0604020202020204" pitchFamily="34" charset="0"/>
              <a:buChar char="•"/>
            </a:pPr>
            <a:r>
              <a:rPr lang="en-US" sz="2000" dirty="0">
                <a:solidFill>
                  <a:schemeClr val="bg1"/>
                </a:solidFill>
              </a:rPr>
              <a:t>In a technological breakthrough, firms are able to produce at a cheaper and more efficient rate, causing the supply curve to shift right. </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If the produced good has a highly inelastic demand curve, the rightward shift in supply will lead to a substantially lower price for the product with relatively little increase in the quantity sold. </a:t>
            </a:r>
          </a:p>
        </p:txBody>
      </p:sp>
      <p:pic>
        <p:nvPicPr>
          <p:cNvPr id="3" name="Picture 2" descr="A graph showing the impact of a shift in supply with a highly inelastic demand curve.">
            <a:extLst>
              <a:ext uri="{FF2B5EF4-FFF2-40B4-BE49-F238E27FC236}">
                <a16:creationId xmlns:a16="http://schemas.microsoft.com/office/drawing/2014/main" id="{C58639A7-0C77-4F44-B52D-09DF15F7A39B}"/>
              </a:ext>
            </a:extLst>
          </p:cNvPr>
          <p:cNvPicPr>
            <a:picLocks noChangeAspect="1"/>
          </p:cNvPicPr>
          <p:nvPr/>
        </p:nvPicPr>
        <p:blipFill>
          <a:blip r:embed="rId3"/>
          <a:stretch>
            <a:fillRect/>
          </a:stretch>
        </p:blipFill>
        <p:spPr>
          <a:xfrm>
            <a:off x="1524001" y="1383374"/>
            <a:ext cx="4322311" cy="5007668"/>
          </a:xfrm>
          <a:prstGeom prst="rect">
            <a:avLst/>
          </a:prstGeom>
        </p:spPr>
      </p:pic>
    </p:spTree>
    <p:extLst>
      <p:ext uri="{BB962C8B-B14F-4D97-AF65-F5344CB8AC3E}">
        <p14:creationId xmlns:p14="http://schemas.microsoft.com/office/powerpoint/2010/main" val="11121975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814</TotalTime>
  <Words>2788</Words>
  <Application>Microsoft Office PowerPoint</Application>
  <PresentationFormat>Widescreen</PresentationFormat>
  <Paragraphs>173</Paragraphs>
  <Slides>19</Slides>
  <Notes>18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19</vt:i4>
      </vt:variant>
    </vt:vector>
  </HeadingPairs>
  <TitlesOfParts>
    <vt:vector size="26" baseType="lpstr">
      <vt:lpstr>Arial</vt:lpstr>
      <vt:lpstr>Calibri</vt:lpstr>
      <vt:lpstr>Calibri Light</vt:lpstr>
      <vt:lpstr>Cambria Math</vt:lpstr>
      <vt:lpstr>Century Gothic</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Edahl</dc:creator>
  <cp:lastModifiedBy>Kelsey Gamel</cp:lastModifiedBy>
  <cp:revision>53</cp:revision>
  <dcterms:created xsi:type="dcterms:W3CDTF">2017-06-16T13:06:21Z</dcterms:created>
  <dcterms:modified xsi:type="dcterms:W3CDTF">2021-04-07T20:00:00Z</dcterms:modified>
</cp:coreProperties>
</file>