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402" r:id="rId3"/>
    <p:sldId id="395" r:id="rId4"/>
    <p:sldId id="396" r:id="rId5"/>
    <p:sldId id="397" r:id="rId6"/>
    <p:sldId id="398" r:id="rId7"/>
    <p:sldId id="403" r:id="rId8"/>
    <p:sldId id="258" r:id="rId9"/>
    <p:sldId id="399"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2" autoAdjust="0"/>
  </p:normalViewPr>
  <p:slideViewPr>
    <p:cSldViewPr snapToGrid="0">
      <p:cViewPr varScale="1">
        <p:scale>
          <a:sx n="99" d="100"/>
          <a:sy n="99" d="100"/>
        </p:scale>
        <p:origin x="996"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Extreme situations, such as the 1930s Great Depression or the 2008-2009 Great Recession, are often subjects of wide economic discussion. To understand the historical economy, the long term needs to be analyzed. The unemployment rate has fluctuated from around 3%–11% historically, but typically returns to around 5%–5.5%. From a long-run perspective, the economy always adjusts back to a specific range of unemployment, decreasing the significance of short-run situations like recessions.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name neoclassical implies a "new" version of the "old" classical model of the economy. The classical view holds that short-term fluctuations in economic activity will quickly adjust back to full employment and will not need the help of government intervention. The neoclassical stance is a very “hands-off” approach to economics. The severe impact of the Great Depression changed a lot of this thinking, increasing the popularity of Keynesian analysis.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4278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perspective: in the long run, the economy will fluctuate around its potential GDP and natural rate of unemployment. Potential GDP determines the economy's size. Wages and prices will adjust in a flexible manner, so the economy will adjust back to its potential-GDP level of output. The government should focus more on long-term growth and controlling inflation than on worrying about recessions and cyclical unemployment.</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42718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Over the long run, the level of potential GDP determines the size of real GDP. When economists talk about potential GDP, they are referring to the level of output achievable when all resources are fully employed. While the unemployment rate in labor markets will never be zero, full employment in the labor market refers to zero cyclical unemployment. When the economy is operating with zero cyclical unemployment, economists say that the economy is at the natural rate of unemployment or at full employment.</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5101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compare actual or real GDP against potential GDP to determine how well the economy is performing. GDP growth includes increases and investment in physical capital per person, human capital per person, and advances in technology. Physical capital per person refers to the amount and type of machinery and equipment available to help people get work done. Human capital per person refers to the accumulated skills and education of each worker.</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3981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413733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Wages are flexible over time. In the long-run, the economy will fluctuate around LRAS, or potential GDP. When economic output rises above potential GDP, the level of unemployment falls, there is a labor shortage, the increased demand for labor will drive up wages, and the equilibrium will return to the LRAS.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analysis argues that wage and price adjustments are quite rapid. Rational expectations: people form the most accurate possible expectations about the future that they can. Adaptive expectations: people look at past experiences and gradually adapt their beliefs and behaviors as circumstances change. Rational expectations fit neoclassical analysis more; adaptive expectations fit Keynesian analysis more.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1303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3F81-1113-4DF8-A943-4AA7F5E98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07B9F-483C-411D-8C6B-D768586F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4603B-11C8-47AB-94A1-005823E9B385}"/>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A5165B72-1324-4C13-9A6D-C7D7CF58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977BA-CFC8-4ED6-B7B7-A247E10017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273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A158-C28C-414F-9E9B-64F10A252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63012-AEEE-4F45-85A4-695FBBD4A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0AD7F-B13D-470B-BB1D-0CB0D77CC6DF}"/>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4C4AB602-D75D-4B0B-9ECD-4C25E7B2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42E36-88D7-48A5-A2E6-7137BB8DEE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540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9CDEA-0466-4B97-9E0E-65977FA2D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1C6E9-3404-434D-9C93-9DC604458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F173-A192-4A69-8993-5B85780C283F}"/>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9F7DB398-6548-4BD0-93F3-006126A90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E9BC3-C7DB-4DDB-8640-540CBCDE90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616657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4A9B-8D65-4CC1-8ECD-C5AD05D27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04A43-ACD8-4792-80F2-57B0D36A6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7128B-A62F-43B1-9D3C-C904FFF644B6}"/>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3E6817F8-7ACA-4CCB-89A2-D93D27EB2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3605-506E-4299-8483-89CD52A8B5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310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84F-4411-421F-8612-7BF41EE58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80FA9-9A13-472F-AA68-CE000863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B384A-75D4-4080-91B7-BBB78B3B70A4}"/>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B0C88102-2935-4C39-9794-3044A0DF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1C24-ADEB-4C63-890B-CB25BF808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41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530A-4F45-48CC-91C3-7156CDAAF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30251-EAC4-433D-B4C3-0B598C919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6F5C9-969D-45FA-B652-FB51CAA8B3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D78E5-DB6A-45C8-A984-B61E292D5289}"/>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6" name="Footer Placeholder 5">
            <a:extLst>
              <a:ext uri="{FF2B5EF4-FFF2-40B4-BE49-F238E27FC236}">
                <a16:creationId xmlns:a16="http://schemas.microsoft.com/office/drawing/2014/main" id="{14163C2D-CE55-456E-B7B3-8BFCF7848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377CD-8986-41C0-B9DD-300A977F88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95392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D59A-E9A8-4C66-8A2D-7EB2EFCC0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506A6-F65A-437F-905D-A5D10274D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F50F0-252F-4FA9-9161-4AE5E1BCE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C1DB8-8823-4DED-A0B1-D6F71FAF9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23F3-CD02-4DB4-AC28-EE621DE9F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4597B-0AFB-48B1-A02E-8B96E903F366}"/>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8" name="Footer Placeholder 7">
            <a:extLst>
              <a:ext uri="{FF2B5EF4-FFF2-40B4-BE49-F238E27FC236}">
                <a16:creationId xmlns:a16="http://schemas.microsoft.com/office/drawing/2014/main" id="{04D0A65A-6677-46BC-A501-4B1587015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C832E-1FF9-4FDA-85F0-202C668B64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99191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7E6A-564B-4BF2-B124-6D982A6B8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7E3A-6E1E-45DF-A728-2BB196EC6C09}"/>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4" name="Footer Placeholder 3">
            <a:extLst>
              <a:ext uri="{FF2B5EF4-FFF2-40B4-BE49-F238E27FC236}">
                <a16:creationId xmlns:a16="http://schemas.microsoft.com/office/drawing/2014/main" id="{954E8F20-7589-4BB4-AB78-F75966251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399CC-F158-4B78-8268-35FDACB2B6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44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88DB-C832-4D48-AD8D-6F2964FAFBAF}"/>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3" name="Footer Placeholder 2">
            <a:extLst>
              <a:ext uri="{FF2B5EF4-FFF2-40B4-BE49-F238E27FC236}">
                <a16:creationId xmlns:a16="http://schemas.microsoft.com/office/drawing/2014/main" id="{592AB3C8-DA64-40D4-96D0-DB47C596B3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DA28B-977B-48BD-9B52-99259FA63F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83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9662-440B-4FC0-9699-5C945F0D9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83FE2-CED3-4FE1-AE95-76A43D201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86715-4118-46C6-A9FF-99AEF49A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BAC11F-2AAB-4DE6-B705-25FDDA55736E}"/>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6" name="Footer Placeholder 5">
            <a:extLst>
              <a:ext uri="{FF2B5EF4-FFF2-40B4-BE49-F238E27FC236}">
                <a16:creationId xmlns:a16="http://schemas.microsoft.com/office/drawing/2014/main" id="{41218B69-992D-4A0D-819D-52732C3E9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F1051-6A2A-469A-9864-3077AB62E0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20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2AA7-5B5C-4C92-81C9-65C7B5276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48E225-C3DB-4FD7-83AA-CBA23F03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15D1E-775A-427F-ADBE-09579CD5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D4714-045B-4F59-B419-702366F41FF0}"/>
              </a:ext>
            </a:extLst>
          </p:cNvPr>
          <p:cNvSpPr>
            <a:spLocks noGrp="1"/>
          </p:cNvSpPr>
          <p:nvPr>
            <p:ph type="dt" sz="half" idx="10"/>
          </p:nvPr>
        </p:nvSpPr>
        <p:spPr/>
        <p:txBody>
          <a:bodyPr/>
          <a:lstStyle/>
          <a:p>
            <a:fld id="{7538B1F6-64EB-493D-BE17-489077781DB7}" type="datetimeFigureOut">
              <a:rPr lang="en-US" smtClean="0"/>
              <a:t>7/23/2021</a:t>
            </a:fld>
            <a:endParaRPr lang="en-US"/>
          </a:p>
        </p:txBody>
      </p:sp>
      <p:sp>
        <p:nvSpPr>
          <p:cNvPr id="6" name="Footer Placeholder 5">
            <a:extLst>
              <a:ext uri="{FF2B5EF4-FFF2-40B4-BE49-F238E27FC236}">
                <a16:creationId xmlns:a16="http://schemas.microsoft.com/office/drawing/2014/main" id="{CDABD9A6-D6AA-4782-8201-C9531E21B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21780-7BDB-4A76-9C7D-85781DB87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974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2DBA3-0520-4EA6-B685-DE480F06F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B0B84-AEA4-4B69-BE38-31B79FF9B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6173-25EB-421B-B331-52319857B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B1F6-64EB-493D-BE17-489077781DB7}" type="datetimeFigureOut">
              <a:rPr lang="en-US" smtClean="0"/>
              <a:t>7/23/2021</a:t>
            </a:fld>
            <a:endParaRPr lang="en-US"/>
          </a:p>
        </p:txBody>
      </p:sp>
      <p:sp>
        <p:nvSpPr>
          <p:cNvPr id="5" name="Footer Placeholder 4">
            <a:extLst>
              <a:ext uri="{FF2B5EF4-FFF2-40B4-BE49-F238E27FC236}">
                <a16:creationId xmlns:a16="http://schemas.microsoft.com/office/drawing/2014/main" id="{298961FF-E770-4EF4-BEE1-3A6116BE7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315BB-88D6-485B-993E-253963D80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425567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4373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Building Blocks of Neoclassical Analysis</a:t>
            </a:r>
            <a:endParaRPr dirty="0"/>
          </a:p>
        </p:txBody>
      </p:sp>
      <p:cxnSp>
        <p:nvCxnSpPr>
          <p:cNvPr id="51" name="Google Shape;51;p1"/>
          <p:cNvCxnSpPr/>
          <p:nvPr/>
        </p:nvCxnSpPr>
        <p:spPr>
          <a:xfrm>
            <a:off x="3071445" y="433499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973978" y="1342835"/>
            <a:ext cx="8244044"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Google Shape;156;p18">
            <a:extLst>
              <a:ext uri="{FF2B5EF4-FFF2-40B4-BE49-F238E27FC236}">
                <a16:creationId xmlns:a16="http://schemas.microsoft.com/office/drawing/2014/main" id="{3601E3BA-053D-463A-9A46-79AA4CDD62A6}"/>
              </a:ext>
            </a:extLst>
          </p:cNvPr>
          <p:cNvSpPr txBox="1"/>
          <p:nvPr/>
        </p:nvSpPr>
        <p:spPr>
          <a:xfrm>
            <a:off x="2066769" y="1702315"/>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viewpoint argues that the economy will adjust back to its potential GDP level of output through flexible price levels.</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54677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perspective views the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LRAS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curve as vertical and that, in the long run, the economy will fluctuate around this level of potential GDP.</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68721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rational expectations perspective argues that people have all the information they need about economic events, and as a result, economic adjustments will happen very quickly.</a:t>
            </a:r>
          </a:p>
        </p:txBody>
      </p:sp>
      <p:sp>
        <p:nvSpPr>
          <p:cNvPr id="7" name="Google Shape;156;p18">
            <a:extLst>
              <a:ext uri="{FF2B5EF4-FFF2-40B4-BE49-F238E27FC236}">
                <a16:creationId xmlns:a16="http://schemas.microsoft.com/office/drawing/2014/main" id="{0B2B5B2B-8124-45E0-AEE9-A86E7C350879}"/>
              </a:ext>
            </a:extLst>
          </p:cNvPr>
          <p:cNvSpPr txBox="1"/>
          <p:nvPr/>
        </p:nvSpPr>
        <p:spPr>
          <a:xfrm>
            <a:off x="2066769" y="4827652"/>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adaptive expectations theory, people have limited economic information, making economic adjustments happen slowly.</a:t>
            </a: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Argument for Long-Term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Extreme situations, such as the 1930s Great Depression or the 2008-2009 Great Recession, are often subjects of wide economic discussion.</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understand the historical economy, the long term needs to be analyzed.</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has fluctuated from around 3%–11% historically, but typically returns to around 5%–5.5%.</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long-run perspective, the economy always adjusts back to a specific range of unemployment, decreasing the significance of short-run situations like recessions.</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name neoclassical implies a "new" version of the "old" classical model of the economy.</a:t>
              </a:r>
            </a:p>
          </p:txBody>
        </p:sp>
      </p:grpSp>
      <p:grpSp>
        <p:nvGrpSpPr>
          <p:cNvPr id="20" name="Group 19"/>
          <p:cNvGrpSpPr/>
          <p:nvPr/>
        </p:nvGrpSpPr>
        <p:grpSpPr>
          <a:xfrm>
            <a:off x="2066922" y="2456766"/>
            <a:ext cx="8058154" cy="1041832"/>
            <a:chOff x="542923" y="1736761"/>
            <a:chExt cx="8058154" cy="1041832"/>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6293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classical view holds that short-term fluctuations in economic activity will quickly adjust back to full employment and will not need the help of government intervention.</a:t>
              </a:r>
            </a:p>
          </p:txBody>
        </p:sp>
      </p:grpSp>
      <p:grpSp>
        <p:nvGrpSpPr>
          <p:cNvPr id="23" name="Group 22"/>
          <p:cNvGrpSpPr/>
          <p:nvPr/>
        </p:nvGrpSpPr>
        <p:grpSpPr>
          <a:xfrm>
            <a:off x="2066922" y="356095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899372"/>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stance is a very “hands-off” approach to economics.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42497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severe impact of the Great Depression changed a lot of this thinking, increasing the popularity of Keynesian analysis.</a:t>
              </a:r>
            </a:p>
          </p:txBody>
        </p:sp>
      </p:grpSp>
    </p:spTree>
    <p:extLst>
      <p:ext uri="{BB962C8B-B14F-4D97-AF65-F5344CB8AC3E}">
        <p14:creationId xmlns:p14="http://schemas.microsoft.com/office/powerpoint/2010/main" val="429281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Components of Neoclassical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Neoclassical perspective</a:t>
              </a:r>
              <a:r>
                <a:rPr lang="en-US" sz="2000" dirty="0">
                  <a:solidFill>
                    <a:schemeClr val="bg1"/>
                  </a:solidFill>
                </a:rPr>
                <a:t>: in the long run, the economy will fluctuate around its potential GDP and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Potential GDP determines the economy's size.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Wages and prices will adjust in a flexible manner, so the economy will adjust back to its potential-GDP level of output.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19469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should focus more on long-term growth and controlling inflation than on worrying about recessions and cyclical unemployment.</a:t>
              </a:r>
            </a:p>
          </p:txBody>
        </p:sp>
      </p:grpSp>
    </p:spTree>
    <p:extLst>
      <p:ext uri="{BB962C8B-B14F-4D97-AF65-F5344CB8AC3E}">
        <p14:creationId xmlns:p14="http://schemas.microsoft.com/office/powerpoint/2010/main" val="6952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The Importance of Potential GDP in the Long Run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the level of potential GDP determines the size of real GDP.</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economists talk about potential GDP, they are referring to the level of output achievable when all resources are fully employed.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 unemployment rate in labor markets will never be zero, full employment in the labor market refers to zero cyclical unemployment.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with zero cyclical unemployment, economists say that the economy is at the natural rate of unemployment or at full employment.</a:t>
              </a:r>
            </a:p>
          </p:txBody>
        </p:sp>
      </p:grpSp>
    </p:spTree>
    <p:extLst>
      <p:ext uri="{BB962C8B-B14F-4D97-AF65-F5344CB8AC3E}">
        <p14:creationId xmlns:p14="http://schemas.microsoft.com/office/powerpoint/2010/main" val="78287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GDP Growth</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compare actual or real GDP against potential GDP to determine how well the economy is performing.</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growth includes increases and investment in physical capital per person, human capital per person, and advances in technology.</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Physical capital per person refers to the amount and type of machinery and equipment available to help people get work done.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per person refers to the accumulated skills and education of each worker.</a:t>
              </a:r>
            </a:p>
          </p:txBody>
        </p:sp>
      </p:grpSp>
    </p:spTree>
    <p:extLst>
      <p:ext uri="{BB962C8B-B14F-4D97-AF65-F5344CB8AC3E}">
        <p14:creationId xmlns:p14="http://schemas.microsoft.com/office/powerpoint/2010/main" val="38248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Human Capital</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1" y="1434734"/>
            <a:ext cx="8058154" cy="1697440"/>
            <a:chOff x="542923" y="1736761"/>
            <a:chExt cx="8058154" cy="1697440"/>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631216"/>
            </a:xfrm>
            <a:prstGeom prst="rect">
              <a:avLst/>
            </a:prstGeom>
            <a:grpFill/>
          </p:spPr>
          <p:txBody>
            <a:bodyPr wrap="square" rtlCol="0">
              <a:spAutoFit/>
            </a:bodyPr>
            <a:lstStyle/>
            <a:p>
              <a:pPr algn="ctr"/>
              <a:r>
                <a:rPr lang="en-US" sz="2000" dirty="0">
                  <a:solidFill>
                    <a:schemeClr val="bg1"/>
                  </a:solidFill>
                </a:rPr>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p:txBody>
        </p:sp>
      </p:grpSp>
      <p:pic>
        <p:nvPicPr>
          <p:cNvPr id="5" name="Picture 4" descr="The interior of a large library">
            <a:extLst>
              <a:ext uri="{FF2B5EF4-FFF2-40B4-BE49-F238E27FC236}">
                <a16:creationId xmlns:a16="http://schemas.microsoft.com/office/drawing/2014/main" id="{3A708463-130D-4F99-BC87-E9DCFDD533E2}"/>
              </a:ext>
            </a:extLst>
          </p:cNvPr>
          <p:cNvPicPr>
            <a:picLocks noChangeAspect="1"/>
          </p:cNvPicPr>
          <p:nvPr/>
        </p:nvPicPr>
        <p:blipFill>
          <a:blip r:embed="rId3"/>
          <a:stretch>
            <a:fillRect/>
          </a:stretch>
        </p:blipFill>
        <p:spPr>
          <a:xfrm>
            <a:off x="2053449" y="3429000"/>
            <a:ext cx="8044681" cy="2929378"/>
          </a:xfrm>
          <a:prstGeom prst="rect">
            <a:avLst/>
          </a:prstGeom>
        </p:spPr>
      </p:pic>
    </p:spTree>
    <p:extLst>
      <p:ext uri="{BB962C8B-B14F-4D97-AF65-F5344CB8AC3E}">
        <p14:creationId xmlns:p14="http://schemas.microsoft.com/office/powerpoint/2010/main" val="317346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Role of Flexible Prices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7181514" y="1496790"/>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181514" y="1698493"/>
            <a:ext cx="3575523" cy="400110"/>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are flexible over time.</a:t>
            </a:r>
          </a:p>
        </p:txBody>
      </p:sp>
      <p:sp>
        <p:nvSpPr>
          <p:cNvPr id="9" name="TextBox 8">
            <a:extLst>
              <a:ext uri="{FF2B5EF4-FFF2-40B4-BE49-F238E27FC236}">
                <a16:creationId xmlns:a16="http://schemas.microsoft.com/office/drawing/2014/main" id="{B5E91B25-57AA-4A9F-8AE3-45B6A52573AE}"/>
              </a:ext>
            </a:extLst>
          </p:cNvPr>
          <p:cNvSpPr txBox="1"/>
          <p:nvPr/>
        </p:nvSpPr>
        <p:spPr>
          <a:xfrm>
            <a:off x="7181511" y="2120577"/>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long-run, the economy will fluctuate around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 or potential GDP.</a:t>
            </a:r>
          </a:p>
        </p:txBody>
      </p:sp>
      <p:sp>
        <p:nvSpPr>
          <p:cNvPr id="10" name="TextBox 9">
            <a:extLst>
              <a:ext uri="{FF2B5EF4-FFF2-40B4-BE49-F238E27FC236}">
                <a16:creationId xmlns:a16="http://schemas.microsoft.com/office/drawing/2014/main" id="{E3E8CAE7-E45C-478D-A30D-30561488E76F}"/>
              </a:ext>
            </a:extLst>
          </p:cNvPr>
          <p:cNvSpPr txBox="1"/>
          <p:nvPr/>
        </p:nvSpPr>
        <p:spPr>
          <a:xfrm>
            <a:off x="7181510" y="3137167"/>
            <a:ext cx="3575523" cy="2554545"/>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When economic output rises above potential GDP, the level of unemployment falls, there is a labor shortage, the increased demand for labor will drive up wages, and the equilibrium will return to the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pic>
        <p:nvPicPr>
          <p:cNvPr id="5" name="Picture 4" descr="An AD/AS diagram with two short run aggregate supply curves and two aggregate demand curves.">
            <a:extLst>
              <a:ext uri="{FF2B5EF4-FFF2-40B4-BE49-F238E27FC236}">
                <a16:creationId xmlns:a16="http://schemas.microsoft.com/office/drawing/2014/main" id="{C2DA9894-8E71-43B3-838E-32F6C19F8090}"/>
              </a:ext>
            </a:extLst>
          </p:cNvPr>
          <p:cNvPicPr>
            <a:picLocks noChangeAspect="1"/>
          </p:cNvPicPr>
          <p:nvPr/>
        </p:nvPicPr>
        <p:blipFill>
          <a:blip r:embed="rId3"/>
          <a:stretch>
            <a:fillRect/>
          </a:stretch>
        </p:blipFill>
        <p:spPr>
          <a:xfrm>
            <a:off x="1328531" y="1496790"/>
            <a:ext cx="5613236" cy="478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Speed of Economic Adjustment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analysis argues that wage and price adjustments are quite rapid.</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Rational expectations</a:t>
              </a:r>
              <a:r>
                <a:rPr lang="en-US" sz="2000" dirty="0">
                  <a:solidFill>
                    <a:schemeClr val="bg1"/>
                  </a:solidFill>
                </a:rPr>
                <a:t>: people form the most accurate possible expectations about the future that they can.</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Adaptive expectations</a:t>
              </a:r>
              <a:r>
                <a:rPr lang="en-US" sz="2000" dirty="0">
                  <a:solidFill>
                    <a:schemeClr val="bg1"/>
                  </a:solidFill>
                </a:rPr>
                <a:t>: people look at past experiences and gradually adapt their beliefs and behaviors as circumstances change.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Rational expectations fit neoclassical analysis more; adaptive expectations fit Keynesian analysis more.</a:t>
              </a:r>
            </a:p>
          </p:txBody>
        </p:sp>
      </p:grpSp>
    </p:spTree>
    <p:extLst>
      <p:ext uri="{BB962C8B-B14F-4D97-AF65-F5344CB8AC3E}">
        <p14:creationId xmlns:p14="http://schemas.microsoft.com/office/powerpoint/2010/main" val="153478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1385</Words>
  <Application>Microsoft Office PowerPoint</Application>
  <PresentationFormat>Widescreen</PresentationFormat>
  <Paragraphs>204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56</cp:revision>
  <dcterms:modified xsi:type="dcterms:W3CDTF">2021-07-23T16:07:16Z</dcterms:modified>
</cp:coreProperties>
</file>