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6" r:id="rId4"/>
  </p:sldMasterIdLst>
  <p:notesMasterIdLst>
    <p:notesMasterId r:id="rId21"/>
  </p:notesMasterIdLst>
  <p:sldIdLst>
    <p:sldId id="391" r:id="rId5"/>
    <p:sldId id="392" r:id="rId6"/>
    <p:sldId id="393" r:id="rId7"/>
    <p:sldId id="394" r:id="rId8"/>
    <p:sldId id="395" r:id="rId9"/>
    <p:sldId id="396" r:id="rId10"/>
    <p:sldId id="397" r:id="rId11"/>
    <p:sldId id="398" r:id="rId12"/>
    <p:sldId id="399" r:id="rId13"/>
    <p:sldId id="400" r:id="rId14"/>
    <p:sldId id="401" r:id="rId15"/>
    <p:sldId id="402" r:id="rId16"/>
    <p:sldId id="422" r:id="rId17"/>
    <p:sldId id="404" r:id="rId18"/>
    <p:sldId id="405" r:id="rId19"/>
    <p:sldId id="385"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athan Mirmow" initials="NM" lastIdx="5" clrIdx="0">
    <p:extLst>
      <p:ext uri="{19B8F6BF-5375-455C-9EA6-DF929625EA0E}">
        <p15:presenceInfo xmlns:p15="http://schemas.microsoft.com/office/powerpoint/2012/main" userId="Nathan Mirmow" providerId="None"/>
      </p:ext>
    </p:extLst>
  </p:cmAuthor>
  <p:cmAuthor id="2" name="Caitlin Coleman" initials="CC" lastIdx="4" clrIdx="1">
    <p:extLst>
      <p:ext uri="{19B8F6BF-5375-455C-9EA6-DF929625EA0E}">
        <p15:presenceInfo xmlns:p15="http://schemas.microsoft.com/office/powerpoint/2012/main" userId="S::cclark@hawkeslearning.com::96f87ca1-0e64-4ae8-8d77-98757b85df0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7981"/>
    <a:srgbClr val="5A7E83"/>
    <a:srgbClr val="386546"/>
    <a:srgbClr val="C7D4CB"/>
    <a:srgbClr val="314C57"/>
    <a:srgbClr val="F3EDE7"/>
    <a:srgbClr val="CCA49C"/>
    <a:srgbClr val="F2E2D2"/>
    <a:srgbClr val="318295"/>
    <a:srgbClr val="88564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189CB9B-9CE2-408B-AE21-025D8689A227}" v="3" dt="2026-02-05T13:21:40.58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980" autoAdjust="0"/>
    <p:restoredTop sz="87013" autoAdjust="0"/>
  </p:normalViewPr>
  <p:slideViewPr>
    <p:cSldViewPr snapToGrid="0">
      <p:cViewPr varScale="1">
        <p:scale>
          <a:sx n="93" d="100"/>
          <a:sy n="93" d="100"/>
        </p:scale>
        <p:origin x="960" y="7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commentAuthors" Target="commentAuthors.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itlin Coleman" userId="96f87ca1-0e64-4ae8-8d77-98757b85df0b" providerId="ADAL" clId="{DDA6BCD5-DC0D-434C-93A0-51E2BCD25B34}"/>
    <pc:docChg chg="addSld delSld modSld">
      <pc:chgData name="Caitlin Coleman" userId="96f87ca1-0e64-4ae8-8d77-98757b85df0b" providerId="ADAL" clId="{DDA6BCD5-DC0D-434C-93A0-51E2BCD25B34}" dt="2026-01-21T15:15:34.230" v="9" actId="6549"/>
      <pc:docMkLst>
        <pc:docMk/>
      </pc:docMkLst>
      <pc:sldChg chg="add">
        <pc:chgData name="Caitlin Coleman" userId="96f87ca1-0e64-4ae8-8d77-98757b85df0b" providerId="ADAL" clId="{DDA6BCD5-DC0D-434C-93A0-51E2BCD25B34}" dt="2026-01-21T15:14:31.579" v="0"/>
        <pc:sldMkLst>
          <pc:docMk/>
          <pc:sldMk cId="2040550554" sldId="385"/>
        </pc:sldMkLst>
      </pc:sldChg>
      <pc:sldChg chg="add">
        <pc:chgData name="Caitlin Coleman" userId="96f87ca1-0e64-4ae8-8d77-98757b85df0b" providerId="ADAL" clId="{DDA6BCD5-DC0D-434C-93A0-51E2BCD25B34}" dt="2026-01-21T15:14:53.456" v="1"/>
        <pc:sldMkLst>
          <pc:docMk/>
          <pc:sldMk cId="3868298122" sldId="391"/>
        </pc:sldMkLst>
      </pc:sldChg>
      <pc:sldChg chg="modSp add mod">
        <pc:chgData name="Caitlin Coleman" userId="96f87ca1-0e64-4ae8-8d77-98757b85df0b" providerId="ADAL" clId="{DDA6BCD5-DC0D-434C-93A0-51E2BCD25B34}" dt="2026-01-21T15:15:02.813" v="3" actId="20577"/>
        <pc:sldMkLst>
          <pc:docMk/>
          <pc:sldMk cId="1094494165" sldId="392"/>
        </pc:sldMkLst>
        <pc:spChg chg="mod">
          <ac:chgData name="Caitlin Coleman" userId="96f87ca1-0e64-4ae8-8d77-98757b85df0b" providerId="ADAL" clId="{DDA6BCD5-DC0D-434C-93A0-51E2BCD25B34}" dt="2026-01-21T15:15:02.813" v="3" actId="20577"/>
          <ac:spMkLst>
            <pc:docMk/>
            <pc:sldMk cId="1094494165" sldId="392"/>
            <ac:spMk id="26" creationId="{00000000-0000-0000-0000-000000000000}"/>
          </ac:spMkLst>
        </pc:spChg>
      </pc:sldChg>
      <pc:sldChg chg="add">
        <pc:chgData name="Caitlin Coleman" userId="96f87ca1-0e64-4ae8-8d77-98757b85df0b" providerId="ADAL" clId="{DDA6BCD5-DC0D-434C-93A0-51E2BCD25B34}" dt="2026-01-21T15:14:53.456" v="1"/>
        <pc:sldMkLst>
          <pc:docMk/>
          <pc:sldMk cId="1661487084" sldId="393"/>
        </pc:sldMkLst>
      </pc:sldChg>
      <pc:sldChg chg="add">
        <pc:chgData name="Caitlin Coleman" userId="96f87ca1-0e64-4ae8-8d77-98757b85df0b" providerId="ADAL" clId="{DDA6BCD5-DC0D-434C-93A0-51E2BCD25B34}" dt="2026-01-21T15:14:53.456" v="1"/>
        <pc:sldMkLst>
          <pc:docMk/>
          <pc:sldMk cId="3657800003" sldId="394"/>
        </pc:sldMkLst>
      </pc:sldChg>
      <pc:sldChg chg="modSp add mod">
        <pc:chgData name="Caitlin Coleman" userId="96f87ca1-0e64-4ae8-8d77-98757b85df0b" providerId="ADAL" clId="{DDA6BCD5-DC0D-434C-93A0-51E2BCD25B34}" dt="2026-01-21T15:15:10.685" v="5" actId="20577"/>
        <pc:sldMkLst>
          <pc:docMk/>
          <pc:sldMk cId="2760785264" sldId="395"/>
        </pc:sldMkLst>
        <pc:spChg chg="mod">
          <ac:chgData name="Caitlin Coleman" userId="96f87ca1-0e64-4ae8-8d77-98757b85df0b" providerId="ADAL" clId="{DDA6BCD5-DC0D-434C-93A0-51E2BCD25B34}" dt="2026-01-21T15:15:10.685" v="5" actId="20577"/>
          <ac:spMkLst>
            <pc:docMk/>
            <pc:sldMk cId="2760785264" sldId="395"/>
            <ac:spMk id="26" creationId="{00000000-0000-0000-0000-000000000000}"/>
          </ac:spMkLst>
        </pc:spChg>
      </pc:sldChg>
      <pc:sldChg chg="modSp add mod">
        <pc:chgData name="Caitlin Coleman" userId="96f87ca1-0e64-4ae8-8d77-98757b85df0b" providerId="ADAL" clId="{DDA6BCD5-DC0D-434C-93A0-51E2BCD25B34}" dt="2026-01-21T15:15:15.431" v="7" actId="20577"/>
        <pc:sldMkLst>
          <pc:docMk/>
          <pc:sldMk cId="950859364" sldId="396"/>
        </pc:sldMkLst>
        <pc:spChg chg="mod">
          <ac:chgData name="Caitlin Coleman" userId="96f87ca1-0e64-4ae8-8d77-98757b85df0b" providerId="ADAL" clId="{DDA6BCD5-DC0D-434C-93A0-51E2BCD25B34}" dt="2026-01-21T15:15:15.431" v="7" actId="20577"/>
          <ac:spMkLst>
            <pc:docMk/>
            <pc:sldMk cId="950859364" sldId="396"/>
            <ac:spMk id="26" creationId="{00000000-0000-0000-0000-000000000000}"/>
          </ac:spMkLst>
        </pc:spChg>
      </pc:sldChg>
      <pc:sldChg chg="add">
        <pc:chgData name="Caitlin Coleman" userId="96f87ca1-0e64-4ae8-8d77-98757b85df0b" providerId="ADAL" clId="{DDA6BCD5-DC0D-434C-93A0-51E2BCD25B34}" dt="2026-01-21T15:14:53.456" v="1"/>
        <pc:sldMkLst>
          <pc:docMk/>
          <pc:sldMk cId="3564179926" sldId="397"/>
        </pc:sldMkLst>
      </pc:sldChg>
      <pc:sldChg chg="add">
        <pc:chgData name="Caitlin Coleman" userId="96f87ca1-0e64-4ae8-8d77-98757b85df0b" providerId="ADAL" clId="{DDA6BCD5-DC0D-434C-93A0-51E2BCD25B34}" dt="2026-01-21T15:14:53.456" v="1"/>
        <pc:sldMkLst>
          <pc:docMk/>
          <pc:sldMk cId="1998225274" sldId="398"/>
        </pc:sldMkLst>
      </pc:sldChg>
      <pc:sldChg chg="modSp add mod">
        <pc:chgData name="Caitlin Coleman" userId="96f87ca1-0e64-4ae8-8d77-98757b85df0b" providerId="ADAL" clId="{DDA6BCD5-DC0D-434C-93A0-51E2BCD25B34}" dt="2026-01-21T15:15:25.199" v="8" actId="20577"/>
        <pc:sldMkLst>
          <pc:docMk/>
          <pc:sldMk cId="2179631436" sldId="399"/>
        </pc:sldMkLst>
        <pc:spChg chg="mod">
          <ac:chgData name="Caitlin Coleman" userId="96f87ca1-0e64-4ae8-8d77-98757b85df0b" providerId="ADAL" clId="{DDA6BCD5-DC0D-434C-93A0-51E2BCD25B34}" dt="2026-01-21T15:15:25.199" v="8" actId="20577"/>
          <ac:spMkLst>
            <pc:docMk/>
            <pc:sldMk cId="2179631436" sldId="399"/>
            <ac:spMk id="26" creationId="{00000000-0000-0000-0000-000000000000}"/>
          </ac:spMkLst>
        </pc:spChg>
      </pc:sldChg>
      <pc:sldChg chg="add">
        <pc:chgData name="Caitlin Coleman" userId="96f87ca1-0e64-4ae8-8d77-98757b85df0b" providerId="ADAL" clId="{DDA6BCD5-DC0D-434C-93A0-51E2BCD25B34}" dt="2026-01-21T15:14:53.456" v="1"/>
        <pc:sldMkLst>
          <pc:docMk/>
          <pc:sldMk cId="1734434901" sldId="400"/>
        </pc:sldMkLst>
      </pc:sldChg>
      <pc:sldChg chg="add">
        <pc:chgData name="Caitlin Coleman" userId="96f87ca1-0e64-4ae8-8d77-98757b85df0b" providerId="ADAL" clId="{DDA6BCD5-DC0D-434C-93A0-51E2BCD25B34}" dt="2026-01-21T15:14:53.456" v="1"/>
        <pc:sldMkLst>
          <pc:docMk/>
          <pc:sldMk cId="2241501874" sldId="401"/>
        </pc:sldMkLst>
      </pc:sldChg>
      <pc:sldChg chg="add">
        <pc:chgData name="Caitlin Coleman" userId="96f87ca1-0e64-4ae8-8d77-98757b85df0b" providerId="ADAL" clId="{DDA6BCD5-DC0D-434C-93A0-51E2BCD25B34}" dt="2026-01-21T15:14:53.456" v="1"/>
        <pc:sldMkLst>
          <pc:docMk/>
          <pc:sldMk cId="1621502002" sldId="402"/>
        </pc:sldMkLst>
      </pc:sldChg>
      <pc:sldChg chg="add">
        <pc:chgData name="Caitlin Coleman" userId="96f87ca1-0e64-4ae8-8d77-98757b85df0b" providerId="ADAL" clId="{DDA6BCD5-DC0D-434C-93A0-51E2BCD25B34}" dt="2026-01-21T15:14:53.456" v="1"/>
        <pc:sldMkLst>
          <pc:docMk/>
          <pc:sldMk cId="1818075388" sldId="404"/>
        </pc:sldMkLst>
      </pc:sldChg>
      <pc:sldChg chg="modSp add mod">
        <pc:chgData name="Caitlin Coleman" userId="96f87ca1-0e64-4ae8-8d77-98757b85df0b" providerId="ADAL" clId="{DDA6BCD5-DC0D-434C-93A0-51E2BCD25B34}" dt="2026-01-21T15:15:34.230" v="9" actId="6549"/>
        <pc:sldMkLst>
          <pc:docMk/>
          <pc:sldMk cId="2389401373" sldId="405"/>
        </pc:sldMkLst>
        <pc:spChg chg="mod">
          <ac:chgData name="Caitlin Coleman" userId="96f87ca1-0e64-4ae8-8d77-98757b85df0b" providerId="ADAL" clId="{DDA6BCD5-DC0D-434C-93A0-51E2BCD25B34}" dt="2026-01-21T15:15:34.230" v="9" actId="6549"/>
          <ac:spMkLst>
            <pc:docMk/>
            <pc:sldMk cId="2389401373" sldId="405"/>
            <ac:spMk id="26" creationId="{00000000-0000-0000-0000-000000000000}"/>
          </ac:spMkLst>
        </pc:spChg>
      </pc:sldChg>
      <pc:sldChg chg="add">
        <pc:chgData name="Caitlin Coleman" userId="96f87ca1-0e64-4ae8-8d77-98757b85df0b" providerId="ADAL" clId="{DDA6BCD5-DC0D-434C-93A0-51E2BCD25B34}" dt="2026-01-21T15:14:53.456" v="1"/>
        <pc:sldMkLst>
          <pc:docMk/>
          <pc:sldMk cId="1587538141" sldId="422"/>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B3BE4CE-A5FF-4FBD-B507-ADFD74F8945C}" type="datetimeFigureOut">
              <a:rPr lang="en-US" smtClean="0"/>
              <a:t>2/5/2026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8186068-E6D2-4F0B-B6CA-4F107C027DA4}" type="slidenum">
              <a:rPr lang="en-US" smtClean="0"/>
              <a:t>‹#›</a:t>
            </a:fld>
            <a:endParaRPr lang="en-US"/>
          </a:p>
        </p:txBody>
      </p:sp>
    </p:spTree>
    <p:extLst>
      <p:ext uri="{BB962C8B-B14F-4D97-AF65-F5344CB8AC3E}">
        <p14:creationId xmlns:p14="http://schemas.microsoft.com/office/powerpoint/2010/main" val="2716961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Robert Shiller, one of 2013's Nobel Prize winners in economics, carried out several surveys of attitudes toward inflation during the 1990s. One of his questions asked, "Do you agree that preventing high inflation is an important national priority, as important as preventing drug abuse or deterioration in the quality of our schools?“ Of the U.S. population as a whole, 52% answered "fully agree," and just 4% answered "completely disagree." However, among professional economists, 18% answered "fully agree," and 18% answered "completely disagree."</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8186068-E6D2-4F0B-B6CA-4F107C027DA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908201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Inflation can make long-term planning difficult, especially for the following groups: </a:t>
            </a:r>
          </a:p>
          <a:p>
            <a:r>
              <a:rPr lang="en-US" dirty="0"/>
              <a:t>People planning for retirement, especially if their pension is a fixed nominal payment each month</a:t>
            </a:r>
          </a:p>
          <a:p>
            <a:r>
              <a:rPr lang="en-US" dirty="0"/>
              <a:t>Firms that hold too much cash, which will lose purchasing power when inflation occurs</a:t>
            </a:r>
          </a:p>
          <a:p>
            <a:r>
              <a:rPr lang="en-US" dirty="0"/>
              <a:t>Firms that concentrate on trying to profit from inflation and not on increasing productivity and quality of their products</a:t>
            </a:r>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8186068-E6D2-4F0B-B6CA-4F107C027DA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890216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Economists disagree about whether low rates of inflation reduce productivity. Some evidence shows moderate inflation doesn’t prevent the economy from growing at a healthy pace. In the early 1970s, however, when the U.S. inflation rate rose to 10% per year, production slowed until the inflation rate slowed in the 1980s.</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8186068-E6D2-4F0B-B6CA-4F107C027DA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985554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Over the last several decades in the United States, there have been times when rising inflation rates have been closely followed by lower productivity rates and lower inflation rates have corresponded to increasing productivity rates. As the graph shows, however, this correlation does not always exist.</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8186068-E6D2-4F0B-B6CA-4F107C027DA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054164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impact of inflation will differ considerably according to whether it is moving slowly, jogging along, or racing to the point of hyperinflation. Hyperinflation can rip apart an economy and a society, but an annual inflation rate of 2 to 4% is a long way from a national crisis. Economists sometimes argue that moderate inflation may help the economy by making wages in labor markets more flexible. A little inflation could nibble away at real wages and thus help them decline if necessary.</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8186068-E6D2-4F0B-B6CA-4F107C027DA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163121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Inflation can cause redistributions of purchasing power that hurt some and help others. People who are hurt by inflation include those who are holding considerable cash, like in a safety deposit box. When inflation happens, the buying power of cash diminishes. People tend to suffer from inflation if they have financial assets invested in such a way that the nominal return does not keep up. </a:t>
            </a:r>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CAA2198-EFCA-463F-809F-7E29D1BADD5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91931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a person has money in a bank account that pays 4% interest, but inflation rises to 5%, the real rate of return for the money invested in that bank account is negative 1%. The real interest rate is the nominal interest rate minus the inflation rate. nominal interest rate−inflation rate=real interest rate. The problem of an attractive nominal interest rate transforming into an ugly real interest rate can be worsened by taxes. The U.S. income tax is charged on the nominal interest received in dollar terms, without an adjustment for inflation. Thus, the government taxes a person who invests $10,000 and receives a 5% nominal rate of interest on the $500 received, whether the inflation rate is 0%, 5%, or 10%.</a:t>
            </a:r>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CAA2198-EFCA-463F-809F-7E29D1BADD5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728567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Suppose that a bank wants to receive a real interest rate of at least 5% on the loans it makes next year. If the bank research department forecasts inflation of 2% next year, what nominal interest rate should the bank charge?</a:t>
            </a:r>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CAA2198-EFCA-463F-809F-7E29D1BADD5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219517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Suppose that a bank wants to receive a real interest rate of at least 5% on the loans it makes next year. If the bank research department forecasts inflation of 2% next year, what nominal interest rate should the bank charge?</a:t>
            </a:r>
          </a:p>
          <a:p>
            <a:endParaRPr lang="en-US" dirty="0"/>
          </a:p>
          <a:p>
            <a:r>
              <a:rPr lang="en-US" dirty="0"/>
              <a:t>nominal interest rate - inflation rate = real interest rate</a:t>
            </a:r>
          </a:p>
          <a:p>
            <a:r>
              <a:rPr lang="en-US" dirty="0"/>
              <a:t>nominal interest rate = real interest rate + inflation rate</a:t>
            </a:r>
          </a:p>
          <a:p>
            <a:r>
              <a:rPr lang="en-US" dirty="0"/>
              <a:t>= 5% + 2%</a:t>
            </a:r>
          </a:p>
          <a:p>
            <a:r>
              <a:rPr lang="en-US" dirty="0"/>
              <a:t>= 7%</a:t>
            </a:r>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CAA2198-EFCA-463F-809F-7E29D1BADD5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307950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unintended redistributions of buying power that inflation causes may have a broader effect on society. When inflation causes a retiree to suffer and a borrower to benefit, it challenges the belief that these outcomes were deserved in some way. One of the reasons the general public dislikes inflation is a sense that it makes economic rewards and penalties more arbitrary. Inflation is often perceived as unfair or even dangerous.</a:t>
            </a:r>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8186068-E6D2-4F0B-B6CA-4F107C027DA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267425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Prices are the messengers in a market economy, conveying information about conditions of demand and supply. Inflation interferes with price signals, and if the interference is strong, it is hard to tell what is happening. When the levels and changes of prices become uncertain, firms and individuals find it harder to react to economic signals.</a:t>
            </a:r>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8186068-E6D2-4F0B-B6CA-4F107C027DA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951060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Israel, inflation accelerated to an annual rate of 500% in 1985. Some stores stopped posting prices directly on items because they would have had to change them every few days to reflect inflation. Instead, a shopper just took items from a shelf and went to the checkout register to find out the price that day.</a:t>
            </a:r>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8186068-E6D2-4F0B-B6CA-4F107C027DA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125194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High and variable inflation makes markets adjust slower to equilibrium for two main reasons:</a:t>
            </a:r>
          </a:p>
          <a:p>
            <a:endParaRPr lang="en-US" dirty="0"/>
          </a:p>
          <a:p>
            <a:r>
              <a:rPr lang="en-US" dirty="0"/>
              <a:t>On the demand side, higher prices may be a signal to consumers that they should shop for lower-priced substitutes, whose prices may not have been affected by inflation yet. On the supply side, producers might interpret higher prices as a signal to produce more of the good, especially if the inputs used to produce the good haven't been affected by inflation.</a:t>
            </a: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8186068-E6D2-4F0B-B6CA-4F107C027DA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476662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7228437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4180865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8378281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3731840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6E999DF-67F9-4B17-A956-0DFCA8913547}" type="datetimeFigureOut">
              <a:rPr lang="en-US" smtClean="0"/>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7805993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6E999DF-67F9-4B17-A956-0DFCA8913547}" type="datetimeFigureOut">
              <a:rPr lang="en-US" smtClean="0"/>
              <a:t>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4083847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6E999DF-67F9-4B17-A956-0DFCA8913547}" type="datetimeFigureOut">
              <a:rPr lang="en-US" smtClean="0"/>
              <a:t>2/5/2026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42892702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6E999DF-67F9-4B17-A956-0DFCA8913547}" type="datetimeFigureOut">
              <a:rPr lang="en-US" smtClean="0"/>
              <a:t>2/5/2026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42756487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E999DF-67F9-4B17-A956-0DFCA8913547}" type="datetimeFigureOut">
              <a:rPr lang="en-US" smtClean="0"/>
              <a:t>2/5/2026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8668248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0393379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0611611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E999DF-67F9-4B17-A956-0DFCA8913547}" type="datetimeFigureOut">
              <a:rPr lang="en-US" smtClean="0"/>
              <a:t>2/5/2026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50498A-7EB8-497B-A843-BB35444C1AA7}" type="slidenum">
              <a:rPr lang="en-US" smtClean="0"/>
              <a:t>‹#›</a:t>
            </a:fld>
            <a:endParaRPr lang="en-US"/>
          </a:p>
        </p:txBody>
      </p:sp>
    </p:spTree>
    <p:extLst>
      <p:ext uri="{BB962C8B-B14F-4D97-AF65-F5344CB8AC3E}">
        <p14:creationId xmlns:p14="http://schemas.microsoft.com/office/powerpoint/2010/main" val="3407198973"/>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sv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0" y="1"/>
            <a:ext cx="12192000" cy="1194955"/>
          </a:xfrm>
          <a:prstGeom prst="rect">
            <a:avLst/>
          </a:prstGeom>
          <a:solidFill>
            <a:srgbClr val="5A7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75000"/>
                  <a:lumOff val="25000"/>
                </a:prstClr>
              </a:solidFill>
              <a:effectLst/>
              <a:uLnTx/>
              <a:uFillTx/>
              <a:latin typeface="Calibri" panose="020F0502020204030204"/>
              <a:ea typeface="+mn-ea"/>
              <a:cs typeface="+mn-cs"/>
            </a:endParaRPr>
          </a:p>
        </p:txBody>
      </p:sp>
      <p:cxnSp>
        <p:nvCxnSpPr>
          <p:cNvPr id="11" name="Straight Connector 10">
            <a:extLst>
              <a:ext uri="{C183D7F6-B498-43B3-948B-1728B52AA6E4}">
                <adec:decorative xmlns:adec="http://schemas.microsoft.com/office/drawing/2017/decorative" val="1"/>
              </a:ext>
            </a:extLst>
          </p:cNvPr>
          <p:cNvCxnSpPr/>
          <p:nvPr/>
        </p:nvCxnSpPr>
        <p:spPr>
          <a:xfrm>
            <a:off x="3071447" y="2091430"/>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itle 8"/>
          <p:cNvSpPr txBox="1">
            <a:spLocks noGrp="1"/>
          </p:cNvSpPr>
          <p:nvPr>
            <p:ph type="title" idx="4294967295"/>
          </p:nvPr>
        </p:nvSpPr>
        <p:spPr>
          <a:xfrm>
            <a:off x="1524000" y="2202621"/>
            <a:ext cx="9144000" cy="175432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The Confusion over Inflation</a:t>
            </a:r>
          </a:p>
        </p:txBody>
      </p:sp>
      <p:cxnSp>
        <p:nvCxnSpPr>
          <p:cNvPr id="14" name="Straight Connector 13">
            <a:extLst>
              <a:ext uri="{C183D7F6-B498-43B3-948B-1728B52AA6E4}">
                <adec:decorative xmlns:adec="http://schemas.microsoft.com/office/drawing/2017/decorative" val="1"/>
              </a:ext>
            </a:extLst>
          </p:cNvPr>
          <p:cNvCxnSpPr/>
          <p:nvPr/>
        </p:nvCxnSpPr>
        <p:spPr>
          <a:xfrm>
            <a:off x="3071447" y="4068137"/>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481648" y="320478"/>
            <a:ext cx="3565361" cy="553998"/>
          </a:xfrm>
          <a:prstGeom prst="rect">
            <a:avLst/>
          </a:prstGeom>
          <a:solidFill>
            <a:srgbClr val="5A7E83"/>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HAWKES</a:t>
            </a:r>
            <a:r>
              <a:rPr kumimoji="0" lang="en-US" sz="2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 LEARNING</a:t>
            </a:r>
          </a:p>
        </p:txBody>
      </p:sp>
    </p:spTree>
    <p:extLst>
      <p:ext uri="{BB962C8B-B14F-4D97-AF65-F5344CB8AC3E}">
        <p14:creationId xmlns:p14="http://schemas.microsoft.com/office/powerpoint/2010/main" val="38682981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557134" y="325358"/>
            <a:ext cx="1107773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Blurred Price Signals</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8" name="Group 17" descr="High and variable inflation makes markets adjust slower to equilibrium for two main reasons:">
            <a:extLst>
              <a:ext uri="{FF2B5EF4-FFF2-40B4-BE49-F238E27FC236}">
                <a16:creationId xmlns:a16="http://schemas.microsoft.com/office/drawing/2014/main" id="{AEAED97E-D689-4540-878D-5A2C2043434B}"/>
              </a:ext>
            </a:extLst>
          </p:cNvPr>
          <p:cNvGrpSpPr/>
          <p:nvPr/>
        </p:nvGrpSpPr>
        <p:grpSpPr>
          <a:xfrm>
            <a:off x="2066922" y="1580912"/>
            <a:ext cx="8058154" cy="806935"/>
            <a:chOff x="542923" y="1736761"/>
            <a:chExt cx="8058154" cy="806935"/>
          </a:xfrm>
          <a:solidFill>
            <a:srgbClr val="627981"/>
          </a:solidFill>
        </p:grpSpPr>
        <p:sp>
          <p:nvSpPr>
            <p:cNvPr id="19" name="Rectangle 18">
              <a:extLst>
                <a:ext uri="{FF2B5EF4-FFF2-40B4-BE49-F238E27FC236}">
                  <a16:creationId xmlns:a16="http://schemas.microsoft.com/office/drawing/2014/main" id="{0A547EB6-8B42-4D64-8E52-DEDDB302661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561E0DD1-8361-4336-8E91-F22B3DE03BE1}"/>
                </a:ext>
              </a:extLst>
            </p:cNvPr>
            <p:cNvSpPr txBox="1"/>
            <p:nvPr/>
          </p:nvSpPr>
          <p:spPr>
            <a:xfrm>
              <a:off x="573403" y="1787745"/>
              <a:ext cx="8027674" cy="707886"/>
            </a:xfrm>
            <a:prstGeom prst="rect">
              <a:avLst/>
            </a:prstGeom>
            <a:grp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High and variable inflation makes markets adjust slower to equilibrium for two main reasons:</a:t>
              </a:r>
            </a:p>
          </p:txBody>
        </p:sp>
      </p:grpSp>
      <p:sp>
        <p:nvSpPr>
          <p:cNvPr id="15" name="Rectangle 14">
            <a:extLst>
              <a:ext uri="{FF2B5EF4-FFF2-40B4-BE49-F238E27FC236}">
                <a16:creationId xmlns:a16="http://schemas.microsoft.com/office/drawing/2014/main" id="{1CE384A5-EC19-444E-95F0-EA630CD92CD8}"/>
              </a:ext>
              <a:ext uri="{C183D7F6-B498-43B3-948B-1728B52AA6E4}">
                <adec:decorative xmlns:adec="http://schemas.microsoft.com/office/drawing/2017/decorative" val="1"/>
              </a:ext>
            </a:extLst>
          </p:cNvPr>
          <p:cNvSpPr/>
          <p:nvPr/>
        </p:nvSpPr>
        <p:spPr>
          <a:xfrm>
            <a:off x="1896426" y="2769395"/>
            <a:ext cx="4169135" cy="3395745"/>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7E6FD8C1-198D-4312-A8DA-BCC1553C4E1F}"/>
              </a:ext>
              <a:ext uri="{C183D7F6-B498-43B3-948B-1728B52AA6E4}">
                <adec:decorative xmlns:adec="http://schemas.microsoft.com/office/drawing/2017/decorative" val="1"/>
              </a:ext>
            </a:extLst>
          </p:cNvPr>
          <p:cNvSpPr/>
          <p:nvPr/>
        </p:nvSpPr>
        <p:spPr>
          <a:xfrm>
            <a:off x="6156917" y="2769395"/>
            <a:ext cx="4169135" cy="3395745"/>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CD0B6C1A-BF66-4563-91BB-ADBA3609AD0B}"/>
              </a:ext>
            </a:extLst>
          </p:cNvPr>
          <p:cNvSpPr txBox="1"/>
          <p:nvPr/>
        </p:nvSpPr>
        <p:spPr>
          <a:xfrm>
            <a:off x="2279066" y="3339190"/>
            <a:ext cx="3320275" cy="2246769"/>
          </a:xfrm>
          <a:prstGeom prst="rect">
            <a:avLst/>
          </a:prstGeom>
          <a:solidFill>
            <a:srgbClr val="627981"/>
          </a:solidFill>
        </p:spPr>
        <p:txBody>
          <a:bodyPr wrap="square" rtlCol="0"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On the demand side, higher prices may be a signal to consumers that they should shop for lower-priced substitutes, whose prices may not have been affected by inflation yet.</a:t>
            </a:r>
          </a:p>
        </p:txBody>
      </p:sp>
      <p:sp>
        <p:nvSpPr>
          <p:cNvPr id="21" name="Oval 20">
            <a:extLst>
              <a:ext uri="{FF2B5EF4-FFF2-40B4-BE49-F238E27FC236}">
                <a16:creationId xmlns:a16="http://schemas.microsoft.com/office/drawing/2014/main" id="{BE38643B-6279-4343-B754-F9E4A0F43C7F}"/>
              </a:ext>
            </a:extLst>
          </p:cNvPr>
          <p:cNvSpPr/>
          <p:nvPr/>
        </p:nvSpPr>
        <p:spPr>
          <a:xfrm>
            <a:off x="5706096" y="4010067"/>
            <a:ext cx="810287" cy="905019"/>
          </a:xfrm>
          <a:prstGeom prst="ellipse">
            <a:avLst/>
          </a:prstGeom>
          <a:solidFill>
            <a:srgbClr val="62798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libri" panose="020F0502020204030204"/>
                <a:ea typeface="+mn-ea"/>
                <a:cs typeface="+mn-cs"/>
              </a:rPr>
              <a:t>&amp;</a:t>
            </a:r>
            <a:endParaRPr kumimoji="0" lang="en-US" sz="48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89E2F3D0-37E3-40DC-99F4-5AC9773B4E6F}"/>
              </a:ext>
            </a:extLst>
          </p:cNvPr>
          <p:cNvSpPr txBox="1"/>
          <p:nvPr/>
        </p:nvSpPr>
        <p:spPr>
          <a:xfrm>
            <a:off x="6623138" y="3339191"/>
            <a:ext cx="3320275" cy="2246769"/>
          </a:xfrm>
          <a:prstGeom prst="rect">
            <a:avLst/>
          </a:prstGeom>
          <a:solidFill>
            <a:srgbClr val="627981"/>
          </a:solidFill>
        </p:spPr>
        <p:txBody>
          <a:bodyPr wrap="square" rtlCol="0"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On the supply side, producers might interpret higher prices as a signal to produce more of the good, especially if the inputs used to produce the good haven't been affected by inflation.</a:t>
            </a:r>
          </a:p>
        </p:txBody>
      </p:sp>
    </p:spTree>
    <p:extLst>
      <p:ext uri="{BB962C8B-B14F-4D97-AF65-F5344CB8AC3E}">
        <p14:creationId xmlns:p14="http://schemas.microsoft.com/office/powerpoint/2010/main" val="17344349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557134" y="325358"/>
            <a:ext cx="1107773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Difficulties in Long-Term Planning</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5" name="Group 14" descr="Inflation can make long-term planning difficult, especially for the following groups:">
            <a:extLst>
              <a:ext uri="{FF2B5EF4-FFF2-40B4-BE49-F238E27FC236}">
                <a16:creationId xmlns:a16="http://schemas.microsoft.com/office/drawing/2014/main" id="{DE85A767-8DC3-481E-B633-1F58FE3AD6DC}"/>
              </a:ext>
            </a:extLst>
          </p:cNvPr>
          <p:cNvGrpSpPr/>
          <p:nvPr/>
        </p:nvGrpSpPr>
        <p:grpSpPr>
          <a:xfrm>
            <a:off x="2066922" y="1580912"/>
            <a:ext cx="8058154" cy="806935"/>
            <a:chOff x="542923" y="1736761"/>
            <a:chExt cx="8058154" cy="806935"/>
          </a:xfrm>
          <a:solidFill>
            <a:srgbClr val="627981"/>
          </a:solidFill>
        </p:grpSpPr>
        <p:sp>
          <p:nvSpPr>
            <p:cNvPr id="16" name="Rectangle 15">
              <a:extLst>
                <a:ext uri="{FF2B5EF4-FFF2-40B4-BE49-F238E27FC236}">
                  <a16:creationId xmlns:a16="http://schemas.microsoft.com/office/drawing/2014/main" id="{259236A8-934C-47A9-87F5-D36A6C45A99A}"/>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2E6A7458-FC12-46FC-9601-5CA5981B219D}"/>
                </a:ext>
              </a:extLst>
            </p:cNvPr>
            <p:cNvSpPr txBox="1"/>
            <p:nvPr/>
          </p:nvSpPr>
          <p:spPr>
            <a:xfrm>
              <a:off x="573403" y="1787745"/>
              <a:ext cx="8027674" cy="707886"/>
            </a:xfrm>
            <a:prstGeom prst="rect">
              <a:avLst/>
            </a:prstGeom>
            <a:grp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Inflation can make long-term planning difficult, especially for the following groups:</a:t>
              </a:r>
            </a:p>
          </p:txBody>
        </p:sp>
      </p:grpSp>
      <p:sp>
        <p:nvSpPr>
          <p:cNvPr id="20" name="TextBox 19">
            <a:extLst>
              <a:ext uri="{FF2B5EF4-FFF2-40B4-BE49-F238E27FC236}">
                <a16:creationId xmlns:a16="http://schemas.microsoft.com/office/drawing/2014/main" id="{561E0DD1-8361-4336-8E91-F22B3DE03BE1}"/>
              </a:ext>
            </a:extLst>
          </p:cNvPr>
          <p:cNvSpPr txBox="1"/>
          <p:nvPr/>
        </p:nvSpPr>
        <p:spPr>
          <a:xfrm>
            <a:off x="2066922" y="2667411"/>
            <a:ext cx="8058154" cy="3170099"/>
          </a:xfrm>
          <a:prstGeom prst="rect">
            <a:avLst/>
          </a:prstGeom>
          <a:solidFill>
            <a:srgbClr val="627981"/>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People planning for retirement, especially if their pension is a fixed nominal payment each month</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Firms that hold too much cash, which will lose purchasing power when inflation occurs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Firms that concentrate on trying to profit from inflation and not on increasing productivity and quality of their products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415018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557134" y="325358"/>
            <a:ext cx="1107773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Difficulties in Long-Term Planning</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8" name="Group 17" descr="Economists disagree about whether low rates of inflation reduce productivity.">
            <a:extLst>
              <a:ext uri="{FF2B5EF4-FFF2-40B4-BE49-F238E27FC236}">
                <a16:creationId xmlns:a16="http://schemas.microsoft.com/office/drawing/2014/main" id="{AEAED97E-D689-4540-878D-5A2C2043434B}"/>
              </a:ext>
            </a:extLst>
          </p:cNvPr>
          <p:cNvGrpSpPr/>
          <p:nvPr/>
        </p:nvGrpSpPr>
        <p:grpSpPr>
          <a:xfrm>
            <a:off x="2066922" y="1580912"/>
            <a:ext cx="8058154" cy="806935"/>
            <a:chOff x="542923" y="1736761"/>
            <a:chExt cx="8058154" cy="806935"/>
          </a:xfrm>
          <a:solidFill>
            <a:srgbClr val="627981"/>
          </a:solidFill>
        </p:grpSpPr>
        <p:sp>
          <p:nvSpPr>
            <p:cNvPr id="19" name="Rectangle 18">
              <a:extLst>
                <a:ext uri="{FF2B5EF4-FFF2-40B4-BE49-F238E27FC236}">
                  <a16:creationId xmlns:a16="http://schemas.microsoft.com/office/drawing/2014/main" id="{0A547EB6-8B42-4D64-8E52-DEDDB302661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561E0DD1-8361-4336-8E91-F22B3DE03BE1}"/>
                </a:ext>
              </a:extLst>
            </p:cNvPr>
            <p:cNvSpPr txBox="1"/>
            <p:nvPr/>
          </p:nvSpPr>
          <p:spPr>
            <a:xfrm>
              <a:off x="573403" y="1787745"/>
              <a:ext cx="8027674"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Economists disagree about whether low rates of inflation reduce productivity.</a:t>
              </a:r>
            </a:p>
          </p:txBody>
        </p:sp>
      </p:grpSp>
      <p:grpSp>
        <p:nvGrpSpPr>
          <p:cNvPr id="21" name="Group 20" descr="Some evidence shows moderate inflation doesn’t prevent the economy from growing at a healthy pace.">
            <a:extLst>
              <a:ext uri="{FF2B5EF4-FFF2-40B4-BE49-F238E27FC236}">
                <a16:creationId xmlns:a16="http://schemas.microsoft.com/office/drawing/2014/main" id="{E0E6998F-697B-4C2B-AFB9-62F45DDE0BC8}"/>
              </a:ext>
            </a:extLst>
          </p:cNvPr>
          <p:cNvGrpSpPr/>
          <p:nvPr/>
        </p:nvGrpSpPr>
        <p:grpSpPr>
          <a:xfrm>
            <a:off x="2066922" y="2472264"/>
            <a:ext cx="8058154" cy="806935"/>
            <a:chOff x="542923" y="1736761"/>
            <a:chExt cx="8058154" cy="806935"/>
          </a:xfrm>
          <a:solidFill>
            <a:srgbClr val="627981"/>
          </a:solidFill>
        </p:grpSpPr>
        <p:sp>
          <p:nvSpPr>
            <p:cNvPr id="22" name="Rectangle 21">
              <a:extLst>
                <a:ext uri="{FF2B5EF4-FFF2-40B4-BE49-F238E27FC236}">
                  <a16:creationId xmlns:a16="http://schemas.microsoft.com/office/drawing/2014/main" id="{4F58DF25-B73C-49A6-B9FB-AEB2C539C2CB}"/>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TextBox 26">
              <a:extLst>
                <a:ext uri="{FF2B5EF4-FFF2-40B4-BE49-F238E27FC236}">
                  <a16:creationId xmlns:a16="http://schemas.microsoft.com/office/drawing/2014/main" id="{6304A791-2DB5-4D88-8149-3DF5B04DAD8D}"/>
                </a:ext>
              </a:extLst>
            </p:cNvPr>
            <p:cNvSpPr txBox="1"/>
            <p:nvPr/>
          </p:nvSpPr>
          <p:spPr>
            <a:xfrm>
              <a:off x="573661" y="1784072"/>
              <a:ext cx="8027158"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Some evidence shows moderate inflation doesn’t prevent the economy from growing at a healthy pace.</a:t>
              </a:r>
            </a:p>
          </p:txBody>
        </p:sp>
      </p:grpSp>
      <p:grpSp>
        <p:nvGrpSpPr>
          <p:cNvPr id="28" name="Group 27" descr="In the early 1970s, however, when the U.S. inflation rate rose to 10% per year, production slowed until the inflation rate slowed in the 1980s.">
            <a:extLst>
              <a:ext uri="{FF2B5EF4-FFF2-40B4-BE49-F238E27FC236}">
                <a16:creationId xmlns:a16="http://schemas.microsoft.com/office/drawing/2014/main" id="{13768D5A-4A0F-40F0-B9D5-C02771CC7BFD}"/>
              </a:ext>
            </a:extLst>
          </p:cNvPr>
          <p:cNvGrpSpPr/>
          <p:nvPr/>
        </p:nvGrpSpPr>
        <p:grpSpPr>
          <a:xfrm>
            <a:off x="2066922" y="3361170"/>
            <a:ext cx="8058154" cy="806935"/>
            <a:chOff x="542923" y="1736761"/>
            <a:chExt cx="8058154" cy="806935"/>
          </a:xfrm>
          <a:solidFill>
            <a:srgbClr val="627981"/>
          </a:solidFill>
        </p:grpSpPr>
        <p:sp>
          <p:nvSpPr>
            <p:cNvPr id="29" name="Rectangle 28">
              <a:extLst>
                <a:ext uri="{FF2B5EF4-FFF2-40B4-BE49-F238E27FC236}">
                  <a16:creationId xmlns:a16="http://schemas.microsoft.com/office/drawing/2014/main" id="{DDF64C35-D46E-45C3-8B38-3662B5C9E0D4}"/>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TextBox 29">
              <a:extLst>
                <a:ext uri="{FF2B5EF4-FFF2-40B4-BE49-F238E27FC236}">
                  <a16:creationId xmlns:a16="http://schemas.microsoft.com/office/drawing/2014/main" id="{CBE1C248-BF72-4C75-9D0C-434D6CCB99AB}"/>
                </a:ext>
              </a:extLst>
            </p:cNvPr>
            <p:cNvSpPr txBox="1"/>
            <p:nvPr/>
          </p:nvSpPr>
          <p:spPr>
            <a:xfrm>
              <a:off x="573661" y="1786285"/>
              <a:ext cx="8027158"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 the early 1970s, however, when the U.S. inflation rate rose to 10% per year, production slowed until the inflation rate slowed in the 1980s.</a:t>
              </a:r>
            </a:p>
          </p:txBody>
        </p:sp>
      </p:grpSp>
    </p:spTree>
    <p:extLst>
      <p:ext uri="{BB962C8B-B14F-4D97-AF65-F5344CB8AC3E}">
        <p14:creationId xmlns:p14="http://schemas.microsoft.com/office/powerpoint/2010/main" val="16215020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557134" y="325358"/>
            <a:ext cx="1107773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Difficulties in Long-Term Planning</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3</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6" name="Picture 5" descr="A line graph comparing the inflation rate and the growth rate of labor productivity from 1960 to 2021.">
            <a:extLst>
              <a:ext uri="{FF2B5EF4-FFF2-40B4-BE49-F238E27FC236}">
                <a16:creationId xmlns:a16="http://schemas.microsoft.com/office/drawing/2014/main" id="{EE2C961B-2F35-D128-A23F-86D149DFC1B2}"/>
              </a:ext>
            </a:extLst>
          </p:cNvPr>
          <p:cNvPicPr>
            <a:picLocks noChangeAspect="1"/>
          </p:cNvPicPr>
          <p:nvPr/>
        </p:nvPicPr>
        <p:blipFill rotWithShape="1">
          <a:blip r:embed="rId3"/>
          <a:srcRect t="8057"/>
          <a:stretch>
            <a:fillRect/>
          </a:stretch>
        </p:blipFill>
        <p:spPr>
          <a:xfrm>
            <a:off x="2722359" y="1608882"/>
            <a:ext cx="6747280" cy="3823082"/>
          </a:xfrm>
          <a:prstGeom prst="rect">
            <a:avLst/>
          </a:prstGeom>
        </p:spPr>
      </p:pic>
      <p:sp>
        <p:nvSpPr>
          <p:cNvPr id="30" name="TextBox 29">
            <a:extLst>
              <a:ext uri="{FF2B5EF4-FFF2-40B4-BE49-F238E27FC236}">
                <a16:creationId xmlns:a16="http://schemas.microsoft.com/office/drawing/2014/main" id="{CBE1C248-BF72-4C75-9D0C-434D6CCB99AB}"/>
              </a:ext>
            </a:extLst>
          </p:cNvPr>
          <p:cNvSpPr txBox="1"/>
          <p:nvPr/>
        </p:nvSpPr>
        <p:spPr>
          <a:xfrm>
            <a:off x="850231" y="5543687"/>
            <a:ext cx="10491536" cy="1015663"/>
          </a:xfrm>
          <a:prstGeom prst="rect">
            <a:avLst/>
          </a:prstGeom>
          <a:solidFill>
            <a:srgbClr val="627981"/>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Over the last several decades in the United States, there have been times when rising inflation rates have been closely followed by lower productivity rates and lower inflation rates have corresponded to increasing productivity rates. As the graph shows, however, this correlation does not always exist.</a:t>
            </a:r>
          </a:p>
        </p:txBody>
      </p:sp>
    </p:spTree>
    <p:extLst>
      <p:ext uri="{BB962C8B-B14F-4D97-AF65-F5344CB8AC3E}">
        <p14:creationId xmlns:p14="http://schemas.microsoft.com/office/powerpoint/2010/main" val="15875381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557134" y="325358"/>
            <a:ext cx="1107773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Any Benefits of Inflation?</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8" name="Group 17" descr="The impact of inflation will differ considerably according to whether it is moving slowly, jogging along, or racing to the point of hyperinflation.">
            <a:extLst>
              <a:ext uri="{FF2B5EF4-FFF2-40B4-BE49-F238E27FC236}">
                <a16:creationId xmlns:a16="http://schemas.microsoft.com/office/drawing/2014/main" id="{AEAED97E-D689-4540-878D-5A2C2043434B}"/>
              </a:ext>
            </a:extLst>
          </p:cNvPr>
          <p:cNvGrpSpPr/>
          <p:nvPr/>
        </p:nvGrpSpPr>
        <p:grpSpPr>
          <a:xfrm>
            <a:off x="2066922" y="1580912"/>
            <a:ext cx="8058154" cy="806935"/>
            <a:chOff x="542923" y="1736761"/>
            <a:chExt cx="8058154" cy="806935"/>
          </a:xfrm>
          <a:solidFill>
            <a:srgbClr val="627981"/>
          </a:solidFill>
        </p:grpSpPr>
        <p:sp>
          <p:nvSpPr>
            <p:cNvPr id="19" name="Rectangle 18">
              <a:extLst>
                <a:ext uri="{FF2B5EF4-FFF2-40B4-BE49-F238E27FC236}">
                  <a16:creationId xmlns:a16="http://schemas.microsoft.com/office/drawing/2014/main" id="{0A547EB6-8B42-4D64-8E52-DEDDB302661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561E0DD1-8361-4336-8E91-F22B3DE03BE1}"/>
                </a:ext>
              </a:extLst>
            </p:cNvPr>
            <p:cNvSpPr txBox="1"/>
            <p:nvPr/>
          </p:nvSpPr>
          <p:spPr>
            <a:xfrm>
              <a:off x="573403" y="1787745"/>
              <a:ext cx="8027674"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impact of inflation will differ considerably according to whether it is moving slowly, jogging along, or racing to the point of hyperinflation.</a:t>
              </a:r>
            </a:p>
          </p:txBody>
        </p:sp>
      </p:grpSp>
      <p:grpSp>
        <p:nvGrpSpPr>
          <p:cNvPr id="21" name="Group 20" descr="Hyperinflation can rip apart an economy and a society, but an annual inflation rate of 2% to 4% is a long way from a national crisis.">
            <a:extLst>
              <a:ext uri="{FF2B5EF4-FFF2-40B4-BE49-F238E27FC236}">
                <a16:creationId xmlns:a16="http://schemas.microsoft.com/office/drawing/2014/main" id="{E0E6998F-697B-4C2B-AFB9-62F45DDE0BC8}"/>
              </a:ext>
            </a:extLst>
          </p:cNvPr>
          <p:cNvGrpSpPr/>
          <p:nvPr/>
        </p:nvGrpSpPr>
        <p:grpSpPr>
          <a:xfrm>
            <a:off x="2066922" y="2472264"/>
            <a:ext cx="8058154" cy="806935"/>
            <a:chOff x="542923" y="1736761"/>
            <a:chExt cx="8058154" cy="806935"/>
          </a:xfrm>
          <a:solidFill>
            <a:srgbClr val="627981"/>
          </a:solidFill>
        </p:grpSpPr>
        <p:sp>
          <p:nvSpPr>
            <p:cNvPr id="22" name="Rectangle 21">
              <a:extLst>
                <a:ext uri="{FF2B5EF4-FFF2-40B4-BE49-F238E27FC236}">
                  <a16:creationId xmlns:a16="http://schemas.microsoft.com/office/drawing/2014/main" id="{4F58DF25-B73C-49A6-B9FB-AEB2C539C2CB}"/>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TextBox 26">
              <a:extLst>
                <a:ext uri="{FF2B5EF4-FFF2-40B4-BE49-F238E27FC236}">
                  <a16:creationId xmlns:a16="http://schemas.microsoft.com/office/drawing/2014/main" id="{6304A791-2DB5-4D88-8149-3DF5B04DAD8D}"/>
                </a:ext>
              </a:extLst>
            </p:cNvPr>
            <p:cNvSpPr txBox="1"/>
            <p:nvPr/>
          </p:nvSpPr>
          <p:spPr>
            <a:xfrm>
              <a:off x="573661" y="1773421"/>
              <a:ext cx="8027158"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Hyperinflation can rip apart an economy and a society, but an annual inflation rate of 2% to 4% is a long way from a national crisis.</a:t>
              </a:r>
            </a:p>
          </p:txBody>
        </p:sp>
      </p:grpSp>
      <p:grpSp>
        <p:nvGrpSpPr>
          <p:cNvPr id="28" name="Group 27" descr="Economists sometimes argue that moderate inflation may help the economy by making wages in labor markets more flexible.">
            <a:extLst>
              <a:ext uri="{FF2B5EF4-FFF2-40B4-BE49-F238E27FC236}">
                <a16:creationId xmlns:a16="http://schemas.microsoft.com/office/drawing/2014/main" id="{13768D5A-4A0F-40F0-B9D5-C02771CC7BFD}"/>
              </a:ext>
            </a:extLst>
          </p:cNvPr>
          <p:cNvGrpSpPr/>
          <p:nvPr/>
        </p:nvGrpSpPr>
        <p:grpSpPr>
          <a:xfrm>
            <a:off x="2066922" y="3361170"/>
            <a:ext cx="8058154" cy="806935"/>
            <a:chOff x="542923" y="1736761"/>
            <a:chExt cx="8058154" cy="806935"/>
          </a:xfrm>
          <a:solidFill>
            <a:srgbClr val="627981"/>
          </a:solidFill>
        </p:grpSpPr>
        <p:sp>
          <p:nvSpPr>
            <p:cNvPr id="29" name="Rectangle 28">
              <a:extLst>
                <a:ext uri="{FF2B5EF4-FFF2-40B4-BE49-F238E27FC236}">
                  <a16:creationId xmlns:a16="http://schemas.microsoft.com/office/drawing/2014/main" id="{DDF64C35-D46E-45C3-8B38-3662B5C9E0D4}"/>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TextBox 29">
              <a:extLst>
                <a:ext uri="{FF2B5EF4-FFF2-40B4-BE49-F238E27FC236}">
                  <a16:creationId xmlns:a16="http://schemas.microsoft.com/office/drawing/2014/main" id="{CBE1C248-BF72-4C75-9D0C-434D6CCB99AB}"/>
                </a:ext>
              </a:extLst>
            </p:cNvPr>
            <p:cNvSpPr txBox="1"/>
            <p:nvPr/>
          </p:nvSpPr>
          <p:spPr>
            <a:xfrm>
              <a:off x="573661" y="1786029"/>
              <a:ext cx="8027158"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Economists sometimes argue that moderate inflation may help the economy by making wages in labor markets more flexible. </a:t>
              </a:r>
            </a:p>
          </p:txBody>
        </p:sp>
      </p:grpSp>
      <p:grpSp>
        <p:nvGrpSpPr>
          <p:cNvPr id="15" name="Group 14" descr="A little inflation could nibble away at real wages and thus help them decline if necessary.">
            <a:extLst>
              <a:ext uri="{FF2B5EF4-FFF2-40B4-BE49-F238E27FC236}">
                <a16:creationId xmlns:a16="http://schemas.microsoft.com/office/drawing/2014/main" id="{0E569690-23FC-4335-9D9D-1AF3D94DD74F}"/>
              </a:ext>
            </a:extLst>
          </p:cNvPr>
          <p:cNvGrpSpPr/>
          <p:nvPr/>
        </p:nvGrpSpPr>
        <p:grpSpPr>
          <a:xfrm>
            <a:off x="2066922" y="4246351"/>
            <a:ext cx="8058154" cy="806935"/>
            <a:chOff x="542923" y="1736761"/>
            <a:chExt cx="8058154" cy="806935"/>
          </a:xfrm>
          <a:solidFill>
            <a:srgbClr val="627981"/>
          </a:solidFill>
        </p:grpSpPr>
        <p:sp>
          <p:nvSpPr>
            <p:cNvPr id="16" name="Rectangle 15">
              <a:extLst>
                <a:ext uri="{FF2B5EF4-FFF2-40B4-BE49-F238E27FC236}">
                  <a16:creationId xmlns:a16="http://schemas.microsoft.com/office/drawing/2014/main" id="{A7491C58-4B0A-4EF5-8B9A-DC616B9AE754}"/>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BD41D4CC-F534-4DD6-95A7-45B472618346}"/>
                </a:ext>
              </a:extLst>
            </p:cNvPr>
            <p:cNvSpPr txBox="1"/>
            <p:nvPr/>
          </p:nvSpPr>
          <p:spPr>
            <a:xfrm>
              <a:off x="573661" y="1786029"/>
              <a:ext cx="8027158"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 little inflation could nibble away at real wages and thus help them decline if necessary.</a:t>
              </a:r>
            </a:p>
          </p:txBody>
        </p:sp>
      </p:grpSp>
    </p:spTree>
    <p:extLst>
      <p:ext uri="{BB962C8B-B14F-4D97-AF65-F5344CB8AC3E}">
        <p14:creationId xmlns:p14="http://schemas.microsoft.com/office/powerpoint/2010/main" val="18180753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Summary</a:t>
            </a:r>
            <a:endPar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A7E8372D-36D2-456F-8C12-2DB123C1456A}"/>
              </a:ext>
            </a:extLst>
          </p:cNvPr>
          <p:cNvSpPr txBox="1"/>
          <p:nvPr/>
        </p:nvSpPr>
        <p:spPr>
          <a:xfrm>
            <a:off x="1523998" y="1745580"/>
            <a:ext cx="9273061" cy="4493538"/>
          </a:xfrm>
          <a:prstGeom prst="rect">
            <a:avLst/>
          </a:prstGeom>
          <a:solidFill>
            <a:srgbClr val="627981"/>
          </a:solidFill>
        </p:spPr>
        <p:txBody>
          <a:bodyPr wrap="square" rtlCol="0" anchor="ctr">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rPr>
              <a:t>Unexpected inflation will tend to hurt those who receive money, in terms of wages and interest payments, that does not rise with inflation.</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rPr>
              <a:t>Inflation can help those who owe money because they can pay in less valuable, inflated dollars.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rPr>
              <a:t>Low rates of inflation have relatively little economic impact over the short term, while over the medium and long term, even low rates of inflation can complicate future planning.</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rPr>
              <a:t>High rates of inflation can muddle price signals in the short term, prevent market forces from operating efficiently, and vastly complicate long-term savings and investment decisions.</a:t>
            </a:r>
          </a:p>
        </p:txBody>
      </p:sp>
    </p:spTree>
    <p:extLst>
      <p:ext uri="{BB962C8B-B14F-4D97-AF65-F5344CB8AC3E}">
        <p14:creationId xmlns:p14="http://schemas.microsoft.com/office/powerpoint/2010/main" val="23894013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5A7E83"/>
        </a:solidFill>
        <a:effectLst/>
      </p:bgPr>
    </p:bg>
    <p:spTree>
      <p:nvGrpSpPr>
        <p:cNvPr id="1" name=""/>
        <p:cNvGrpSpPr/>
        <p:nvPr/>
      </p:nvGrpSpPr>
      <p:grpSpPr>
        <a:xfrm>
          <a:off x="0" y="0"/>
          <a:ext cx="0" cy="0"/>
          <a:chOff x="0" y="0"/>
          <a:chExt cx="0" cy="0"/>
        </a:xfrm>
      </p:grpSpPr>
      <p:sp>
        <p:nvSpPr>
          <p:cNvPr id="5" name="Title 4"/>
          <p:cNvSpPr txBox="1">
            <a:spLocks noGrp="1"/>
          </p:cNvSpPr>
          <p:nvPr>
            <p:ph type="title" idx="4294967295"/>
          </p:nvPr>
        </p:nvSpPr>
        <p:spPr>
          <a:xfrm>
            <a:off x="1524000" y="1410227"/>
            <a:ext cx="9144000"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rPr>
              <a:t>HAWKES</a:t>
            </a:r>
            <a:r>
              <a:rPr kumimoji="0" lang="en-US" sz="7200" b="0"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rPr>
              <a:t> LEARNING</a:t>
            </a:r>
          </a:p>
        </p:txBody>
      </p:sp>
      <p:cxnSp>
        <p:nvCxnSpPr>
          <p:cNvPr id="11" name="Straight Connector 10">
            <a:extLst>
              <a:ext uri="{C183D7F6-B498-43B3-948B-1728B52AA6E4}">
                <adec:decorative xmlns:adec="http://schemas.microsoft.com/office/drawing/2017/decorative" val="1"/>
              </a:ext>
            </a:extLst>
          </p:cNvPr>
          <p:cNvCxnSpPr/>
          <p:nvPr/>
        </p:nvCxnSpPr>
        <p:spPr>
          <a:xfrm>
            <a:off x="1859169" y="2729726"/>
            <a:ext cx="842962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81108" y="3050910"/>
            <a:ext cx="609600" cy="609600"/>
          </a:xfrm>
          <a:prstGeom prst="rect">
            <a:avLst/>
          </a:prstGeom>
        </p:spPr>
      </p:pic>
      <p:pic>
        <p:nvPicPr>
          <p:cNvPr id="7" name="Picture 6">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6179" y="3050910"/>
            <a:ext cx="609600" cy="609600"/>
          </a:xfrm>
          <a:prstGeom prst="rect">
            <a:avLst/>
          </a:prstGeom>
        </p:spPr>
      </p:pic>
      <p:pic>
        <p:nvPicPr>
          <p:cNvPr id="8" name="Picture 7">
            <a:extLs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7122" y="3050910"/>
            <a:ext cx="609600" cy="609600"/>
          </a:xfrm>
          <a:prstGeom prst="rect">
            <a:avLst/>
          </a:prstGeom>
        </p:spPr>
      </p:pic>
      <p:pic>
        <p:nvPicPr>
          <p:cNvPr id="9" name="Picture 8">
            <a:extLs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68065" y="3050910"/>
            <a:ext cx="609600" cy="609600"/>
          </a:xfrm>
          <a:prstGeom prst="rect">
            <a:avLst/>
          </a:prstGeom>
        </p:spPr>
      </p:pic>
    </p:spTree>
    <p:extLst>
      <p:ext uri="{BB962C8B-B14F-4D97-AF65-F5344CB8AC3E}">
        <p14:creationId xmlns:p14="http://schemas.microsoft.com/office/powerpoint/2010/main" val="20405505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Introduction</a:t>
            </a:r>
            <a:endPar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29CBE9FB-C13C-4C99-BC5C-FCFEA0F3608A}"/>
              </a:ext>
            </a:extLst>
          </p:cNvPr>
          <p:cNvSpPr txBox="1"/>
          <p:nvPr/>
        </p:nvSpPr>
        <p:spPr>
          <a:xfrm>
            <a:off x="2192214" y="1490008"/>
            <a:ext cx="7807571" cy="1631216"/>
          </a:xfrm>
          <a:prstGeom prst="rect">
            <a:avLst/>
          </a:prstGeom>
          <a:solidFill>
            <a:srgbClr val="627981"/>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Robert Shiller, one of 2013's Nobel Prize winners in economics, carried out several surveys of attitudes toward inflation during the 1990s. One of his questions asked, "Do you agree that preventing high inflation is an important national priority, as important as preventing drug abuse or deterioration in the quality of our schools?"</a:t>
            </a:r>
          </a:p>
        </p:txBody>
      </p:sp>
      <p:sp>
        <p:nvSpPr>
          <p:cNvPr id="5" name="Rectangle 4">
            <a:extLst>
              <a:ext uri="{FF2B5EF4-FFF2-40B4-BE49-F238E27FC236}">
                <a16:creationId xmlns:a16="http://schemas.microsoft.com/office/drawing/2014/main" id="{2C2281FD-8C69-40E4-8919-FD6AAF047F80}"/>
              </a:ext>
            </a:extLst>
          </p:cNvPr>
          <p:cNvSpPr/>
          <p:nvPr/>
        </p:nvSpPr>
        <p:spPr>
          <a:xfrm>
            <a:off x="2192214" y="3764280"/>
            <a:ext cx="2516946" cy="1234440"/>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U.S. population: 52% answered "fully agree"</a:t>
            </a:r>
          </a:p>
        </p:txBody>
      </p:sp>
      <p:sp>
        <p:nvSpPr>
          <p:cNvPr id="20" name="Rectangle 19">
            <a:extLst>
              <a:ext uri="{FF2B5EF4-FFF2-40B4-BE49-F238E27FC236}">
                <a16:creationId xmlns:a16="http://schemas.microsoft.com/office/drawing/2014/main" id="{D3CCBB18-E3CF-4310-AD88-13F5055A0626}"/>
              </a:ext>
            </a:extLst>
          </p:cNvPr>
          <p:cNvSpPr/>
          <p:nvPr/>
        </p:nvSpPr>
        <p:spPr>
          <a:xfrm>
            <a:off x="2192214" y="5285115"/>
            <a:ext cx="2516946" cy="1234440"/>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U.S. population: 4% answered "completely disagree"</a:t>
            </a:r>
          </a:p>
        </p:txBody>
      </p:sp>
      <p:sp>
        <p:nvSpPr>
          <p:cNvPr id="21" name="Rectangle 20">
            <a:extLst>
              <a:ext uri="{FF2B5EF4-FFF2-40B4-BE49-F238E27FC236}">
                <a16:creationId xmlns:a16="http://schemas.microsoft.com/office/drawing/2014/main" id="{7076DFE4-772B-4529-A6A6-8D549F7FAB19}"/>
              </a:ext>
            </a:extLst>
          </p:cNvPr>
          <p:cNvSpPr/>
          <p:nvPr/>
        </p:nvSpPr>
        <p:spPr>
          <a:xfrm>
            <a:off x="7482839" y="3764280"/>
            <a:ext cx="2516946" cy="1234440"/>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Professional economists: 18% answered "fully agree"</a:t>
            </a:r>
          </a:p>
        </p:txBody>
      </p:sp>
      <p:sp>
        <p:nvSpPr>
          <p:cNvPr id="22" name="Rectangle 21">
            <a:extLst>
              <a:ext uri="{FF2B5EF4-FFF2-40B4-BE49-F238E27FC236}">
                <a16:creationId xmlns:a16="http://schemas.microsoft.com/office/drawing/2014/main" id="{14DC1A16-AD5D-4CB6-B8DD-A233B92D0780}"/>
              </a:ext>
            </a:extLst>
          </p:cNvPr>
          <p:cNvSpPr/>
          <p:nvPr/>
        </p:nvSpPr>
        <p:spPr>
          <a:xfrm>
            <a:off x="7482839" y="5254389"/>
            <a:ext cx="2516946" cy="1234440"/>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Professional economists: 18% answered "completely disagree"</a:t>
            </a:r>
          </a:p>
        </p:txBody>
      </p:sp>
      <p:pic>
        <p:nvPicPr>
          <p:cNvPr id="19" name="Graphic 18">
            <a:extLst>
              <a:ext uri="{FF2B5EF4-FFF2-40B4-BE49-F238E27FC236}">
                <a16:creationId xmlns:a16="http://schemas.microsoft.com/office/drawing/2014/main" id="{C1B9079E-CA5C-4887-9B1F-78C171CB4B8D}"/>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045827" y="3995496"/>
            <a:ext cx="2100345" cy="2100345"/>
          </a:xfrm>
          <a:prstGeom prst="rect">
            <a:avLst/>
          </a:prstGeom>
        </p:spPr>
      </p:pic>
    </p:spTree>
    <p:extLst>
      <p:ext uri="{BB962C8B-B14F-4D97-AF65-F5344CB8AC3E}">
        <p14:creationId xmlns:p14="http://schemas.microsoft.com/office/powerpoint/2010/main" val="10944941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Unintended Redistribution of Purchasing Power</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Inflation can cause redistributions of purchasing power that hurt some and help others."/>
          <p:cNvGrpSpPr/>
          <p:nvPr/>
        </p:nvGrpSpPr>
        <p:grpSpPr>
          <a:xfrm>
            <a:off x="2066922" y="1580912"/>
            <a:ext cx="8058154" cy="806935"/>
            <a:chOff x="542923" y="1736761"/>
            <a:chExt cx="8058154" cy="806935"/>
          </a:xfrm>
          <a:solidFill>
            <a:srgbClr val="627981"/>
          </a:solidFill>
        </p:grpSpPr>
        <p:sp>
          <p:nvSpPr>
            <p:cNvPr id="9" name="Rectangle 8"/>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p:cNvSpPr txBox="1"/>
            <p:nvPr/>
          </p:nvSpPr>
          <p:spPr>
            <a:xfrm>
              <a:off x="573403" y="1787745"/>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Inflation can cause redistributions of purchasing power that hurt some and help others.</a:t>
              </a:r>
            </a:p>
          </p:txBody>
        </p:sp>
      </p:grpSp>
      <p:grpSp>
        <p:nvGrpSpPr>
          <p:cNvPr id="20" name="Group 19" descr="People who are hurt by inflation include those who are holding considerable cash, like in a safety deposit box."/>
          <p:cNvGrpSpPr/>
          <p:nvPr/>
        </p:nvGrpSpPr>
        <p:grpSpPr>
          <a:xfrm>
            <a:off x="2066922" y="2472264"/>
            <a:ext cx="8058154" cy="806935"/>
            <a:chOff x="542923" y="1736761"/>
            <a:chExt cx="8058154" cy="806935"/>
          </a:xfrm>
          <a:solidFill>
            <a:srgbClr val="627981"/>
          </a:solidFill>
        </p:grpSpPr>
        <p:sp>
          <p:nvSpPr>
            <p:cNvPr id="21" name="Rectangle 20"/>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TextBox 21"/>
            <p:cNvSpPr txBox="1"/>
            <p:nvPr/>
          </p:nvSpPr>
          <p:spPr>
            <a:xfrm>
              <a:off x="573661" y="1784072"/>
              <a:ext cx="7776575"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People who are hurt by inflation include those who are holding considerable cash, like in a safety deposit box.</a:t>
              </a:r>
            </a:p>
          </p:txBody>
        </p:sp>
      </p:grpSp>
      <p:grpSp>
        <p:nvGrpSpPr>
          <p:cNvPr id="23" name="Group 22" descr="When inflation happens, the buying power of cash diminishes."/>
          <p:cNvGrpSpPr/>
          <p:nvPr/>
        </p:nvGrpSpPr>
        <p:grpSpPr>
          <a:xfrm>
            <a:off x="2066922" y="3361170"/>
            <a:ext cx="8058154" cy="806935"/>
            <a:chOff x="542923" y="1736761"/>
            <a:chExt cx="8058154" cy="806935"/>
          </a:xfrm>
          <a:solidFill>
            <a:srgbClr val="627981"/>
          </a:solidFill>
        </p:grpSpPr>
        <p:sp>
          <p:nvSpPr>
            <p:cNvPr id="24" name="Rectangle 23"/>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TextBox 24"/>
            <p:cNvSpPr txBox="1"/>
            <p:nvPr/>
          </p:nvSpPr>
          <p:spPr>
            <a:xfrm>
              <a:off x="573403" y="1933009"/>
              <a:ext cx="8027158" cy="400110"/>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When inflation happens, the buying power of cash diminishes.</a:t>
              </a:r>
            </a:p>
          </p:txBody>
        </p:sp>
      </p:grpSp>
      <p:grpSp>
        <p:nvGrpSpPr>
          <p:cNvPr id="27" name="Group 26" descr="People tend to suffer from inflation if they have financial assets invested in such a way that the nominal return does not keep up."/>
          <p:cNvGrpSpPr/>
          <p:nvPr/>
        </p:nvGrpSpPr>
        <p:grpSpPr>
          <a:xfrm>
            <a:off x="2066922" y="4250116"/>
            <a:ext cx="8058154" cy="806935"/>
            <a:chOff x="542923" y="1736761"/>
            <a:chExt cx="8058154" cy="806935"/>
          </a:xfrm>
          <a:solidFill>
            <a:srgbClr val="627981"/>
          </a:solidFill>
        </p:grpSpPr>
        <p:sp>
          <p:nvSpPr>
            <p:cNvPr id="28" name="Rectangle 27"/>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TextBox 28"/>
            <p:cNvSpPr txBox="1"/>
            <p:nvPr/>
          </p:nvSpPr>
          <p:spPr>
            <a:xfrm>
              <a:off x="558421" y="1780951"/>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People tend to suffer from inflation if they have financial assets invested in such a way that the nominal return does not keep up. </a:t>
              </a:r>
            </a:p>
          </p:txBody>
        </p:sp>
      </p:grpSp>
    </p:spTree>
    <p:extLst>
      <p:ext uri="{BB962C8B-B14F-4D97-AF65-F5344CB8AC3E}">
        <p14:creationId xmlns:p14="http://schemas.microsoft.com/office/powerpoint/2010/main" val="16614870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Real Interest Rate</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If a person has money in a bank account that pays 4% interest, but inflation rises to 5%, the real rate of return for the money invested in that bank account is negative 1%. The real interest rate is the nominal interest rate minus the inflation rate."/>
          <p:cNvGrpSpPr/>
          <p:nvPr/>
        </p:nvGrpSpPr>
        <p:grpSpPr>
          <a:xfrm>
            <a:off x="2066921" y="1569197"/>
            <a:ext cx="8058154" cy="1374423"/>
            <a:chOff x="542923" y="1736761"/>
            <a:chExt cx="8058154" cy="1374423"/>
          </a:xfrm>
          <a:solidFill>
            <a:srgbClr val="627981"/>
          </a:solidFill>
        </p:grpSpPr>
        <p:sp>
          <p:nvSpPr>
            <p:cNvPr id="9" name="Rectangle 8"/>
            <p:cNvSpPr/>
            <p:nvPr/>
          </p:nvSpPr>
          <p:spPr>
            <a:xfrm>
              <a:off x="542923" y="1736761"/>
              <a:ext cx="8058154" cy="137442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p:cNvSpPr txBox="1"/>
            <p:nvPr/>
          </p:nvSpPr>
          <p:spPr>
            <a:xfrm>
              <a:off x="668213" y="1762252"/>
              <a:ext cx="7807571" cy="1323439"/>
            </a:xfrm>
            <a:prstGeom prst="rect">
              <a:avLst/>
            </a:prstGeom>
            <a:grp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If a person has money in a bank account that pays 4% interest, but inflation rises to 5%, the real rate of return for the money invested in that bank account is negative 1%. The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real interest rate </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is the nominal interest rate minus the inflation rate.</a:t>
              </a:r>
            </a:p>
          </p:txBody>
        </p:sp>
      </p:grpSp>
      <p:sp>
        <p:nvSpPr>
          <p:cNvPr id="3" name="TextBox 2">
            <a:extLst>
              <a:ext uri="{FF2B5EF4-FFF2-40B4-BE49-F238E27FC236}">
                <a16:creationId xmlns:a16="http://schemas.microsoft.com/office/drawing/2014/main" id="{0CF5F481-8A30-4A2C-8BB7-D99ABD995F42}"/>
              </a:ext>
            </a:extLst>
          </p:cNvPr>
          <p:cNvSpPr txBox="1"/>
          <p:nvPr/>
        </p:nvSpPr>
        <p:spPr>
          <a:xfrm>
            <a:off x="1994168" y="3365882"/>
            <a:ext cx="8203656" cy="52322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nominal interest rate − inflation rate = real interest rate</a:t>
            </a:r>
          </a:p>
        </p:txBody>
      </p:sp>
      <p:pic>
        <p:nvPicPr>
          <p:cNvPr id="7" name="Picture 6" descr="A three‑column table showing inflation rate, real rate, and taxable income. Row 1: Inflation rate 0%, real rate 5%, taxable income $500. Row 2: Inflation rate 5%, real rate 0%, taxable income $500. Row 3: Inflation rate 10%, real rate negative 5%, taxable income $500.">
            <a:extLst>
              <a:ext uri="{FF2B5EF4-FFF2-40B4-BE49-F238E27FC236}">
                <a16:creationId xmlns:a16="http://schemas.microsoft.com/office/drawing/2014/main" id="{03EE7BC9-CEA7-C1CB-A30F-49EA0E7B2610}"/>
              </a:ext>
            </a:extLst>
          </p:cNvPr>
          <p:cNvPicPr>
            <a:picLocks noChangeAspect="1"/>
          </p:cNvPicPr>
          <p:nvPr/>
        </p:nvPicPr>
        <p:blipFill>
          <a:blip r:embed="rId3"/>
          <a:stretch>
            <a:fillRect/>
          </a:stretch>
        </p:blipFill>
        <p:spPr>
          <a:xfrm>
            <a:off x="2107164" y="4158032"/>
            <a:ext cx="7977664" cy="1562060"/>
          </a:xfrm>
          <a:prstGeom prst="rect">
            <a:avLst/>
          </a:prstGeom>
        </p:spPr>
      </p:pic>
    </p:spTree>
    <p:extLst>
      <p:ext uri="{BB962C8B-B14F-4D97-AF65-F5344CB8AC3E}">
        <p14:creationId xmlns:p14="http://schemas.microsoft.com/office/powerpoint/2010/main" val="36578000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On Your Own</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2192214" y="1383374"/>
            <a:ext cx="7807571" cy="1938992"/>
          </a:xfrm>
          <a:prstGeom prst="rect">
            <a:avLst/>
          </a:prstGeom>
          <a:solidFill>
            <a:srgbClr val="627981"/>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Suppose that a bank wants to receive a real interest rate of at least 5% on the loans it makes next year. If the bank research department forecasts inflation of 2% next year, what nominal interest rate should the bank charge?</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descr="A close-up a bank vault door">
            <a:extLst>
              <a:ext uri="{FF2B5EF4-FFF2-40B4-BE49-F238E27FC236}">
                <a16:creationId xmlns:a16="http://schemas.microsoft.com/office/drawing/2014/main" id="{15BD884F-4471-4F32-9EE6-7640B273E3E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62518" y="3517556"/>
            <a:ext cx="3666961" cy="3185672"/>
          </a:xfrm>
          <a:prstGeom prst="rect">
            <a:avLst/>
          </a:prstGeom>
        </p:spPr>
      </p:pic>
    </p:spTree>
    <p:extLst>
      <p:ext uri="{BB962C8B-B14F-4D97-AF65-F5344CB8AC3E}">
        <p14:creationId xmlns:p14="http://schemas.microsoft.com/office/powerpoint/2010/main" val="27607852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On Your Own</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2192214" y="1383374"/>
            <a:ext cx="7807571" cy="3477875"/>
          </a:xfrm>
          <a:prstGeom prst="rect">
            <a:avLst/>
          </a:prstGeom>
          <a:solidFill>
            <a:srgbClr val="627981"/>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Suppose that a bank wants to receive a real interest rate of at least 5% on the loans it makes next year. If the bank research department forecasts inflation of 2% next year, what nominal interest rate should the bank charge?</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nominal interest rate − inflation rate = real interest rate</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nominal interest rate = real interest rate + inflation rate</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 5% + 2%</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 7%</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508593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557134" y="325358"/>
            <a:ext cx="1107773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Unintended Redistribution of Purchasing Power</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8" name="Group 17" descr="The unintended redistributions of buying power that inflation causes may have a broader effect on society.">
            <a:extLst>
              <a:ext uri="{FF2B5EF4-FFF2-40B4-BE49-F238E27FC236}">
                <a16:creationId xmlns:a16="http://schemas.microsoft.com/office/drawing/2014/main" id="{AEAED97E-D689-4540-878D-5A2C2043434B}"/>
              </a:ext>
            </a:extLst>
          </p:cNvPr>
          <p:cNvGrpSpPr/>
          <p:nvPr/>
        </p:nvGrpSpPr>
        <p:grpSpPr>
          <a:xfrm>
            <a:off x="2066922" y="1580912"/>
            <a:ext cx="8058154" cy="806935"/>
            <a:chOff x="542923" y="1736761"/>
            <a:chExt cx="8058154" cy="806935"/>
          </a:xfrm>
          <a:solidFill>
            <a:srgbClr val="627981"/>
          </a:solidFill>
        </p:grpSpPr>
        <p:sp>
          <p:nvSpPr>
            <p:cNvPr id="19" name="Rectangle 18">
              <a:extLst>
                <a:ext uri="{FF2B5EF4-FFF2-40B4-BE49-F238E27FC236}">
                  <a16:creationId xmlns:a16="http://schemas.microsoft.com/office/drawing/2014/main" id="{0A547EB6-8B42-4D64-8E52-DEDDB302661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561E0DD1-8361-4336-8E91-F22B3DE03BE1}"/>
                </a:ext>
              </a:extLst>
            </p:cNvPr>
            <p:cNvSpPr txBox="1"/>
            <p:nvPr/>
          </p:nvSpPr>
          <p:spPr>
            <a:xfrm>
              <a:off x="573403" y="1787745"/>
              <a:ext cx="8027674"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unintended redistributions of buying power that inflation causes may have a broader effect on society.</a:t>
              </a:r>
            </a:p>
          </p:txBody>
        </p:sp>
      </p:grpSp>
      <p:grpSp>
        <p:nvGrpSpPr>
          <p:cNvPr id="21" name="Group 20" descr="When inflation causes a retiree to suffer and a borrower to benefit, it challenges the belief that these outcomes were deserved in some way.">
            <a:extLst>
              <a:ext uri="{FF2B5EF4-FFF2-40B4-BE49-F238E27FC236}">
                <a16:creationId xmlns:a16="http://schemas.microsoft.com/office/drawing/2014/main" id="{E0E6998F-697B-4C2B-AFB9-62F45DDE0BC8}"/>
              </a:ext>
            </a:extLst>
          </p:cNvPr>
          <p:cNvGrpSpPr/>
          <p:nvPr/>
        </p:nvGrpSpPr>
        <p:grpSpPr>
          <a:xfrm>
            <a:off x="2066922" y="2472264"/>
            <a:ext cx="8058154" cy="806935"/>
            <a:chOff x="542923" y="1736761"/>
            <a:chExt cx="8058154" cy="806935"/>
          </a:xfrm>
          <a:solidFill>
            <a:srgbClr val="627981"/>
          </a:solidFill>
        </p:grpSpPr>
        <p:sp>
          <p:nvSpPr>
            <p:cNvPr id="22" name="Rectangle 21">
              <a:extLst>
                <a:ext uri="{FF2B5EF4-FFF2-40B4-BE49-F238E27FC236}">
                  <a16:creationId xmlns:a16="http://schemas.microsoft.com/office/drawing/2014/main" id="{4F58DF25-B73C-49A6-B9FB-AEB2C539C2CB}"/>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TextBox 26">
              <a:extLst>
                <a:ext uri="{FF2B5EF4-FFF2-40B4-BE49-F238E27FC236}">
                  <a16:creationId xmlns:a16="http://schemas.microsoft.com/office/drawing/2014/main" id="{6304A791-2DB5-4D88-8149-3DF5B04DAD8D}"/>
                </a:ext>
              </a:extLst>
            </p:cNvPr>
            <p:cNvSpPr txBox="1"/>
            <p:nvPr/>
          </p:nvSpPr>
          <p:spPr>
            <a:xfrm>
              <a:off x="573661" y="1784072"/>
              <a:ext cx="8027158"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When inflation causes a retiree to suffer and a borrower to benefit, it challenges the belief that these outcomes were deserved in some way.</a:t>
              </a:r>
            </a:p>
          </p:txBody>
        </p:sp>
      </p:grpSp>
      <p:grpSp>
        <p:nvGrpSpPr>
          <p:cNvPr id="28" name="Group 27" descr="One of the reasons the general public dislikes inflation is a sense that it makes economic rewards and penalties more arbitrary.">
            <a:extLst>
              <a:ext uri="{FF2B5EF4-FFF2-40B4-BE49-F238E27FC236}">
                <a16:creationId xmlns:a16="http://schemas.microsoft.com/office/drawing/2014/main" id="{13768D5A-4A0F-40F0-B9D5-C02771CC7BFD}"/>
              </a:ext>
            </a:extLst>
          </p:cNvPr>
          <p:cNvGrpSpPr/>
          <p:nvPr/>
        </p:nvGrpSpPr>
        <p:grpSpPr>
          <a:xfrm>
            <a:off x="2066922" y="3361170"/>
            <a:ext cx="8058154" cy="806935"/>
            <a:chOff x="542923" y="1736761"/>
            <a:chExt cx="8058154" cy="806935"/>
          </a:xfrm>
          <a:solidFill>
            <a:srgbClr val="627981"/>
          </a:solidFill>
        </p:grpSpPr>
        <p:sp>
          <p:nvSpPr>
            <p:cNvPr id="29" name="Rectangle 28">
              <a:extLst>
                <a:ext uri="{FF2B5EF4-FFF2-40B4-BE49-F238E27FC236}">
                  <a16:creationId xmlns:a16="http://schemas.microsoft.com/office/drawing/2014/main" id="{DDF64C35-D46E-45C3-8B38-3662B5C9E0D4}"/>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TextBox 29">
              <a:extLst>
                <a:ext uri="{FF2B5EF4-FFF2-40B4-BE49-F238E27FC236}">
                  <a16:creationId xmlns:a16="http://schemas.microsoft.com/office/drawing/2014/main" id="{CBE1C248-BF72-4C75-9D0C-434D6CCB99AB}"/>
                </a:ext>
              </a:extLst>
            </p:cNvPr>
            <p:cNvSpPr txBox="1"/>
            <p:nvPr/>
          </p:nvSpPr>
          <p:spPr>
            <a:xfrm>
              <a:off x="573661" y="1786285"/>
              <a:ext cx="8027158"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One of the reasons the general public dislikes inflation is a sense that it makes economic rewards and penalties more arbitrary.</a:t>
              </a:r>
            </a:p>
          </p:txBody>
        </p:sp>
      </p:grpSp>
      <p:grpSp>
        <p:nvGrpSpPr>
          <p:cNvPr id="37" name="Group 36" descr="Inflation is often perceived as unfair or even dangerous.">
            <a:extLst>
              <a:ext uri="{FF2B5EF4-FFF2-40B4-BE49-F238E27FC236}">
                <a16:creationId xmlns:a16="http://schemas.microsoft.com/office/drawing/2014/main" id="{704EE1FA-79F2-41D1-8719-FA794F524312}"/>
              </a:ext>
            </a:extLst>
          </p:cNvPr>
          <p:cNvGrpSpPr/>
          <p:nvPr/>
        </p:nvGrpSpPr>
        <p:grpSpPr>
          <a:xfrm>
            <a:off x="2066922" y="4250116"/>
            <a:ext cx="8058154" cy="806935"/>
            <a:chOff x="542923" y="1736761"/>
            <a:chExt cx="8058154" cy="806935"/>
          </a:xfrm>
          <a:solidFill>
            <a:srgbClr val="627981"/>
          </a:solidFill>
        </p:grpSpPr>
        <p:sp>
          <p:nvSpPr>
            <p:cNvPr id="38" name="Rectangle 37">
              <a:extLst>
                <a:ext uri="{FF2B5EF4-FFF2-40B4-BE49-F238E27FC236}">
                  <a16:creationId xmlns:a16="http://schemas.microsoft.com/office/drawing/2014/main" id="{9B20BFE9-2C67-4BCD-B007-C8CF1833142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 name="TextBox 38">
              <a:extLst>
                <a:ext uri="{FF2B5EF4-FFF2-40B4-BE49-F238E27FC236}">
                  <a16:creationId xmlns:a16="http://schemas.microsoft.com/office/drawing/2014/main" id="{A7684776-CA29-4366-B03F-098D18FEBB75}"/>
                </a:ext>
              </a:extLst>
            </p:cNvPr>
            <p:cNvSpPr txBox="1"/>
            <p:nvPr/>
          </p:nvSpPr>
          <p:spPr>
            <a:xfrm>
              <a:off x="542923" y="1925325"/>
              <a:ext cx="7807571" cy="400110"/>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Inflation is often perceived as unfair or even dangerous.</a:t>
              </a:r>
            </a:p>
          </p:txBody>
        </p:sp>
      </p:grpSp>
    </p:spTree>
    <p:extLst>
      <p:ext uri="{BB962C8B-B14F-4D97-AF65-F5344CB8AC3E}">
        <p14:creationId xmlns:p14="http://schemas.microsoft.com/office/powerpoint/2010/main" val="35641799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557134" y="325358"/>
            <a:ext cx="1107773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Blurred Price Signals</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8" name="Group 17" descr="Prices are the messengers in a market economy, conveying information about conditions of demand and supply.">
            <a:extLst>
              <a:ext uri="{FF2B5EF4-FFF2-40B4-BE49-F238E27FC236}">
                <a16:creationId xmlns:a16="http://schemas.microsoft.com/office/drawing/2014/main" id="{AEAED97E-D689-4540-878D-5A2C2043434B}"/>
              </a:ext>
            </a:extLst>
          </p:cNvPr>
          <p:cNvGrpSpPr/>
          <p:nvPr/>
        </p:nvGrpSpPr>
        <p:grpSpPr>
          <a:xfrm>
            <a:off x="2066922" y="1580912"/>
            <a:ext cx="8058154" cy="806935"/>
            <a:chOff x="542923" y="1736761"/>
            <a:chExt cx="8058154" cy="806935"/>
          </a:xfrm>
          <a:solidFill>
            <a:srgbClr val="627981"/>
          </a:solidFill>
        </p:grpSpPr>
        <p:sp>
          <p:nvSpPr>
            <p:cNvPr id="19" name="Rectangle 18">
              <a:extLst>
                <a:ext uri="{FF2B5EF4-FFF2-40B4-BE49-F238E27FC236}">
                  <a16:creationId xmlns:a16="http://schemas.microsoft.com/office/drawing/2014/main" id="{0A547EB6-8B42-4D64-8E52-DEDDB302661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561E0DD1-8361-4336-8E91-F22B3DE03BE1}"/>
                </a:ext>
              </a:extLst>
            </p:cNvPr>
            <p:cNvSpPr txBox="1"/>
            <p:nvPr/>
          </p:nvSpPr>
          <p:spPr>
            <a:xfrm>
              <a:off x="573403" y="1787745"/>
              <a:ext cx="8027674"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Prices are the messengers in a market economy, conveying information about conditions of demand and supply.</a:t>
              </a:r>
            </a:p>
          </p:txBody>
        </p:sp>
      </p:grpSp>
      <p:grpSp>
        <p:nvGrpSpPr>
          <p:cNvPr id="21" name="Group 20" descr="Inflation interferes with price signals, and if the interference is strong, it is hard to tell what is happening.">
            <a:extLst>
              <a:ext uri="{FF2B5EF4-FFF2-40B4-BE49-F238E27FC236}">
                <a16:creationId xmlns:a16="http://schemas.microsoft.com/office/drawing/2014/main" id="{E0E6998F-697B-4C2B-AFB9-62F45DDE0BC8}"/>
              </a:ext>
            </a:extLst>
          </p:cNvPr>
          <p:cNvGrpSpPr/>
          <p:nvPr/>
        </p:nvGrpSpPr>
        <p:grpSpPr>
          <a:xfrm>
            <a:off x="2066922" y="2472264"/>
            <a:ext cx="8058154" cy="806935"/>
            <a:chOff x="542923" y="1736761"/>
            <a:chExt cx="8058154" cy="806935"/>
          </a:xfrm>
          <a:solidFill>
            <a:srgbClr val="627981"/>
          </a:solidFill>
        </p:grpSpPr>
        <p:sp>
          <p:nvSpPr>
            <p:cNvPr id="22" name="Rectangle 21">
              <a:extLst>
                <a:ext uri="{FF2B5EF4-FFF2-40B4-BE49-F238E27FC236}">
                  <a16:creationId xmlns:a16="http://schemas.microsoft.com/office/drawing/2014/main" id="{4F58DF25-B73C-49A6-B9FB-AEB2C539C2CB}"/>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TextBox 26">
              <a:extLst>
                <a:ext uri="{FF2B5EF4-FFF2-40B4-BE49-F238E27FC236}">
                  <a16:creationId xmlns:a16="http://schemas.microsoft.com/office/drawing/2014/main" id="{6304A791-2DB5-4D88-8149-3DF5B04DAD8D}"/>
                </a:ext>
              </a:extLst>
            </p:cNvPr>
            <p:cNvSpPr txBox="1"/>
            <p:nvPr/>
          </p:nvSpPr>
          <p:spPr>
            <a:xfrm>
              <a:off x="573661" y="1784072"/>
              <a:ext cx="8027158"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Inflation interferes with price signals, and if the interference is strong, it is hard to tell what is happening.</a:t>
              </a:r>
            </a:p>
          </p:txBody>
        </p:sp>
      </p:grpSp>
      <p:grpSp>
        <p:nvGrpSpPr>
          <p:cNvPr id="28" name="Group 27" descr="When the levels and changes of prices become uncertain, firms and individuals find it harder to react to economic signals.">
            <a:extLst>
              <a:ext uri="{FF2B5EF4-FFF2-40B4-BE49-F238E27FC236}">
                <a16:creationId xmlns:a16="http://schemas.microsoft.com/office/drawing/2014/main" id="{13768D5A-4A0F-40F0-B9D5-C02771CC7BFD}"/>
              </a:ext>
            </a:extLst>
          </p:cNvPr>
          <p:cNvGrpSpPr/>
          <p:nvPr/>
        </p:nvGrpSpPr>
        <p:grpSpPr>
          <a:xfrm>
            <a:off x="2066922" y="3361170"/>
            <a:ext cx="8058154" cy="806935"/>
            <a:chOff x="542923" y="1736761"/>
            <a:chExt cx="8058154" cy="806935"/>
          </a:xfrm>
          <a:solidFill>
            <a:srgbClr val="627981"/>
          </a:solidFill>
        </p:grpSpPr>
        <p:sp>
          <p:nvSpPr>
            <p:cNvPr id="29" name="Rectangle 28">
              <a:extLst>
                <a:ext uri="{FF2B5EF4-FFF2-40B4-BE49-F238E27FC236}">
                  <a16:creationId xmlns:a16="http://schemas.microsoft.com/office/drawing/2014/main" id="{DDF64C35-D46E-45C3-8B38-3662B5C9E0D4}"/>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TextBox 29">
              <a:extLst>
                <a:ext uri="{FF2B5EF4-FFF2-40B4-BE49-F238E27FC236}">
                  <a16:creationId xmlns:a16="http://schemas.microsoft.com/office/drawing/2014/main" id="{CBE1C248-BF72-4C75-9D0C-434D6CCB99AB}"/>
                </a:ext>
              </a:extLst>
            </p:cNvPr>
            <p:cNvSpPr txBox="1"/>
            <p:nvPr/>
          </p:nvSpPr>
          <p:spPr>
            <a:xfrm>
              <a:off x="573661" y="1786285"/>
              <a:ext cx="8027158"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When the levels and changes of prices become uncertain, firms and individuals find it harder to react to economic signals.</a:t>
              </a:r>
            </a:p>
          </p:txBody>
        </p:sp>
      </p:grpSp>
    </p:spTree>
    <p:extLst>
      <p:ext uri="{BB962C8B-B14F-4D97-AF65-F5344CB8AC3E}">
        <p14:creationId xmlns:p14="http://schemas.microsoft.com/office/powerpoint/2010/main" val="19982252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557134" y="325358"/>
            <a:ext cx="1107773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Real World Example</a:t>
            </a:r>
            <a:endPar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B0E0B863-136B-4FFE-8779-5452ACA43F84}"/>
              </a:ext>
            </a:extLst>
          </p:cNvPr>
          <p:cNvSpPr txBox="1"/>
          <p:nvPr/>
        </p:nvSpPr>
        <p:spPr>
          <a:xfrm>
            <a:off x="2082161" y="1527452"/>
            <a:ext cx="8027674" cy="1631216"/>
          </a:xfrm>
          <a:prstGeom prst="rect">
            <a:avLst/>
          </a:prstGeom>
          <a:solidFill>
            <a:srgbClr val="627981"/>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 Israel, inflation accelerated to an annual rate of 500% in 1985. Some stores stopped posting prices directly on items because they would have had to change them every few days to reflect inflation. Instead, a shopper just took items from a shelf and went to the checkout register to find out the price that day.</a:t>
            </a:r>
          </a:p>
        </p:txBody>
      </p:sp>
      <p:pic>
        <p:nvPicPr>
          <p:cNvPr id="5" name="Picture 4" descr="Photo of the flag of Israel">
            <a:extLst>
              <a:ext uri="{FF2B5EF4-FFF2-40B4-BE49-F238E27FC236}">
                <a16:creationId xmlns:a16="http://schemas.microsoft.com/office/drawing/2014/main" id="{32EB2F54-22D2-46CA-ADED-ADD9DC125D5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65371" y="3548211"/>
            <a:ext cx="7061254" cy="2830591"/>
          </a:xfrm>
          <a:prstGeom prst="rect">
            <a:avLst/>
          </a:prstGeom>
        </p:spPr>
      </p:pic>
    </p:spTree>
    <p:extLst>
      <p:ext uri="{BB962C8B-B14F-4D97-AF65-F5344CB8AC3E}">
        <p14:creationId xmlns:p14="http://schemas.microsoft.com/office/powerpoint/2010/main" val="217963143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327C35045E9A749BE72BEEA1A150D0C" ma:contentTypeVersion="12" ma:contentTypeDescription="Create a new document." ma:contentTypeScope="" ma:versionID="bba5ca8172f8fd72482d4b836006c6ac">
  <xsd:schema xmlns:xsd="http://www.w3.org/2001/XMLSchema" xmlns:xs="http://www.w3.org/2001/XMLSchema" xmlns:p="http://schemas.microsoft.com/office/2006/metadata/properties" xmlns:ns2="06d9c582-05c2-476b-83d2-72ab8b1380b2" xmlns:ns3="fdab59f7-c3a7-48e5-acd8-618ce834776e" targetNamespace="http://schemas.microsoft.com/office/2006/metadata/properties" ma:root="true" ma:fieldsID="ece3d55297cd2342a1e3baaeeaf598d6" ns2:_="" ns3:_="">
    <xsd:import namespace="06d9c582-05c2-476b-83d2-72ab8b1380b2"/>
    <xsd:import namespace="fdab59f7-c3a7-48e5-acd8-618ce834776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d9c582-05c2-476b-83d2-72ab8b1380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033b2a-f064-4877-9db0-61a81d71035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ab59f7-c3a7-48e5-acd8-618ce834776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c102bf4-6fae-482a-8201-639cb6b5c521}" ma:internalName="TaxCatchAll" ma:showField="CatchAllData" ma:web="fdab59f7-c3a7-48e5-acd8-618ce83477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fdab59f7-c3a7-48e5-acd8-618ce834776e" xsi:nil="true"/>
    <lcf76f155ced4ddcb4097134ff3c332f xmlns="06d9c582-05c2-476b-83d2-72ab8b1380b2">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C625DF4-958F-485C-853D-DE2DDE2E4CA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d9c582-05c2-476b-83d2-72ab8b1380b2"/>
    <ds:schemaRef ds:uri="fdab59f7-c3a7-48e5-acd8-618ce83477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A3DC3DF-CDB6-4786-9F46-FDC4E901E5BB}">
  <ds:schemaRefs>
    <ds:schemaRef ds:uri="http://schemas.microsoft.com/sharepoint/v3/contenttype/forms"/>
  </ds:schemaRefs>
</ds:datastoreItem>
</file>

<file path=customXml/itemProps3.xml><?xml version="1.0" encoding="utf-8"?>
<ds:datastoreItem xmlns:ds="http://schemas.openxmlformats.org/officeDocument/2006/customXml" ds:itemID="{732BA85A-22DC-4E66-A103-CA5D6909E8FE}">
  <ds:schemaRefs>
    <ds:schemaRef ds:uri="http://purl.org/dc/elements/1.1/"/>
    <ds:schemaRef ds:uri="http://schemas.openxmlformats.org/package/2006/metadata/core-properties"/>
    <ds:schemaRef ds:uri="fdab59f7-c3a7-48e5-acd8-618ce834776e"/>
    <ds:schemaRef ds:uri="http://www.w3.org/XML/1998/namespace"/>
    <ds:schemaRef ds:uri="http://schemas.microsoft.com/office/2006/metadata/properties"/>
    <ds:schemaRef ds:uri="http://schemas.microsoft.com/office/2006/documentManagement/types"/>
    <ds:schemaRef ds:uri="06d9c582-05c2-476b-83d2-72ab8b1380b2"/>
    <ds:schemaRef ds:uri="http://schemas.microsoft.com/office/infopath/2007/PartnerControls"/>
    <ds:schemaRef ds:uri="http://purl.org/dc/dcmitype/"/>
    <ds:schemaRef ds:uri="http://purl.org/dc/terms/"/>
  </ds:schemaRefs>
</ds:datastoreItem>
</file>

<file path=docProps/app.xml><?xml version="1.0" encoding="utf-8"?>
<Properties xmlns="http://schemas.openxmlformats.org/officeDocument/2006/extended-properties" xmlns:vt="http://schemas.openxmlformats.org/officeDocument/2006/docPropsVTypes">
  <Template>Office Theme</Template>
  <TotalTime>1536</TotalTime>
  <Words>2074</Words>
  <Application>Microsoft Office PowerPoint</Application>
  <PresentationFormat>Widescreen</PresentationFormat>
  <Paragraphs>166</Paragraphs>
  <Slides>16</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Calibri</vt:lpstr>
      <vt:lpstr>Calibri Light</vt:lpstr>
      <vt:lpstr>Century Gothic</vt:lpstr>
      <vt:lpstr>Office Theme</vt:lpstr>
      <vt:lpstr>The Confusion over Inflation</vt:lpstr>
      <vt:lpstr>Introduction</vt:lpstr>
      <vt:lpstr>Unintended Redistribution of Purchasing Power1</vt:lpstr>
      <vt:lpstr>Real Interest Rate</vt:lpstr>
      <vt:lpstr>On Your Own1</vt:lpstr>
      <vt:lpstr>On Your Own2</vt:lpstr>
      <vt:lpstr>Unintended Redistribution of Purchasing Power2</vt:lpstr>
      <vt:lpstr>Blurred Price Signals1</vt:lpstr>
      <vt:lpstr>Real World Example</vt:lpstr>
      <vt:lpstr>Blurred Price Signals2</vt:lpstr>
      <vt:lpstr>Difficulties in Long-Term Planning1</vt:lpstr>
      <vt:lpstr>Difficulties in Long-Term Planning2</vt:lpstr>
      <vt:lpstr>Difficulties in Long-Term Planning3</vt:lpstr>
      <vt:lpstr>Any Benefits of Inflation?</vt:lpstr>
      <vt:lpstr>Summary</vt:lpstr>
      <vt:lpstr>HAWKES LEARNING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Macroeconomics, 2nd Edition</dc:title>
  <dc:creator>Hawkes Learning</dc:creator>
  <cp:lastModifiedBy>Caitlin Coleman</cp:lastModifiedBy>
  <cp:revision>151</cp:revision>
  <dcterms:created xsi:type="dcterms:W3CDTF">2014-11-06T15:36:04Z</dcterms:created>
  <dcterms:modified xsi:type="dcterms:W3CDTF">2026-02-05T13:21:42Z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0x010100B327C35045E9A749BE72BEEA1A150D0C</vt:lpwstr>
  </property>
  <property fmtid="{D5CDD505-2E9C-101B-9397-08002B2CF9AE}" pid="3" name="Order">
    <vt:r8>100</vt:r8>
  </property>
  <property fmtid="{D5CDD505-2E9C-101B-9397-08002B2CF9AE}" pid="4" name="MediaServiceImageTags">
    <vt:lpwstr/>
  </property>
</Properties>
</file>