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94" r:id="rId4"/>
  </p:sldMasterIdLst>
  <p:notesMasterIdLst>
    <p:notesMasterId r:id="rId16"/>
  </p:notesMasterIdLst>
  <p:sldIdLst>
    <p:sldId id="423" r:id="rId5"/>
    <p:sldId id="380" r:id="rId6"/>
    <p:sldId id="424" r:id="rId7"/>
    <p:sldId id="381" r:id="rId8"/>
    <p:sldId id="425" r:id="rId9"/>
    <p:sldId id="426" r:id="rId10"/>
    <p:sldId id="382" r:id="rId11"/>
    <p:sldId id="383" r:id="rId12"/>
    <p:sldId id="427" r:id="rId13"/>
    <p:sldId id="384" r:id="rId14"/>
    <p:sldId id="340" r:id="rId15"/>
  </p:sldIdLst>
  <p:sldSz cx="12192000" cy="6858000"/>
  <p:notesSz cx="6858000" cy="9144000"/>
  <p:embeddedFontLst>
    <p:embeddedFont>
      <p:font typeface="Century Gothic" panose="020B0502020202020204" pitchFamily="34" charset="0"/>
      <p:regular r:id="rId17"/>
      <p:bold r:id="rId18"/>
      <p:italic r:id="rId19"/>
      <p:boldItalic r:id="rId2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1" roundtripDataSignature="AMtx7mgpqKudZmLSWKrr7AFFTErfzhMQcA=="/>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aitlin Edahl" initials="CE" lastIdx="15" clrIdx="0">
    <p:extLst>
      <p:ext uri="{19B8F6BF-5375-455C-9EA6-DF929625EA0E}">
        <p15:presenceInfo xmlns:p15="http://schemas.microsoft.com/office/powerpoint/2012/main" userId="S::cedahl@hawkeslearning.com::f9c8dab7-bc9e-4aed-a3a5-891b49192fba" providerId="AD"/>
      </p:ext>
    </p:extLst>
  </p:cmAuthor>
  <p:cmAuthor id="2" name="Nathan Mirmow" initials="NM" lastIdx="3" clrIdx="1">
    <p:extLst>
      <p:ext uri="{19B8F6BF-5375-455C-9EA6-DF929625EA0E}">
        <p15:presenceInfo xmlns:p15="http://schemas.microsoft.com/office/powerpoint/2012/main" userId="Nathan Mirmow"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7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76CD9E2-6676-4BA9-B975-196F4C63911F}" v="3" dt="2026-02-05T13:19:47.71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8312" autoAdjust="0"/>
  </p:normalViewPr>
  <p:slideViewPr>
    <p:cSldViewPr snapToGrid="0">
      <p:cViewPr varScale="1">
        <p:scale>
          <a:sx n="94" d="100"/>
          <a:sy n="94" d="100"/>
        </p:scale>
        <p:origin x="1116"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font" Target="fonts/font2.fntdata"/><Relationship Id="rId3" Type="http://schemas.openxmlformats.org/officeDocument/2006/relationships/customXml" Target="../customXml/item3.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font" Target="fonts/font1.fntdata"/><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font" Target="fonts/font4.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32" Type="http://schemas.openxmlformats.org/officeDocument/2006/relationships/commentAuthors" Target="commentAuthors.xml"/><Relationship Id="rId37"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font" Target="fonts/font3.fntdata"/><Relationship Id="rId31" Type="http://customschemas.google.com/relationships/presentationmetadata" Target="meta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35"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itlin Coleman" userId="96f87ca1-0e64-4ae8-8d77-98757b85df0b" providerId="ADAL" clId="{DDA6BCD5-DC0D-434C-93A0-51E2BCD25B34}"/>
    <pc:docChg chg="addSld delSld modSld delMainMaster">
      <pc:chgData name="Caitlin Coleman" userId="96f87ca1-0e64-4ae8-8d77-98757b85df0b" providerId="ADAL" clId="{DDA6BCD5-DC0D-434C-93A0-51E2BCD25B34}" dt="2026-01-21T15:12:11.111" v="6" actId="6549"/>
      <pc:docMkLst>
        <pc:docMk/>
      </pc:docMkLst>
      <pc:sldChg chg="add">
        <pc:chgData name="Caitlin Coleman" userId="96f87ca1-0e64-4ae8-8d77-98757b85df0b" providerId="ADAL" clId="{DDA6BCD5-DC0D-434C-93A0-51E2BCD25B34}" dt="2026-01-21T15:11:37.934" v="1"/>
        <pc:sldMkLst>
          <pc:docMk/>
          <pc:sldMk cId="1693029773" sldId="340"/>
        </pc:sldMkLst>
      </pc:sldChg>
      <pc:sldChg chg="add">
        <pc:chgData name="Caitlin Coleman" userId="96f87ca1-0e64-4ae8-8d77-98757b85df0b" providerId="ADAL" clId="{DDA6BCD5-DC0D-434C-93A0-51E2BCD25B34}" dt="2026-01-21T15:11:25.476" v="0"/>
        <pc:sldMkLst>
          <pc:docMk/>
          <pc:sldMk cId="2904495888" sldId="380"/>
        </pc:sldMkLst>
      </pc:sldChg>
      <pc:sldChg chg="modSp add mod">
        <pc:chgData name="Caitlin Coleman" userId="96f87ca1-0e64-4ae8-8d77-98757b85df0b" providerId="ADAL" clId="{DDA6BCD5-DC0D-434C-93A0-51E2BCD25B34}" dt="2026-01-21T15:12:05.191" v="5" actId="20577"/>
        <pc:sldMkLst>
          <pc:docMk/>
          <pc:sldMk cId="1644926076" sldId="381"/>
        </pc:sldMkLst>
        <pc:spChg chg="mod">
          <ac:chgData name="Caitlin Coleman" userId="96f87ca1-0e64-4ae8-8d77-98757b85df0b" providerId="ADAL" clId="{DDA6BCD5-DC0D-434C-93A0-51E2BCD25B34}" dt="2026-01-21T15:12:05.191" v="5" actId="20577"/>
          <ac:spMkLst>
            <pc:docMk/>
            <pc:sldMk cId="1644926076" sldId="381"/>
            <ac:spMk id="2" creationId="{BB9FCA99-6963-A583-E084-57E363DB0B65}"/>
          </ac:spMkLst>
        </pc:spChg>
      </pc:sldChg>
      <pc:sldChg chg="add">
        <pc:chgData name="Caitlin Coleman" userId="96f87ca1-0e64-4ae8-8d77-98757b85df0b" providerId="ADAL" clId="{DDA6BCD5-DC0D-434C-93A0-51E2BCD25B34}" dt="2026-01-21T15:11:25.476" v="0"/>
        <pc:sldMkLst>
          <pc:docMk/>
          <pc:sldMk cId="2684997954" sldId="382"/>
        </pc:sldMkLst>
      </pc:sldChg>
      <pc:sldChg chg="add">
        <pc:chgData name="Caitlin Coleman" userId="96f87ca1-0e64-4ae8-8d77-98757b85df0b" providerId="ADAL" clId="{DDA6BCD5-DC0D-434C-93A0-51E2BCD25B34}" dt="2026-01-21T15:11:25.476" v="0"/>
        <pc:sldMkLst>
          <pc:docMk/>
          <pc:sldMk cId="1343495839" sldId="383"/>
        </pc:sldMkLst>
      </pc:sldChg>
      <pc:sldChg chg="modSp add mod">
        <pc:chgData name="Caitlin Coleman" userId="96f87ca1-0e64-4ae8-8d77-98757b85df0b" providerId="ADAL" clId="{DDA6BCD5-DC0D-434C-93A0-51E2BCD25B34}" dt="2026-01-21T15:12:11.111" v="6" actId="6549"/>
        <pc:sldMkLst>
          <pc:docMk/>
          <pc:sldMk cId="114919289" sldId="384"/>
        </pc:sldMkLst>
        <pc:spChg chg="mod">
          <ac:chgData name="Caitlin Coleman" userId="96f87ca1-0e64-4ae8-8d77-98757b85df0b" providerId="ADAL" clId="{DDA6BCD5-DC0D-434C-93A0-51E2BCD25B34}" dt="2026-01-21T15:12:11.111" v="6" actId="6549"/>
          <ac:spMkLst>
            <pc:docMk/>
            <pc:sldMk cId="114919289" sldId="384"/>
            <ac:spMk id="2" creationId="{D467A146-EBBE-F94A-B573-01C5553EFD2F}"/>
          </ac:spMkLst>
        </pc:spChg>
      </pc:sldChg>
      <pc:sldChg chg="add">
        <pc:chgData name="Caitlin Coleman" userId="96f87ca1-0e64-4ae8-8d77-98757b85df0b" providerId="ADAL" clId="{DDA6BCD5-DC0D-434C-93A0-51E2BCD25B34}" dt="2026-01-21T15:11:25.476" v="0"/>
        <pc:sldMkLst>
          <pc:docMk/>
          <pc:sldMk cId="1433835538" sldId="423"/>
        </pc:sldMkLst>
      </pc:sldChg>
      <pc:sldChg chg="add">
        <pc:chgData name="Caitlin Coleman" userId="96f87ca1-0e64-4ae8-8d77-98757b85df0b" providerId="ADAL" clId="{DDA6BCD5-DC0D-434C-93A0-51E2BCD25B34}" dt="2026-01-21T15:11:25.476" v="0"/>
        <pc:sldMkLst>
          <pc:docMk/>
          <pc:sldMk cId="1990893815" sldId="424"/>
        </pc:sldMkLst>
      </pc:sldChg>
      <pc:sldChg chg="add">
        <pc:chgData name="Caitlin Coleman" userId="96f87ca1-0e64-4ae8-8d77-98757b85df0b" providerId="ADAL" clId="{DDA6BCD5-DC0D-434C-93A0-51E2BCD25B34}" dt="2026-01-21T15:11:25.476" v="0"/>
        <pc:sldMkLst>
          <pc:docMk/>
          <pc:sldMk cId="2414703198" sldId="425"/>
        </pc:sldMkLst>
      </pc:sldChg>
      <pc:sldChg chg="add">
        <pc:chgData name="Caitlin Coleman" userId="96f87ca1-0e64-4ae8-8d77-98757b85df0b" providerId="ADAL" clId="{DDA6BCD5-DC0D-434C-93A0-51E2BCD25B34}" dt="2026-01-21T15:11:25.476" v="0"/>
        <pc:sldMkLst>
          <pc:docMk/>
          <pc:sldMk cId="3296470505" sldId="426"/>
        </pc:sldMkLst>
      </pc:sldChg>
      <pc:sldChg chg="add">
        <pc:chgData name="Caitlin Coleman" userId="96f87ca1-0e64-4ae8-8d77-98757b85df0b" providerId="ADAL" clId="{DDA6BCD5-DC0D-434C-93A0-51E2BCD25B34}" dt="2026-01-21T15:11:25.476" v="0"/>
        <pc:sldMkLst>
          <pc:docMk/>
          <pc:sldMk cId="3106191088" sldId="427"/>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 name="Google Shape;4;n"/>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r>
              <a:rPr lang="en-US" dirty="0"/>
              <a:t> The most commonly cited measure of inflation in the United States is the consumer price index (CPI). CPI is based on the prices in a fixed basket of goods and services that represents the purchases of an average family of four. Though CPI is an effective measure of inflation, it does has its drawbacks.</a:t>
            </a:r>
          </a:p>
          <a:p>
            <a:pPr marL="0" indent="0"/>
            <a:endParaRPr lang="en-US" dirty="0"/>
          </a:p>
          <a:p>
            <a:pPr marL="0" indent="0"/>
            <a:endParaRPr lang="en-US" dirty="0"/>
          </a:p>
          <a:p>
            <a:pPr marL="0" indent="0"/>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1D5F23B-1B12-4DF2-8706-5385F1D353A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403576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r>
              <a:rPr lang="en-US" dirty="0"/>
              <a:t>The change in the total cost of buying a fixed basket of goods and services over time is not the same as the change in the cost of living. Unless consumers buy the exact same basket of goods every year, the fixed basket of goods approach in CPI may be misleading. Two main biases arise when using CPI: the substitution bias and the quality/new goods bias</a:t>
            </a:r>
          </a:p>
          <a:p>
            <a:pPr marL="0" indent="0"/>
            <a:endParaRPr lang="en-US" dirty="0"/>
          </a:p>
          <a:p>
            <a:pPr marL="0" indent="0"/>
            <a:endParaRPr lang="en-US" dirty="0"/>
          </a:p>
          <a:p>
            <a:pPr marL="0" indent="0"/>
            <a:endParaRPr lang="en-US" dirty="0"/>
          </a:p>
          <a:p>
            <a:pPr marL="0" indent="0"/>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1D5F23B-1B12-4DF2-8706-5385F1D353A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462094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Consider your basket of goods as a student. How would a basket of goods and services purchased by a typical college student differ from the basket purchased by an older, retired person? Why would the difference be important?</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91" name="Google Shape;91;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1499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r>
              <a:rPr lang="en-US" dirty="0"/>
              <a:t>Substitution Bias: Consumers will substitute away from goods whose relative prices have risen. If the price of apples rises, consumers will purchase a substitute, like bananas or oranges.</a:t>
            </a:r>
          </a:p>
          <a:p>
            <a:pPr marL="0" indent="0"/>
            <a:r>
              <a:rPr lang="en-US" dirty="0"/>
              <a:t>Quality/New Goods Bias: CPI does not reflect the quality gained from new products (e.g., cell phones). CPI does not reflect quality improvements in products, only the subsequent increase in price (e.g., cereal).</a:t>
            </a:r>
          </a:p>
          <a:p>
            <a:endParaRPr lang="en-US" dirty="0"/>
          </a:p>
          <a:p>
            <a:endParaRPr lang="en-US" dirty="0"/>
          </a:p>
        </p:txBody>
      </p:sp>
    </p:spTree>
    <p:extLst>
      <p:ext uri="{BB962C8B-B14F-4D97-AF65-F5344CB8AC3E}">
        <p14:creationId xmlns:p14="http://schemas.microsoft.com/office/powerpoint/2010/main" val="5698774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r>
              <a:rPr lang="en-US" dirty="0"/>
              <a:t>The core inflation index is CPI without the volatile economic variables. The core inflation index is more appropriate to use in the aftermath of natural disasters, such as hurricanes. The CPI in the aftermath of Hurricane Katrina would have inaccurately registered an increase in the cost of living to all households.</a:t>
            </a:r>
          </a:p>
          <a:p>
            <a:pPr marL="0" indent="0"/>
            <a:endParaRPr lang="en-US" dirty="0"/>
          </a:p>
          <a:p>
            <a:pPr marL="0" indent="0"/>
            <a:endParaRPr lang="en-US" dirty="0"/>
          </a:p>
          <a:p>
            <a:pPr marL="0" indent="0"/>
            <a:endParaRPr lang="en-US" dirty="0"/>
          </a:p>
          <a:p>
            <a:pPr marL="0" indent="0"/>
            <a:endParaRPr lang="en-US" dirty="0"/>
          </a:p>
          <a:p>
            <a:pPr marL="0" indent="0"/>
            <a:endParaRPr lang="en-US" dirty="0"/>
          </a:p>
          <a:p>
            <a:pPr marL="0" indent="0"/>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1D5F23B-1B12-4DF2-8706-5385F1D353A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593518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Give an example of a situation where the change in an economic variable would affect the CPI but not the core inflation index.</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91" name="Google Shape;91;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889903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Give an example of a situation where the change in an economic variable would affect the CPI but not the core inflation index.</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Any situation where changes in the prices of key components of the CPI are temporary would cause a change in the CPI but not the core inflation index. If a sudden snowstorm closed highways for several days, truckers would not be able to deliver fresh fruits and vegetables to grocery stores. The prices of fresh fruits and vegetables would increase temporarily until shipping resumed. The CPI would reflect the temporary price increase, but the core inflation index would not.</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91" name="Google Shape;91;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037788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91" name="Google Shape;91;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535226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4093347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8304422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41221909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3885381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6E999DF-67F9-4B17-A956-0DFCA8913547}" type="datetimeFigureOut">
              <a:rPr lang="en-US" smtClean="0"/>
              <a:t>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5812417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6E999DF-67F9-4B17-A956-0DFCA8913547}" type="datetimeFigureOut">
              <a:rPr lang="en-US" smtClean="0"/>
              <a:t>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4070897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6E999DF-67F9-4B17-A956-0DFCA8913547}" type="datetimeFigureOut">
              <a:rPr lang="en-US" smtClean="0"/>
              <a:t>2/5/2026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4396633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6E999DF-67F9-4B17-A956-0DFCA8913547}" type="datetimeFigureOut">
              <a:rPr lang="en-US" smtClean="0"/>
              <a:t>2/5/2026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372178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E999DF-67F9-4B17-A956-0DFCA8913547}" type="datetimeFigureOut">
              <a:rPr lang="en-US" smtClean="0"/>
              <a:t>2/5/2026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5506234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4218701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3058595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E999DF-67F9-4B17-A956-0DFCA8913547}" type="datetimeFigureOut">
              <a:rPr lang="en-US" smtClean="0"/>
              <a:t>2/5/2026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50498A-7EB8-497B-A843-BB35444C1AA7}" type="slidenum">
              <a:rPr lang="en-US" smtClean="0"/>
              <a:t>‹#›</a:t>
            </a:fld>
            <a:endParaRPr lang="en-US"/>
          </a:p>
        </p:txBody>
      </p:sp>
    </p:spTree>
    <p:extLst>
      <p:ext uri="{BB962C8B-B14F-4D97-AF65-F5344CB8AC3E}">
        <p14:creationId xmlns:p14="http://schemas.microsoft.com/office/powerpoint/2010/main" val="1926532050"/>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E70C34-A807-EE21-02CB-22EF832D88E6}"/>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29573C87-6234-3BC4-7023-C4351EB3F388}"/>
              </a:ext>
              <a:ext uri="{C183D7F6-B498-43B3-948B-1728B52AA6E4}">
                <adec:decorative xmlns:adec="http://schemas.microsoft.com/office/drawing/2017/decorative" val="1"/>
              </a:ext>
            </a:extLst>
          </p:cNvPr>
          <p:cNvSpPr/>
          <p:nvPr/>
        </p:nvSpPr>
        <p:spPr>
          <a:xfrm>
            <a:off x="0" y="1"/>
            <a:ext cx="12192000" cy="1194955"/>
          </a:xfrm>
          <a:prstGeom prst="rect">
            <a:avLst/>
          </a:prstGeom>
          <a:solidFill>
            <a:srgbClr val="5A7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lumMod val="75000"/>
                  <a:lumOff val="25000"/>
                </a:prstClr>
              </a:solidFill>
              <a:effectLst/>
              <a:uLnTx/>
              <a:uFillTx/>
              <a:latin typeface="Calibri" panose="020F0502020204030204"/>
              <a:ea typeface="+mn-ea"/>
              <a:cs typeface="+mn-cs"/>
            </a:endParaRPr>
          </a:p>
        </p:txBody>
      </p:sp>
      <p:cxnSp>
        <p:nvCxnSpPr>
          <p:cNvPr id="11" name="Straight Connector 10">
            <a:extLst>
              <a:ext uri="{FF2B5EF4-FFF2-40B4-BE49-F238E27FC236}">
                <a16:creationId xmlns:a16="http://schemas.microsoft.com/office/drawing/2014/main" id="{D14B768C-00AA-75EC-2AEB-E41ED672B0C2}"/>
              </a:ext>
              <a:ext uri="{C183D7F6-B498-43B3-948B-1728B52AA6E4}">
                <adec:decorative xmlns:adec="http://schemas.microsoft.com/office/drawing/2017/decorative" val="1"/>
              </a:ext>
            </a:extLst>
          </p:cNvPr>
          <p:cNvCxnSpPr/>
          <p:nvPr/>
        </p:nvCxnSpPr>
        <p:spPr>
          <a:xfrm>
            <a:off x="3071447" y="2091430"/>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itle 8">
            <a:extLst>
              <a:ext uri="{FF2B5EF4-FFF2-40B4-BE49-F238E27FC236}">
                <a16:creationId xmlns:a16="http://schemas.microsoft.com/office/drawing/2014/main" id="{43AAC942-86E6-F0CD-5A68-25007AD1718D}"/>
              </a:ext>
            </a:extLst>
          </p:cNvPr>
          <p:cNvSpPr txBox="1">
            <a:spLocks noGrp="1"/>
          </p:cNvSpPr>
          <p:nvPr>
            <p:ph type="title" idx="4294967295"/>
          </p:nvPr>
        </p:nvSpPr>
        <p:spPr>
          <a:xfrm>
            <a:off x="1524000" y="2202621"/>
            <a:ext cx="9144000" cy="175432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lgn="ctr" defTabSz="457200">
              <a:lnSpc>
                <a:spcPct val="100000"/>
              </a:lnSpc>
              <a:spcBef>
                <a:spcPts val="0"/>
              </a:spcBef>
              <a:defRPr/>
            </a:pPr>
            <a:r>
              <a:rPr lang="en-US" sz="5400" dirty="0">
                <a:solidFill>
                  <a:srgbClr val="000000"/>
                </a:solidFill>
                <a:latin typeface="Century Gothic"/>
                <a:ea typeface="Century Gothic"/>
                <a:cs typeface="Century Gothic"/>
                <a:sym typeface="Century Gothic"/>
              </a:rPr>
              <a:t>How to Measure Changes in the Cost of Living</a:t>
            </a:r>
            <a:endParaRPr kumimoji="0" lang="en-US" sz="54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endParaRPr>
          </a:p>
        </p:txBody>
      </p:sp>
      <p:cxnSp>
        <p:nvCxnSpPr>
          <p:cNvPr id="14" name="Straight Connector 13">
            <a:extLst>
              <a:ext uri="{FF2B5EF4-FFF2-40B4-BE49-F238E27FC236}">
                <a16:creationId xmlns:a16="http://schemas.microsoft.com/office/drawing/2014/main" id="{B049EA3E-E630-83A5-FB18-B5B8CA10AFDB}"/>
              </a:ext>
              <a:ext uri="{C183D7F6-B498-43B3-948B-1728B52AA6E4}">
                <adec:decorative xmlns:adec="http://schemas.microsoft.com/office/drawing/2017/decorative" val="1"/>
              </a:ext>
            </a:extLst>
          </p:cNvPr>
          <p:cNvCxnSpPr/>
          <p:nvPr/>
        </p:nvCxnSpPr>
        <p:spPr>
          <a:xfrm>
            <a:off x="3071447" y="4068137"/>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83FDA07E-3CD1-1517-C607-5AB79678E2FA}"/>
              </a:ext>
            </a:extLst>
          </p:cNvPr>
          <p:cNvSpPr txBox="1"/>
          <p:nvPr/>
        </p:nvSpPr>
        <p:spPr>
          <a:xfrm>
            <a:off x="481648" y="320478"/>
            <a:ext cx="3565361" cy="553998"/>
          </a:xfrm>
          <a:prstGeom prst="rect">
            <a:avLst/>
          </a:prstGeom>
          <a:solidFill>
            <a:srgbClr val="5A7E83"/>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HAWKES</a:t>
            </a:r>
            <a:r>
              <a:rPr kumimoji="0" lang="en-US" sz="2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 LEARNING</a:t>
            </a:r>
          </a:p>
        </p:txBody>
      </p:sp>
    </p:spTree>
    <p:extLst>
      <p:ext uri="{BB962C8B-B14F-4D97-AF65-F5344CB8AC3E}">
        <p14:creationId xmlns:p14="http://schemas.microsoft.com/office/powerpoint/2010/main" val="14338355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2" name="Title 25">
            <a:extLst>
              <a:ext uri="{FF2B5EF4-FFF2-40B4-BE49-F238E27FC236}">
                <a16:creationId xmlns:a16="http://schemas.microsoft.com/office/drawing/2014/main" id="{D467A146-EBBE-F94A-B573-01C5553EFD2F}"/>
              </a:ext>
            </a:extLst>
          </p:cNvPr>
          <p:cNvSpPr txBox="1">
            <a:spLocks noGrp="1"/>
          </p:cNvSpPr>
          <p:nvPr>
            <p:ph type="title" idx="4294967295"/>
          </p:nvPr>
        </p:nvSpPr>
        <p:spPr>
          <a:xfrm>
            <a:off x="1676401" y="4908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a:ln>
                  <a:noFill/>
                </a:ln>
                <a:solidFill>
                  <a:prstClr val="black"/>
                </a:solidFill>
                <a:effectLst/>
                <a:uLnTx/>
                <a:uFillTx/>
                <a:latin typeface="Century Gothic" panose="020B0502020202020204" pitchFamily="34" charset="0"/>
                <a:ea typeface="+mn-ea"/>
                <a:cs typeface="+mn-cs"/>
              </a:rPr>
              <a:t>Summary</a:t>
            </a:r>
            <a:endParaRPr kumimoji="0" lang="en-US" sz="3000" b="0" i="0" u="none" strike="noStrike" kern="1200" cap="none" spc="0" normalizeH="0" baseline="-25000" noProof="0" dirty="0">
              <a:ln>
                <a:noFill/>
              </a:ln>
              <a:solidFill>
                <a:prstClr val="black"/>
              </a:solidFill>
              <a:effectLst/>
              <a:uLnTx/>
              <a:uFillTx/>
              <a:latin typeface="Century Gothic" panose="020B0502020202020204" pitchFamily="34" charset="0"/>
              <a:ea typeface="+mn-ea"/>
              <a:cs typeface="+mn-cs"/>
            </a:endParaRPr>
          </a:p>
        </p:txBody>
      </p:sp>
      <p:cxnSp>
        <p:nvCxnSpPr>
          <p:cNvPr id="3" name="Straight Connector 2">
            <a:extLst>
              <a:ext uri="{FF2B5EF4-FFF2-40B4-BE49-F238E27FC236}">
                <a16:creationId xmlns:a16="http://schemas.microsoft.com/office/drawing/2014/main" id="{3B2EEFC1-A12B-36F6-04FE-C4EA1C8AAF87}"/>
              </a:ext>
              <a:ext uri="{C183D7F6-B498-43B3-948B-1728B52AA6E4}">
                <adec:decorative xmlns:adec="http://schemas.microsoft.com/office/drawing/2017/decorative" val="1"/>
              </a:ext>
            </a:extLst>
          </p:cNvPr>
          <p:cNvCxnSpPr/>
          <p:nvPr/>
        </p:nvCxnSpPr>
        <p:spPr>
          <a:xfrm>
            <a:off x="2033588" y="12903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AD92AAFE-9C28-47F0-A019-23640EE9DA0E}"/>
              </a:ext>
            </a:extLst>
          </p:cNvPr>
          <p:cNvSpPr/>
          <p:nvPr/>
        </p:nvSpPr>
        <p:spPr>
          <a:xfrm>
            <a:off x="1701166" y="1498436"/>
            <a:ext cx="8789668" cy="4618629"/>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substitution bias: when a fixed basket of goods does not allow for buying more of what becomes relatively less expensive and less of what becomes relatively more expensive</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quality/new goods bias: when a fixed basket cannot account for improvements in quality and the advent of new goods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most commonly cited measure of inflation is the consumer price index (CPI), which is based on a basket of goods representing what the typical consumer buys.</a:t>
            </a:r>
          </a:p>
        </p:txBody>
      </p:sp>
    </p:spTree>
    <p:extLst>
      <p:ext uri="{BB962C8B-B14F-4D97-AF65-F5344CB8AC3E}">
        <p14:creationId xmlns:p14="http://schemas.microsoft.com/office/powerpoint/2010/main" val="1149192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5A7E83"/>
        </a:solidFill>
        <a:effectLst/>
      </p:bgPr>
    </p:bg>
    <p:spTree>
      <p:nvGrpSpPr>
        <p:cNvPr id="1" name=""/>
        <p:cNvGrpSpPr/>
        <p:nvPr/>
      </p:nvGrpSpPr>
      <p:grpSpPr>
        <a:xfrm>
          <a:off x="0" y="0"/>
          <a:ext cx="0" cy="0"/>
          <a:chOff x="0" y="0"/>
          <a:chExt cx="0" cy="0"/>
        </a:xfrm>
      </p:grpSpPr>
      <p:sp>
        <p:nvSpPr>
          <p:cNvPr id="5" name="Title 4"/>
          <p:cNvSpPr txBox="1">
            <a:spLocks noGrp="1"/>
          </p:cNvSpPr>
          <p:nvPr>
            <p:ph type="title" idx="4294967295"/>
          </p:nvPr>
        </p:nvSpPr>
        <p:spPr>
          <a:xfrm>
            <a:off x="1524000" y="1410227"/>
            <a:ext cx="9144000"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schemeClr val="bg1"/>
                </a:solidFill>
                <a:effectLst/>
                <a:uLnTx/>
                <a:uFillTx/>
                <a:latin typeface="Century Gothic" panose="020B0502020202020204" pitchFamily="34" charset="0"/>
                <a:ea typeface="+mn-ea"/>
                <a:cs typeface="+mn-cs"/>
              </a:rPr>
              <a:t>HAWKES</a:t>
            </a:r>
            <a:r>
              <a:rPr kumimoji="0" lang="en-US" sz="7200" b="0" i="0" u="none" strike="noStrike" kern="1200" cap="none" spc="0" normalizeH="0" baseline="0" noProof="0" dirty="0">
                <a:ln>
                  <a:noFill/>
                </a:ln>
                <a:solidFill>
                  <a:schemeClr val="bg1"/>
                </a:solidFill>
                <a:effectLst/>
                <a:uLnTx/>
                <a:uFillTx/>
                <a:latin typeface="Century Gothic" panose="020B0502020202020204" pitchFamily="34" charset="0"/>
                <a:ea typeface="+mn-ea"/>
                <a:cs typeface="+mn-cs"/>
              </a:rPr>
              <a:t> LEARNING</a:t>
            </a:r>
          </a:p>
        </p:txBody>
      </p:sp>
      <p:cxnSp>
        <p:nvCxnSpPr>
          <p:cNvPr id="11" name="Straight Connector 10">
            <a:extLst>
              <a:ext uri="{C183D7F6-B498-43B3-948B-1728B52AA6E4}">
                <adec:decorative xmlns:adec="http://schemas.microsoft.com/office/drawing/2017/decorative" val="1"/>
              </a:ext>
            </a:extLst>
          </p:cNvPr>
          <p:cNvCxnSpPr/>
          <p:nvPr/>
        </p:nvCxnSpPr>
        <p:spPr>
          <a:xfrm>
            <a:off x="1859169" y="2729726"/>
            <a:ext cx="842962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81108" y="3050910"/>
            <a:ext cx="609600" cy="609600"/>
          </a:xfrm>
          <a:prstGeom prst="rect">
            <a:avLst/>
          </a:prstGeom>
        </p:spPr>
      </p:pic>
      <p:pic>
        <p:nvPicPr>
          <p:cNvPr id="7" name="Picture 6">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6179" y="3050910"/>
            <a:ext cx="609600" cy="609600"/>
          </a:xfrm>
          <a:prstGeom prst="rect">
            <a:avLst/>
          </a:prstGeom>
        </p:spPr>
      </p:pic>
      <p:pic>
        <p:nvPicPr>
          <p:cNvPr id="8" name="Picture 7">
            <a:extLs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17122" y="3050910"/>
            <a:ext cx="609600" cy="609600"/>
          </a:xfrm>
          <a:prstGeom prst="rect">
            <a:avLst/>
          </a:prstGeom>
        </p:spPr>
      </p:pic>
      <p:pic>
        <p:nvPicPr>
          <p:cNvPr id="9" name="Picture 8">
            <a:extLs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68065" y="3050910"/>
            <a:ext cx="609600" cy="609600"/>
          </a:xfrm>
          <a:prstGeom prst="rect">
            <a:avLst/>
          </a:prstGeom>
        </p:spPr>
      </p:pic>
    </p:spTree>
    <p:extLst>
      <p:ext uri="{BB962C8B-B14F-4D97-AF65-F5344CB8AC3E}">
        <p14:creationId xmlns:p14="http://schemas.microsoft.com/office/powerpoint/2010/main" val="16930297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Consumer Price Index</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The most commonly cited measure of inflation in the United States is the consumer price index (CPI)."/>
          <p:cNvGrpSpPr/>
          <p:nvPr/>
        </p:nvGrpSpPr>
        <p:grpSpPr>
          <a:xfrm>
            <a:off x="2066922" y="1580912"/>
            <a:ext cx="8058154" cy="806935"/>
            <a:chOff x="542923" y="1736761"/>
            <a:chExt cx="8058154" cy="806935"/>
          </a:xfrm>
          <a:solidFill>
            <a:srgbClr val="627981"/>
          </a:solidFill>
        </p:grpSpPr>
        <p:sp>
          <p:nvSpPr>
            <p:cNvPr id="9" name="Rectangle 8"/>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p:cNvSpPr txBox="1"/>
            <p:nvPr/>
          </p:nvSpPr>
          <p:spPr>
            <a:xfrm>
              <a:off x="633043" y="1786285"/>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The most commonly cited measure of inflation in the United States is the </a:t>
              </a:r>
              <a:r>
                <a:rPr kumimoji="0" lang="en-US" sz="20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consumer price index (CPI)</a:t>
              </a:r>
              <a:r>
                <a:rPr kumimoji="0" lang="en-US" sz="20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a:t>
              </a:r>
            </a:p>
          </p:txBody>
        </p:sp>
      </p:grpSp>
      <p:grpSp>
        <p:nvGrpSpPr>
          <p:cNvPr id="20" name="Group 19" descr="CPI is based on the prices in a fixed basket of goods and services that represents the purchases of an average family of four."/>
          <p:cNvGrpSpPr/>
          <p:nvPr/>
        </p:nvGrpSpPr>
        <p:grpSpPr>
          <a:xfrm>
            <a:off x="2066922" y="2456498"/>
            <a:ext cx="8058154" cy="806935"/>
            <a:chOff x="542923" y="1736761"/>
            <a:chExt cx="8058154" cy="806935"/>
          </a:xfrm>
          <a:solidFill>
            <a:srgbClr val="627981"/>
          </a:solidFill>
        </p:grpSpPr>
        <p:sp>
          <p:nvSpPr>
            <p:cNvPr id="21" name="Rectangle 20"/>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TextBox 21"/>
            <p:cNvSpPr txBox="1"/>
            <p:nvPr/>
          </p:nvSpPr>
          <p:spPr>
            <a:xfrm>
              <a:off x="633044" y="1801069"/>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CPI is based on the prices in a fixed basket of goods and services that represents the purchases of an average family of four.</a:t>
              </a:r>
            </a:p>
          </p:txBody>
        </p:sp>
      </p:grpSp>
      <p:grpSp>
        <p:nvGrpSpPr>
          <p:cNvPr id="18" name="Group 17" descr="Though CPI is an effective measure of inflation, it does have its drawbacks.">
            <a:extLst>
              <a:ext uri="{FF2B5EF4-FFF2-40B4-BE49-F238E27FC236}">
                <a16:creationId xmlns:a16="http://schemas.microsoft.com/office/drawing/2014/main" id="{BD386DF9-DE80-4264-97A7-8C36FF01B09F}"/>
              </a:ext>
            </a:extLst>
          </p:cNvPr>
          <p:cNvGrpSpPr/>
          <p:nvPr/>
        </p:nvGrpSpPr>
        <p:grpSpPr>
          <a:xfrm>
            <a:off x="2066922" y="3327741"/>
            <a:ext cx="8058154" cy="806935"/>
            <a:chOff x="542923" y="1736761"/>
            <a:chExt cx="8058154" cy="806935"/>
          </a:xfrm>
          <a:solidFill>
            <a:srgbClr val="627981"/>
          </a:solidFill>
        </p:grpSpPr>
        <p:sp>
          <p:nvSpPr>
            <p:cNvPr id="19" name="Rectangle 18">
              <a:extLst>
                <a:ext uri="{FF2B5EF4-FFF2-40B4-BE49-F238E27FC236}">
                  <a16:creationId xmlns:a16="http://schemas.microsoft.com/office/drawing/2014/main" id="{BEA9AE27-E983-4AA3-B53F-2DF161AD615F}"/>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TextBox 29">
              <a:extLst>
                <a:ext uri="{FF2B5EF4-FFF2-40B4-BE49-F238E27FC236}">
                  <a16:creationId xmlns:a16="http://schemas.microsoft.com/office/drawing/2014/main" id="{F28100E2-4242-4346-9E4F-488ECCD77361}"/>
                </a:ext>
              </a:extLst>
            </p:cNvPr>
            <p:cNvSpPr txBox="1"/>
            <p:nvPr/>
          </p:nvSpPr>
          <p:spPr>
            <a:xfrm>
              <a:off x="633044" y="1801069"/>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Though CPI is an effective measure of inflation, it does have its drawbacks.</a:t>
              </a:r>
            </a:p>
          </p:txBody>
        </p:sp>
      </p:grpSp>
    </p:spTree>
    <p:extLst>
      <p:ext uri="{BB962C8B-B14F-4D97-AF65-F5344CB8AC3E}">
        <p14:creationId xmlns:p14="http://schemas.microsoft.com/office/powerpoint/2010/main" val="29044958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Consumer Price Index Drawbacks</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The change in the total cost of buying a fixed basket of goods and services over time is not the same as the change in the cost of living."/>
          <p:cNvGrpSpPr/>
          <p:nvPr/>
        </p:nvGrpSpPr>
        <p:grpSpPr>
          <a:xfrm>
            <a:off x="2066922" y="1580912"/>
            <a:ext cx="8058154" cy="806935"/>
            <a:chOff x="542923" y="1736761"/>
            <a:chExt cx="8058154" cy="806935"/>
          </a:xfrm>
          <a:solidFill>
            <a:srgbClr val="627981"/>
          </a:solidFill>
        </p:grpSpPr>
        <p:sp>
          <p:nvSpPr>
            <p:cNvPr id="9" name="Rectangle 8"/>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p:cNvSpPr txBox="1"/>
            <p:nvPr/>
          </p:nvSpPr>
          <p:spPr>
            <a:xfrm>
              <a:off x="633043" y="1786285"/>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The change in the total cost of buying a fixed basket of goods and services over time is not the same as the change in the cost of living.</a:t>
              </a:r>
            </a:p>
          </p:txBody>
        </p:sp>
      </p:grpSp>
      <p:grpSp>
        <p:nvGrpSpPr>
          <p:cNvPr id="20" name="Group 19" descr="Unless consumers buy the exact same basket of goods every year, the fixed basket of goods approach in CPI may be misleading."/>
          <p:cNvGrpSpPr/>
          <p:nvPr/>
        </p:nvGrpSpPr>
        <p:grpSpPr>
          <a:xfrm>
            <a:off x="2066922" y="2456498"/>
            <a:ext cx="8058154" cy="806935"/>
            <a:chOff x="542923" y="1736761"/>
            <a:chExt cx="8058154" cy="806935"/>
          </a:xfrm>
          <a:solidFill>
            <a:srgbClr val="627981"/>
          </a:solidFill>
        </p:grpSpPr>
        <p:sp>
          <p:nvSpPr>
            <p:cNvPr id="21" name="Rectangle 20"/>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TextBox 21"/>
            <p:cNvSpPr txBox="1"/>
            <p:nvPr/>
          </p:nvSpPr>
          <p:spPr>
            <a:xfrm>
              <a:off x="633044" y="1801069"/>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Unless consumers buy the exact same basket of goods every year, the fixed basket of goods approach in CPI may be misleading.</a:t>
              </a:r>
            </a:p>
          </p:txBody>
        </p:sp>
      </p:grpSp>
      <p:grpSp>
        <p:nvGrpSpPr>
          <p:cNvPr id="18" name="Group 17" descr="Two main biases arise when using CPI: the substitution bias and the quality/new goods bias.">
            <a:extLst>
              <a:ext uri="{FF2B5EF4-FFF2-40B4-BE49-F238E27FC236}">
                <a16:creationId xmlns:a16="http://schemas.microsoft.com/office/drawing/2014/main" id="{BD386DF9-DE80-4264-97A7-8C36FF01B09F}"/>
              </a:ext>
            </a:extLst>
          </p:cNvPr>
          <p:cNvGrpSpPr/>
          <p:nvPr/>
        </p:nvGrpSpPr>
        <p:grpSpPr>
          <a:xfrm>
            <a:off x="2066922" y="3321074"/>
            <a:ext cx="8058154" cy="806935"/>
            <a:chOff x="542923" y="1736761"/>
            <a:chExt cx="8058154" cy="806935"/>
          </a:xfrm>
          <a:solidFill>
            <a:srgbClr val="627981"/>
          </a:solidFill>
        </p:grpSpPr>
        <p:sp>
          <p:nvSpPr>
            <p:cNvPr id="19" name="Rectangle 18">
              <a:extLst>
                <a:ext uri="{FF2B5EF4-FFF2-40B4-BE49-F238E27FC236}">
                  <a16:creationId xmlns:a16="http://schemas.microsoft.com/office/drawing/2014/main" id="{BEA9AE27-E983-4AA3-B53F-2DF161AD615F}"/>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TextBox 29">
              <a:extLst>
                <a:ext uri="{FF2B5EF4-FFF2-40B4-BE49-F238E27FC236}">
                  <a16:creationId xmlns:a16="http://schemas.microsoft.com/office/drawing/2014/main" id="{F28100E2-4242-4346-9E4F-488ECCD77361}"/>
                </a:ext>
              </a:extLst>
            </p:cNvPr>
            <p:cNvSpPr txBox="1"/>
            <p:nvPr/>
          </p:nvSpPr>
          <p:spPr>
            <a:xfrm>
              <a:off x="633044" y="1801069"/>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Two main biases arise when using CPI: the substitution bias and the quality/new goods bias.</a:t>
              </a:r>
            </a:p>
          </p:txBody>
        </p:sp>
      </p:grpSp>
    </p:spTree>
    <p:extLst>
      <p:ext uri="{BB962C8B-B14F-4D97-AF65-F5344CB8AC3E}">
        <p14:creationId xmlns:p14="http://schemas.microsoft.com/office/powerpoint/2010/main" val="19908938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2" name="Title 25">
            <a:extLst>
              <a:ext uri="{FF2B5EF4-FFF2-40B4-BE49-F238E27FC236}">
                <a16:creationId xmlns:a16="http://schemas.microsoft.com/office/drawing/2014/main" id="{BB9FCA99-6963-A583-E084-57E363DB0B65}"/>
              </a:ext>
            </a:extLst>
          </p:cNvPr>
          <p:cNvSpPr txBox="1">
            <a:spLocks noGrp="1"/>
          </p:cNvSpPr>
          <p:nvPr>
            <p:ph type="title" idx="4294967295"/>
          </p:nvPr>
        </p:nvSpPr>
        <p:spPr>
          <a:xfrm>
            <a:off x="1676401" y="4908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On Your Own</a:t>
            </a:r>
            <a:endPar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endParaRPr>
          </a:p>
        </p:txBody>
      </p:sp>
      <p:cxnSp>
        <p:nvCxnSpPr>
          <p:cNvPr id="4" name="Straight Connector 3">
            <a:extLst>
              <a:ext uri="{FF2B5EF4-FFF2-40B4-BE49-F238E27FC236}">
                <a16:creationId xmlns:a16="http://schemas.microsoft.com/office/drawing/2014/main" id="{CA17BFA7-FBA6-919C-FEEA-B5B4507C2421}"/>
              </a:ext>
              <a:ext uri="{C183D7F6-B498-43B3-948B-1728B52AA6E4}">
                <adec:decorative xmlns:adec="http://schemas.microsoft.com/office/drawing/2017/decorative" val="1"/>
              </a:ext>
            </a:extLst>
          </p:cNvPr>
          <p:cNvCxnSpPr/>
          <p:nvPr/>
        </p:nvCxnSpPr>
        <p:spPr>
          <a:xfrm>
            <a:off x="2033588" y="12903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AD92AAFE-9C28-47F0-A019-23640EE9DA0E}"/>
              </a:ext>
            </a:extLst>
          </p:cNvPr>
          <p:cNvSpPr/>
          <p:nvPr/>
        </p:nvSpPr>
        <p:spPr>
          <a:xfrm>
            <a:off x="1701166" y="1498437"/>
            <a:ext cx="8789668" cy="1732442"/>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Consider your basket of goods as a student. How would a basket of goods and services purchased by a typical college student differ from the basket purchased by an older, retired person? Why would the difference be important?</a:t>
            </a:r>
          </a:p>
        </p:txBody>
      </p:sp>
      <p:pic>
        <p:nvPicPr>
          <p:cNvPr id="3" name="Picture 2" descr="A group of students having a discussion around a couple desks">
            <a:extLst>
              <a:ext uri="{FF2B5EF4-FFF2-40B4-BE49-F238E27FC236}">
                <a16:creationId xmlns:a16="http://schemas.microsoft.com/office/drawing/2014/main" id="{027ADCB9-6EF2-4EEE-AC1F-53CE7B9B60F7}"/>
              </a:ext>
            </a:extLst>
          </p:cNvPr>
          <p:cNvPicPr>
            <a:picLocks noChangeAspect="1"/>
          </p:cNvPicPr>
          <p:nvPr/>
        </p:nvPicPr>
        <p:blipFill>
          <a:blip r:embed="rId3"/>
          <a:stretch>
            <a:fillRect/>
          </a:stretch>
        </p:blipFill>
        <p:spPr>
          <a:xfrm>
            <a:off x="3830078" y="3429000"/>
            <a:ext cx="4531844" cy="3021229"/>
          </a:xfrm>
          <a:prstGeom prst="rect">
            <a:avLst/>
          </a:prstGeom>
        </p:spPr>
      </p:pic>
    </p:spTree>
    <p:extLst>
      <p:ext uri="{BB962C8B-B14F-4D97-AF65-F5344CB8AC3E}">
        <p14:creationId xmlns:p14="http://schemas.microsoft.com/office/powerpoint/2010/main" val="16449260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0" y="369210"/>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Biases</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16" name="Rectangle 15">
            <a:extLst>
              <a:ext uri="{C183D7F6-B498-43B3-948B-1728B52AA6E4}">
                <adec:decorative xmlns:adec="http://schemas.microsoft.com/office/drawing/2017/decorative" val="1"/>
              </a:ext>
            </a:extLst>
          </p:cNvPr>
          <p:cNvSpPr/>
          <p:nvPr/>
        </p:nvSpPr>
        <p:spPr>
          <a:xfrm>
            <a:off x="2291769" y="1612190"/>
            <a:ext cx="3763002" cy="3550835"/>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7" name="Rectangle 16">
            <a:extLst>
              <a:ext uri="{C183D7F6-B498-43B3-948B-1728B52AA6E4}">
                <adec:decorative xmlns:adec="http://schemas.microsoft.com/office/drawing/2017/decorative" val="1"/>
              </a:ext>
            </a:extLst>
          </p:cNvPr>
          <p:cNvSpPr/>
          <p:nvPr/>
        </p:nvSpPr>
        <p:spPr>
          <a:xfrm>
            <a:off x="6137229" y="1612190"/>
            <a:ext cx="3763002" cy="3550835"/>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072C68A0-5B72-455B-946E-159FB8922019}"/>
              </a:ext>
            </a:extLst>
          </p:cNvPr>
          <p:cNvSpPr txBox="1"/>
          <p:nvPr/>
        </p:nvSpPr>
        <p:spPr>
          <a:xfrm>
            <a:off x="2822771" y="1635420"/>
            <a:ext cx="2700997" cy="40011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sng" strike="noStrike" kern="1200" cap="none" spc="0" normalizeH="0" baseline="0" noProof="0" dirty="0">
                <a:ln>
                  <a:noFill/>
                </a:ln>
                <a:solidFill>
                  <a:prstClr val="white"/>
                </a:solidFill>
                <a:effectLst/>
                <a:uLnTx/>
                <a:uFillTx/>
                <a:latin typeface="Calibri" panose="020F0502020204030204" pitchFamily="34" charset="0"/>
                <a:ea typeface="+mn-ea"/>
                <a:cs typeface="Times New Roman" panose="02020603050405020304" pitchFamily="18" charset="0"/>
              </a:rPr>
              <a:t>Substitution Bias</a:t>
            </a:r>
          </a:p>
        </p:txBody>
      </p:sp>
      <p:sp>
        <p:nvSpPr>
          <p:cNvPr id="6" name="TextBox 5">
            <a:extLst>
              <a:ext uri="{FF2B5EF4-FFF2-40B4-BE49-F238E27FC236}">
                <a16:creationId xmlns:a16="http://schemas.microsoft.com/office/drawing/2014/main" id="{DCCBA12C-9BC5-4EF4-A8E8-6ED1179F25F1}"/>
              </a:ext>
            </a:extLst>
          </p:cNvPr>
          <p:cNvSpPr txBox="1"/>
          <p:nvPr/>
        </p:nvSpPr>
        <p:spPr>
          <a:xfrm>
            <a:off x="2367651" y="2074990"/>
            <a:ext cx="3309566" cy="2554545"/>
          </a:xfrm>
          <a:prstGeom prst="rect">
            <a:avLst/>
          </a:prstGeom>
          <a:noFill/>
        </p:spPr>
        <p:txBody>
          <a:bodyPr wrap="square" rtlCol="0">
            <a:spAutoFit/>
          </a:bodyPr>
          <a:lstStyle/>
          <a:p>
            <a:pPr marL="457200" marR="0" lvl="0" indent="-355600" algn="l" defTabSz="457200" rtl="0" eaLnBrk="1" fontAlgn="auto" latinLnBrk="0" hangingPunct="1">
              <a:lnSpc>
                <a:spcPct val="100000"/>
              </a:lnSpc>
              <a:spcBef>
                <a:spcPts val="0"/>
              </a:spcBef>
              <a:spcAft>
                <a:spcPts val="0"/>
              </a:spcAft>
              <a:buClr>
                <a:prstClr val="white"/>
              </a:buClr>
              <a:buSzPts val="2000"/>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a:ea typeface="+mn-ea"/>
                <a:cs typeface="Calibri"/>
              </a:rPr>
              <a:t>Consumers will substitute away from goods whose relative prices have risen.</a:t>
            </a:r>
          </a:p>
          <a:p>
            <a:pPr marL="101600" marR="0" lvl="0" indent="0" algn="l" defTabSz="457200" rtl="0" eaLnBrk="1" fontAlgn="auto" latinLnBrk="0" hangingPunct="1">
              <a:lnSpc>
                <a:spcPct val="100000"/>
              </a:lnSpc>
              <a:spcBef>
                <a:spcPts val="0"/>
              </a:spcBef>
              <a:spcAft>
                <a:spcPts val="0"/>
              </a:spcAft>
              <a:buClr>
                <a:prstClr val="white"/>
              </a:buClr>
              <a:buSzPts val="2000"/>
              <a:buFontTx/>
              <a:buNone/>
              <a:tabLst/>
              <a:defRPr/>
            </a:pPr>
            <a:endParaRPr kumimoji="0" lang="en-US" sz="2000" b="0" i="0" u="none" strike="noStrike" kern="1200" cap="none" spc="0" normalizeH="0" baseline="0" noProof="0" dirty="0">
              <a:ln>
                <a:noFill/>
              </a:ln>
              <a:solidFill>
                <a:prstClr val="white"/>
              </a:solidFill>
              <a:effectLst/>
              <a:uLnTx/>
              <a:uFillTx/>
              <a:latin typeface="Calibri"/>
              <a:ea typeface="+mn-ea"/>
              <a:cs typeface="Calibri"/>
            </a:endParaRPr>
          </a:p>
          <a:p>
            <a:pPr marL="457200" marR="0" lvl="0" indent="-355600" algn="l" defTabSz="457200" rtl="0" eaLnBrk="1" fontAlgn="auto" latinLnBrk="0" hangingPunct="1">
              <a:lnSpc>
                <a:spcPct val="100000"/>
              </a:lnSpc>
              <a:spcBef>
                <a:spcPts val="0"/>
              </a:spcBef>
              <a:spcAft>
                <a:spcPts val="0"/>
              </a:spcAft>
              <a:buClr>
                <a:prstClr val="white"/>
              </a:buClr>
              <a:buSzPts val="2000"/>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a:ea typeface="+mn-ea"/>
                <a:cs typeface="Calibri"/>
              </a:rPr>
              <a:t>If the price of apples rises, consumers will purchase a substitute, like bananas or oranges.</a:t>
            </a:r>
          </a:p>
        </p:txBody>
      </p:sp>
      <p:sp>
        <p:nvSpPr>
          <p:cNvPr id="22" name="Oval 21"/>
          <p:cNvSpPr/>
          <p:nvPr/>
        </p:nvSpPr>
        <p:spPr>
          <a:xfrm>
            <a:off x="5753098" y="2920067"/>
            <a:ext cx="677616" cy="796802"/>
          </a:xfrm>
          <a:prstGeom prst="ellipse">
            <a:avLst/>
          </a:prstGeom>
          <a:solidFill>
            <a:srgbClr val="62798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Calibri" panose="020F0502020204030204"/>
                <a:ea typeface="+mn-ea"/>
                <a:cs typeface="+mn-cs"/>
              </a:rPr>
              <a:t>&amp;</a:t>
            </a:r>
            <a:endParaRPr kumimoji="0" lang="en-US" sz="40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788C5F01-D6B8-4C36-8542-715273EDD54F}"/>
              </a:ext>
            </a:extLst>
          </p:cNvPr>
          <p:cNvSpPr txBox="1"/>
          <p:nvPr/>
        </p:nvSpPr>
        <p:spPr>
          <a:xfrm>
            <a:off x="6668232" y="1635420"/>
            <a:ext cx="2700997" cy="40011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sng" strike="noStrike" kern="1200" cap="none" spc="0" normalizeH="0" baseline="0" noProof="0" dirty="0">
                <a:ln>
                  <a:noFill/>
                </a:ln>
                <a:solidFill>
                  <a:prstClr val="white"/>
                </a:solidFill>
                <a:effectLst/>
                <a:uLnTx/>
                <a:uFillTx/>
                <a:latin typeface="Calibri" panose="020F0502020204030204" pitchFamily="34" charset="0"/>
                <a:ea typeface="+mn-ea"/>
                <a:cs typeface="Times New Roman" panose="02020603050405020304" pitchFamily="18" charset="0"/>
              </a:rPr>
              <a:t>Quality/New Goods Bias</a:t>
            </a:r>
          </a:p>
        </p:txBody>
      </p:sp>
      <p:sp>
        <p:nvSpPr>
          <p:cNvPr id="7" name="TextBox 6">
            <a:extLst>
              <a:ext uri="{FF2B5EF4-FFF2-40B4-BE49-F238E27FC236}">
                <a16:creationId xmlns:a16="http://schemas.microsoft.com/office/drawing/2014/main" id="{2D3A0BF0-9F1C-489D-A22E-9C02FE046C9B}"/>
              </a:ext>
            </a:extLst>
          </p:cNvPr>
          <p:cNvSpPr txBox="1"/>
          <p:nvPr/>
        </p:nvSpPr>
        <p:spPr>
          <a:xfrm>
            <a:off x="6354832" y="2058760"/>
            <a:ext cx="3545399" cy="2862322"/>
          </a:xfrm>
          <a:prstGeom prst="rect">
            <a:avLst/>
          </a:prstGeom>
          <a:noFill/>
        </p:spPr>
        <p:txBody>
          <a:bodyPr wrap="square" rtlCol="0">
            <a:spAutoFit/>
          </a:bodyPr>
          <a:lstStyle/>
          <a:p>
            <a:pPr marL="457200" marR="0" lvl="0" indent="-355600" algn="l" defTabSz="457200" rtl="0" eaLnBrk="1" fontAlgn="auto" latinLnBrk="0" hangingPunct="1">
              <a:lnSpc>
                <a:spcPct val="100000"/>
              </a:lnSpc>
              <a:spcBef>
                <a:spcPts val="0"/>
              </a:spcBef>
              <a:spcAft>
                <a:spcPts val="0"/>
              </a:spcAft>
              <a:buClr>
                <a:prstClr val="white"/>
              </a:buClr>
              <a:buSzPts val="2000"/>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a:ea typeface="+mn-ea"/>
                <a:cs typeface="Calibri"/>
              </a:rPr>
              <a:t>CPI does not reflect the quality gained from new products (e.g., cell phones).</a:t>
            </a:r>
          </a:p>
          <a:p>
            <a:pPr marL="101600" marR="0" lvl="0" indent="0" algn="l" defTabSz="457200" rtl="0" eaLnBrk="1" fontAlgn="auto" latinLnBrk="0" hangingPunct="1">
              <a:lnSpc>
                <a:spcPct val="100000"/>
              </a:lnSpc>
              <a:spcBef>
                <a:spcPts val="0"/>
              </a:spcBef>
              <a:spcAft>
                <a:spcPts val="0"/>
              </a:spcAft>
              <a:buClr>
                <a:prstClr val="white"/>
              </a:buClr>
              <a:buSzPts val="2000"/>
              <a:buFontTx/>
              <a:buNone/>
              <a:tabLst/>
              <a:defRPr/>
            </a:pPr>
            <a:endParaRPr kumimoji="0" lang="en-US" sz="2000" b="0" i="0" u="none" strike="noStrike" kern="1200" cap="none" spc="0" normalizeH="0" baseline="0" noProof="0" dirty="0">
              <a:ln>
                <a:noFill/>
              </a:ln>
              <a:solidFill>
                <a:prstClr val="white"/>
              </a:solidFill>
              <a:effectLst/>
              <a:uLnTx/>
              <a:uFillTx/>
              <a:latin typeface="Calibri"/>
              <a:ea typeface="+mn-ea"/>
              <a:cs typeface="Calibri"/>
            </a:endParaRPr>
          </a:p>
          <a:p>
            <a:pPr marL="457200" marR="0" lvl="0" indent="-355600" algn="l" defTabSz="457200" rtl="0" eaLnBrk="1" fontAlgn="auto" latinLnBrk="0" hangingPunct="1">
              <a:lnSpc>
                <a:spcPct val="100000"/>
              </a:lnSpc>
              <a:spcBef>
                <a:spcPts val="0"/>
              </a:spcBef>
              <a:spcAft>
                <a:spcPts val="0"/>
              </a:spcAft>
              <a:buClr>
                <a:prstClr val="white"/>
              </a:buClr>
              <a:buSzPts val="2000"/>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a:ea typeface="+mn-ea"/>
                <a:cs typeface="Calibri"/>
              </a:rPr>
              <a:t>CPI does not reflect quality improvements in products, only the subsequent increase in price (e.g., cereal).</a:t>
            </a:r>
          </a:p>
        </p:txBody>
      </p:sp>
    </p:spTree>
    <p:extLst>
      <p:ext uri="{BB962C8B-B14F-4D97-AF65-F5344CB8AC3E}">
        <p14:creationId xmlns:p14="http://schemas.microsoft.com/office/powerpoint/2010/main" val="24147031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Core Inflation Index</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The core inflation index is CPI without the volatile economic variables."/>
          <p:cNvGrpSpPr/>
          <p:nvPr/>
        </p:nvGrpSpPr>
        <p:grpSpPr>
          <a:xfrm>
            <a:off x="2066922" y="1580912"/>
            <a:ext cx="8058154" cy="806935"/>
            <a:chOff x="542923" y="1736761"/>
            <a:chExt cx="8058154" cy="806935"/>
          </a:xfrm>
          <a:solidFill>
            <a:srgbClr val="627981"/>
          </a:solidFill>
        </p:grpSpPr>
        <p:sp>
          <p:nvSpPr>
            <p:cNvPr id="9" name="Rectangle 8"/>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p:cNvSpPr txBox="1"/>
            <p:nvPr/>
          </p:nvSpPr>
          <p:spPr>
            <a:xfrm>
              <a:off x="633044" y="1960902"/>
              <a:ext cx="7807571" cy="400110"/>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The </a:t>
              </a:r>
              <a:r>
                <a:rPr kumimoji="0" lang="en-US" sz="20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core inflation index </a:t>
              </a:r>
              <a:r>
                <a:rPr kumimoji="0" lang="en-US" sz="20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is CPI without the volatile economic variables.</a:t>
              </a:r>
            </a:p>
          </p:txBody>
        </p:sp>
      </p:grpSp>
      <p:grpSp>
        <p:nvGrpSpPr>
          <p:cNvPr id="20" name="Group 19" descr="The core inflation index is more appropriate to use in the aftermath of natural disasters, such as hurricanes."/>
          <p:cNvGrpSpPr/>
          <p:nvPr/>
        </p:nvGrpSpPr>
        <p:grpSpPr>
          <a:xfrm>
            <a:off x="2066922" y="2456498"/>
            <a:ext cx="8058154" cy="806935"/>
            <a:chOff x="542923" y="1736761"/>
            <a:chExt cx="8058154" cy="806935"/>
          </a:xfrm>
          <a:solidFill>
            <a:srgbClr val="627981"/>
          </a:solidFill>
        </p:grpSpPr>
        <p:sp>
          <p:nvSpPr>
            <p:cNvPr id="21" name="Rectangle 20"/>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TextBox 21"/>
            <p:cNvSpPr txBox="1"/>
            <p:nvPr/>
          </p:nvSpPr>
          <p:spPr>
            <a:xfrm>
              <a:off x="633044" y="1801069"/>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The core inflation index is more appropriate to use in the aftermath of natural disasters, such as hurricanes.</a:t>
              </a:r>
            </a:p>
          </p:txBody>
        </p:sp>
      </p:grpSp>
      <p:grpSp>
        <p:nvGrpSpPr>
          <p:cNvPr id="18" name="Group 17" descr="The CPI in the aftermath of Hurricane Katrina would have inaccurately registered an increase in the cost of living to all households.">
            <a:extLst>
              <a:ext uri="{FF2B5EF4-FFF2-40B4-BE49-F238E27FC236}">
                <a16:creationId xmlns:a16="http://schemas.microsoft.com/office/drawing/2014/main" id="{BD386DF9-DE80-4264-97A7-8C36FF01B09F}"/>
              </a:ext>
            </a:extLst>
          </p:cNvPr>
          <p:cNvGrpSpPr/>
          <p:nvPr/>
        </p:nvGrpSpPr>
        <p:grpSpPr>
          <a:xfrm>
            <a:off x="2066922" y="3342617"/>
            <a:ext cx="8058154" cy="806935"/>
            <a:chOff x="542923" y="1736761"/>
            <a:chExt cx="8058154" cy="806935"/>
          </a:xfrm>
          <a:solidFill>
            <a:srgbClr val="627981"/>
          </a:solidFill>
        </p:grpSpPr>
        <p:sp>
          <p:nvSpPr>
            <p:cNvPr id="19" name="Rectangle 18">
              <a:extLst>
                <a:ext uri="{FF2B5EF4-FFF2-40B4-BE49-F238E27FC236}">
                  <a16:creationId xmlns:a16="http://schemas.microsoft.com/office/drawing/2014/main" id="{BEA9AE27-E983-4AA3-B53F-2DF161AD615F}"/>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TextBox 29">
              <a:extLst>
                <a:ext uri="{FF2B5EF4-FFF2-40B4-BE49-F238E27FC236}">
                  <a16:creationId xmlns:a16="http://schemas.microsoft.com/office/drawing/2014/main" id="{F28100E2-4242-4346-9E4F-488ECCD77361}"/>
                </a:ext>
              </a:extLst>
            </p:cNvPr>
            <p:cNvSpPr txBox="1"/>
            <p:nvPr/>
          </p:nvSpPr>
          <p:spPr>
            <a:xfrm>
              <a:off x="633044" y="1801069"/>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The CPI in the aftermath of Hurricane Katrina would have inaccurately registered an increase in the cost of living to all households.</a:t>
              </a:r>
            </a:p>
          </p:txBody>
        </p:sp>
      </p:grpSp>
    </p:spTree>
    <p:extLst>
      <p:ext uri="{BB962C8B-B14F-4D97-AF65-F5344CB8AC3E}">
        <p14:creationId xmlns:p14="http://schemas.microsoft.com/office/powerpoint/2010/main" val="32964705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2" name="Title 25">
            <a:extLst>
              <a:ext uri="{FF2B5EF4-FFF2-40B4-BE49-F238E27FC236}">
                <a16:creationId xmlns:a16="http://schemas.microsoft.com/office/drawing/2014/main" id="{851FB05B-1787-B8D0-54F8-2A901A29E5FB}"/>
              </a:ext>
            </a:extLst>
          </p:cNvPr>
          <p:cNvSpPr txBox="1">
            <a:spLocks noGrp="1"/>
          </p:cNvSpPr>
          <p:nvPr>
            <p:ph type="title" idx="4294967295"/>
          </p:nvPr>
        </p:nvSpPr>
        <p:spPr>
          <a:xfrm>
            <a:off x="1676401" y="490845"/>
            <a:ext cx="9144000" cy="5078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Real World Example</a:t>
            </a:r>
            <a:r>
              <a:rPr kumimoji="0" lang="en-US" sz="3000" b="0" i="0" u="none" strike="noStrike" kern="1200" cap="none" spc="0" normalizeH="0" baseline="-25000" noProof="0" dirty="0">
                <a:ln>
                  <a:noFill/>
                </a:ln>
                <a:solidFill>
                  <a:schemeClr val="dk1"/>
                </a:solidFill>
                <a:effectLst/>
                <a:uLnTx/>
                <a:uFillTx/>
                <a:latin typeface="Century Gothic"/>
                <a:ea typeface="Century Gothic"/>
                <a:cs typeface="Century Gothic"/>
                <a:sym typeface="Century Gothic"/>
              </a:rPr>
              <a:t>1</a:t>
            </a:r>
            <a:endParaRPr kumimoji="0" lang="en-US" sz="3200" b="0" i="0" u="none" strike="noStrike" kern="1200" cap="none" spc="0" normalizeH="0" baseline="-25000" noProof="0" dirty="0">
              <a:ln>
                <a:noFill/>
              </a:ln>
              <a:solidFill>
                <a:schemeClr val="tx1"/>
              </a:solidFill>
              <a:effectLst/>
              <a:uLnTx/>
              <a:uFillTx/>
              <a:latin typeface="+mj-lt"/>
              <a:ea typeface="+mj-ea"/>
              <a:cs typeface="+mj-cs"/>
            </a:endParaRPr>
          </a:p>
        </p:txBody>
      </p:sp>
      <p:cxnSp>
        <p:nvCxnSpPr>
          <p:cNvPr id="3" name="Straight Connector 2">
            <a:extLst>
              <a:ext uri="{FF2B5EF4-FFF2-40B4-BE49-F238E27FC236}">
                <a16:creationId xmlns:a16="http://schemas.microsoft.com/office/drawing/2014/main" id="{998E65BF-66D2-4339-8F42-C01FF640B98D}"/>
              </a:ext>
              <a:ext uri="{C183D7F6-B498-43B3-948B-1728B52AA6E4}">
                <adec:decorative xmlns:adec="http://schemas.microsoft.com/office/drawing/2017/decorative" val="1"/>
              </a:ext>
            </a:extLst>
          </p:cNvPr>
          <p:cNvCxnSpPr/>
          <p:nvPr/>
        </p:nvCxnSpPr>
        <p:spPr>
          <a:xfrm>
            <a:off x="2033588" y="12903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AD92AAFE-9C28-47F0-A019-23640EE9DA0E}"/>
              </a:ext>
            </a:extLst>
          </p:cNvPr>
          <p:cNvSpPr/>
          <p:nvPr/>
        </p:nvSpPr>
        <p:spPr>
          <a:xfrm>
            <a:off x="1701166" y="1498437"/>
            <a:ext cx="8789668" cy="1732442"/>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Give an example of a situation where the change in an economic variable would affect the CPI but not the core inflation index.</a:t>
            </a:r>
          </a:p>
        </p:txBody>
      </p:sp>
    </p:spTree>
    <p:extLst>
      <p:ext uri="{BB962C8B-B14F-4D97-AF65-F5344CB8AC3E}">
        <p14:creationId xmlns:p14="http://schemas.microsoft.com/office/powerpoint/2010/main" val="26849979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2" name="Title 25">
            <a:extLst>
              <a:ext uri="{FF2B5EF4-FFF2-40B4-BE49-F238E27FC236}">
                <a16:creationId xmlns:a16="http://schemas.microsoft.com/office/drawing/2014/main" id="{A1285B03-85C4-BE94-DBA3-2A5000A74695}"/>
              </a:ext>
            </a:extLst>
          </p:cNvPr>
          <p:cNvSpPr txBox="1">
            <a:spLocks noGrp="1"/>
          </p:cNvSpPr>
          <p:nvPr>
            <p:ph type="title" idx="4294967295"/>
          </p:nvPr>
        </p:nvSpPr>
        <p:spPr>
          <a:xfrm>
            <a:off x="1676401" y="490845"/>
            <a:ext cx="9144000" cy="5078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Real World Example</a:t>
            </a:r>
            <a:r>
              <a:rPr kumimoji="0" lang="en-US" sz="3000" b="0" i="0" u="none" strike="noStrike" kern="1200" cap="none" spc="0" normalizeH="0" baseline="-25000" noProof="0" dirty="0">
                <a:ln>
                  <a:noFill/>
                </a:ln>
                <a:solidFill>
                  <a:schemeClr val="dk1"/>
                </a:solidFill>
                <a:effectLst/>
                <a:uLnTx/>
                <a:uFillTx/>
                <a:latin typeface="Century Gothic"/>
                <a:ea typeface="Century Gothic"/>
                <a:cs typeface="Century Gothic"/>
                <a:sym typeface="Century Gothic"/>
              </a:rPr>
              <a:t>2</a:t>
            </a:r>
            <a:endParaRPr kumimoji="0" lang="en-US" sz="3200" b="0" i="0" u="none" strike="noStrike" kern="1200" cap="none" spc="0" normalizeH="0" baseline="-25000" noProof="0" dirty="0">
              <a:ln>
                <a:noFill/>
              </a:ln>
              <a:solidFill>
                <a:schemeClr val="tx1"/>
              </a:solidFill>
              <a:effectLst/>
              <a:uLnTx/>
              <a:uFillTx/>
              <a:latin typeface="+mj-lt"/>
              <a:ea typeface="+mj-ea"/>
              <a:cs typeface="+mj-cs"/>
            </a:endParaRPr>
          </a:p>
        </p:txBody>
      </p:sp>
      <p:cxnSp>
        <p:nvCxnSpPr>
          <p:cNvPr id="3" name="Straight Connector 2">
            <a:extLst>
              <a:ext uri="{FF2B5EF4-FFF2-40B4-BE49-F238E27FC236}">
                <a16:creationId xmlns:a16="http://schemas.microsoft.com/office/drawing/2014/main" id="{BF3DAE61-C2AB-5C4F-EE0E-DB5BFEA02121}"/>
              </a:ext>
              <a:ext uri="{C183D7F6-B498-43B3-948B-1728B52AA6E4}">
                <adec:decorative xmlns:adec="http://schemas.microsoft.com/office/drawing/2017/decorative" val="1"/>
              </a:ext>
            </a:extLst>
          </p:cNvPr>
          <p:cNvCxnSpPr/>
          <p:nvPr/>
        </p:nvCxnSpPr>
        <p:spPr>
          <a:xfrm>
            <a:off x="2033588" y="12903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AD92AAFE-9C28-47F0-A019-23640EE9DA0E}"/>
              </a:ext>
            </a:extLst>
          </p:cNvPr>
          <p:cNvSpPr/>
          <p:nvPr/>
        </p:nvSpPr>
        <p:spPr>
          <a:xfrm>
            <a:off x="1701166" y="1498437"/>
            <a:ext cx="8789668" cy="3485044"/>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Give an example of a situation where the change in an economic variable would affect the CPI but not the core inflation index.</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Any situation where changes in the prices of key components of the CPI are temporary would cause a change in the CPI but not the core inflation index. If a sudden snowstorm closed highways for several days, truckers would not be able to deliver fresh fruits and vegetables to grocery stores. The prices of fresh fruits and vegetables would increase temporarily until shipping resumed. The CPI would reflect the temporary price increase, but the core inflation index would not.</a:t>
            </a:r>
          </a:p>
        </p:txBody>
      </p:sp>
    </p:spTree>
    <p:extLst>
      <p:ext uri="{BB962C8B-B14F-4D97-AF65-F5344CB8AC3E}">
        <p14:creationId xmlns:p14="http://schemas.microsoft.com/office/powerpoint/2010/main" val="13434958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Other Economic Indices</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6" name="Picture 5" descr="A two‑column table listing four inflation measures and their definitions. Producer Price Index (PPI): a measure of inflation based on prices that producers of goods and services pay for supplies and inputs. International Price Index: a measure of inflation based on the prices of exported or imported merchandise. Employment Cost Index: a measure of inflation based on labor market wages. GDP Deflator: a measure of inflation based on the prices of all the GDP components.">
            <a:extLst>
              <a:ext uri="{FF2B5EF4-FFF2-40B4-BE49-F238E27FC236}">
                <a16:creationId xmlns:a16="http://schemas.microsoft.com/office/drawing/2014/main" id="{2F55D29E-86D8-D945-55EC-D9C78618C529}"/>
              </a:ext>
            </a:extLst>
          </p:cNvPr>
          <p:cNvPicPr>
            <a:picLocks noChangeAspect="1"/>
          </p:cNvPicPr>
          <p:nvPr/>
        </p:nvPicPr>
        <p:blipFill>
          <a:blip r:embed="rId2"/>
          <a:stretch>
            <a:fillRect/>
          </a:stretch>
        </p:blipFill>
        <p:spPr>
          <a:xfrm>
            <a:off x="2032001" y="1860384"/>
            <a:ext cx="8127999" cy="3260256"/>
          </a:xfrm>
          <a:prstGeom prst="rect">
            <a:avLst/>
          </a:prstGeom>
        </p:spPr>
      </p:pic>
    </p:spTree>
    <p:extLst>
      <p:ext uri="{BB962C8B-B14F-4D97-AF65-F5344CB8AC3E}">
        <p14:creationId xmlns:p14="http://schemas.microsoft.com/office/powerpoint/2010/main" val="3106191088"/>
      </p:ext>
    </p:extLst>
  </p:cSld>
  <p:clrMapOvr>
    <a:masterClrMapping/>
  </p:clrMapOvr>
</p:sld>
</file>

<file path=ppt/theme/theme1.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fdab59f7-c3a7-48e5-acd8-618ce834776e" xsi:nil="true"/>
    <lcf76f155ced4ddcb4097134ff3c332f xmlns="06d9c582-05c2-476b-83d2-72ab8b1380b2">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327C35045E9A749BE72BEEA1A150D0C" ma:contentTypeVersion="12" ma:contentTypeDescription="Create a new document." ma:contentTypeScope="" ma:versionID="bba5ca8172f8fd72482d4b836006c6ac">
  <xsd:schema xmlns:xsd="http://www.w3.org/2001/XMLSchema" xmlns:xs="http://www.w3.org/2001/XMLSchema" xmlns:p="http://schemas.microsoft.com/office/2006/metadata/properties" xmlns:ns2="06d9c582-05c2-476b-83d2-72ab8b1380b2" xmlns:ns3="fdab59f7-c3a7-48e5-acd8-618ce834776e" targetNamespace="http://schemas.microsoft.com/office/2006/metadata/properties" ma:root="true" ma:fieldsID="ece3d55297cd2342a1e3baaeeaf598d6" ns2:_="" ns3:_="">
    <xsd:import namespace="06d9c582-05c2-476b-83d2-72ab8b1380b2"/>
    <xsd:import namespace="fdab59f7-c3a7-48e5-acd8-618ce834776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BillingMetadata"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6d9c582-05c2-476b-83d2-72ab8b1380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BillingMetadata" ma:index="11" nillable="true" ma:displayName="MediaServiceBillingMetadata" ma:hidden="true" ma:internalName="MediaServiceBillingMetadata" ma:readOnly="true">
      <xsd:simpleType>
        <xsd:restriction base="dms:Note"/>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033b2a-f064-4877-9db0-61a81d710356"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ab59f7-c3a7-48e5-acd8-618ce834776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5c102bf4-6fae-482a-8201-639cb6b5c521}" ma:internalName="TaxCatchAll" ma:showField="CatchAllData" ma:web="fdab59f7-c3a7-48e5-acd8-618ce83477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CAFEB1B-C67C-4523-A9D4-F9CD3044205D}">
  <ds:schemaRefs>
    <ds:schemaRef ds:uri="http://schemas.microsoft.com/office/2006/documentManagement/types"/>
    <ds:schemaRef ds:uri="http://schemas.microsoft.com/office/infopath/2007/PartnerControls"/>
    <ds:schemaRef ds:uri="fdab59f7-c3a7-48e5-acd8-618ce834776e"/>
    <ds:schemaRef ds:uri="http://purl.org/dc/dcmitype/"/>
    <ds:schemaRef ds:uri="http://purl.org/dc/elements/1.1/"/>
    <ds:schemaRef ds:uri="http://purl.org/dc/terms/"/>
    <ds:schemaRef ds:uri="06d9c582-05c2-476b-83d2-72ab8b1380b2"/>
    <ds:schemaRef ds:uri="http://www.w3.org/XML/1998/namespace"/>
    <ds:schemaRef ds:uri="http://schemas.openxmlformats.org/package/2006/metadata/core-properties"/>
    <ds:schemaRef ds:uri="http://schemas.microsoft.com/office/2006/metadata/properties"/>
  </ds:schemaRefs>
</ds:datastoreItem>
</file>

<file path=customXml/itemProps2.xml><?xml version="1.0" encoding="utf-8"?>
<ds:datastoreItem xmlns:ds="http://schemas.openxmlformats.org/officeDocument/2006/customXml" ds:itemID="{5C786237-3F1C-44C7-AFD5-AFDBFB09E21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6d9c582-05c2-476b-83d2-72ab8b1380b2"/>
    <ds:schemaRef ds:uri="fdab59f7-c3a7-48e5-acd8-618ce83477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61645A6-4A11-4BDC-B74D-B44295557FA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602</TotalTime>
  <Words>1004</Words>
  <Application>Microsoft Office PowerPoint</Application>
  <PresentationFormat>Widescreen</PresentationFormat>
  <Paragraphs>77</Paragraphs>
  <Slides>11</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Century Gothic</vt:lpstr>
      <vt:lpstr>Arial</vt:lpstr>
      <vt:lpstr>Calibri</vt:lpstr>
      <vt:lpstr>Calibri Light</vt:lpstr>
      <vt:lpstr>1_Office Theme</vt:lpstr>
      <vt:lpstr>How to Measure Changes in the Cost of Living</vt:lpstr>
      <vt:lpstr>Consumer Price Index</vt:lpstr>
      <vt:lpstr>Consumer Price Index Drawbacks</vt:lpstr>
      <vt:lpstr>On Your Own</vt:lpstr>
      <vt:lpstr>Biases</vt:lpstr>
      <vt:lpstr>Core Inflation Index</vt:lpstr>
      <vt:lpstr>Real World Example1</vt:lpstr>
      <vt:lpstr>Real World Example2</vt:lpstr>
      <vt:lpstr>Other Economic Indices</vt:lpstr>
      <vt:lpstr>Summary</vt:lpstr>
      <vt:lpstr>HAWKES LEARNING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Macroeconomics, 2nd Edition</dc:title>
  <dc:creator>Hawkes Learning</dc:creator>
  <cp:lastModifiedBy>Caitlin Coleman</cp:lastModifiedBy>
  <cp:revision>25</cp:revision>
  <dcterms:modified xsi:type="dcterms:W3CDTF">2026-02-05T13:19:48Z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0x010100B327C35045E9A749BE72BEEA1A150D0C</vt:lpwstr>
  </property>
  <property fmtid="{D5CDD505-2E9C-101B-9397-08002B2CF9AE}" pid="3" name="Order">
    <vt:r8>100</vt:r8>
  </property>
  <property fmtid="{D5CDD505-2E9C-101B-9397-08002B2CF9AE}" pid="4" name="MediaServiceImageTags">
    <vt:lpwstr/>
  </property>
</Properties>
</file>