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7"/>
  </p:notesMasterIdLst>
  <p:sldIdLst>
    <p:sldId id="406" r:id="rId5"/>
    <p:sldId id="407" r:id="rId6"/>
    <p:sldId id="408" r:id="rId7"/>
    <p:sldId id="409" r:id="rId8"/>
    <p:sldId id="410" r:id="rId9"/>
    <p:sldId id="411" r:id="rId10"/>
    <p:sldId id="412" r:id="rId11"/>
    <p:sldId id="413" r:id="rId12"/>
    <p:sldId id="414" r:id="rId13"/>
    <p:sldId id="415" r:id="rId14"/>
    <p:sldId id="416" r:id="rId15"/>
    <p:sldId id="41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2"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61C977-F3B0-4033-8C8E-9595B76E0F67}" v="3" dt="2026-02-05T13:22:24.8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6827" autoAdjust="0"/>
  </p:normalViewPr>
  <p:slideViewPr>
    <p:cSldViewPr snapToGrid="0">
      <p:cViewPr varScale="1">
        <p:scale>
          <a:sx n="92" d="100"/>
          <a:sy n="92" d="100"/>
        </p:scale>
        <p:origin x="100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15:18:21.847" v="13" actId="6549"/>
      <pc:docMkLst>
        <pc:docMk/>
      </pc:docMkLst>
      <pc:sldChg chg="add">
        <pc:chgData name="Caitlin Coleman" userId="96f87ca1-0e64-4ae8-8d77-98757b85df0b" providerId="ADAL" clId="{DDA6BCD5-DC0D-434C-93A0-51E2BCD25B34}" dt="2026-01-21T15:16:15.439" v="0"/>
        <pc:sldMkLst>
          <pc:docMk/>
          <pc:sldMk cId="197993132" sldId="406"/>
        </pc:sldMkLst>
      </pc:sldChg>
      <pc:sldChg chg="modSp add mod">
        <pc:chgData name="Caitlin Coleman" userId="96f87ca1-0e64-4ae8-8d77-98757b85df0b" providerId="ADAL" clId="{DDA6BCD5-DC0D-434C-93A0-51E2BCD25B34}" dt="2026-01-21T15:17:48.930" v="2" actId="6549"/>
        <pc:sldMkLst>
          <pc:docMk/>
          <pc:sldMk cId="1347372030" sldId="407"/>
        </pc:sldMkLst>
        <pc:spChg chg="mod">
          <ac:chgData name="Caitlin Coleman" userId="96f87ca1-0e64-4ae8-8d77-98757b85df0b" providerId="ADAL" clId="{DDA6BCD5-DC0D-434C-93A0-51E2BCD25B34}" dt="2026-01-21T15:17:48.930" v="2" actId="6549"/>
          <ac:spMkLst>
            <pc:docMk/>
            <pc:sldMk cId="1347372030" sldId="407"/>
            <ac:spMk id="26" creationId="{00000000-0000-0000-0000-000000000000}"/>
          </ac:spMkLst>
        </pc:spChg>
      </pc:sldChg>
      <pc:sldChg chg="add">
        <pc:chgData name="Caitlin Coleman" userId="96f87ca1-0e64-4ae8-8d77-98757b85df0b" providerId="ADAL" clId="{DDA6BCD5-DC0D-434C-93A0-51E2BCD25B34}" dt="2026-01-21T15:16:15.439" v="0"/>
        <pc:sldMkLst>
          <pc:docMk/>
          <pc:sldMk cId="537096082" sldId="408"/>
        </pc:sldMkLst>
      </pc:sldChg>
      <pc:sldChg chg="add">
        <pc:chgData name="Caitlin Coleman" userId="96f87ca1-0e64-4ae8-8d77-98757b85df0b" providerId="ADAL" clId="{DDA6BCD5-DC0D-434C-93A0-51E2BCD25B34}" dt="2026-01-21T15:16:15.439" v="0"/>
        <pc:sldMkLst>
          <pc:docMk/>
          <pc:sldMk cId="1625114917" sldId="409"/>
        </pc:sldMkLst>
      </pc:sldChg>
      <pc:sldChg chg="modSp add mod">
        <pc:chgData name="Caitlin Coleman" userId="96f87ca1-0e64-4ae8-8d77-98757b85df0b" providerId="ADAL" clId="{DDA6BCD5-DC0D-434C-93A0-51E2BCD25B34}" dt="2026-01-21T15:17:56.197" v="4" actId="20577"/>
        <pc:sldMkLst>
          <pc:docMk/>
          <pc:sldMk cId="4193731471" sldId="410"/>
        </pc:sldMkLst>
        <pc:spChg chg="mod">
          <ac:chgData name="Caitlin Coleman" userId="96f87ca1-0e64-4ae8-8d77-98757b85df0b" providerId="ADAL" clId="{DDA6BCD5-DC0D-434C-93A0-51E2BCD25B34}" dt="2026-01-21T15:17:56.197" v="4" actId="20577"/>
          <ac:spMkLst>
            <pc:docMk/>
            <pc:sldMk cId="4193731471" sldId="410"/>
            <ac:spMk id="26" creationId="{00000000-0000-0000-0000-000000000000}"/>
          </ac:spMkLst>
        </pc:spChg>
      </pc:sldChg>
      <pc:sldChg chg="modSp add mod">
        <pc:chgData name="Caitlin Coleman" userId="96f87ca1-0e64-4ae8-8d77-98757b85df0b" providerId="ADAL" clId="{DDA6BCD5-DC0D-434C-93A0-51E2BCD25B34}" dt="2026-01-21T15:18:01.469" v="6" actId="20577"/>
        <pc:sldMkLst>
          <pc:docMk/>
          <pc:sldMk cId="154404556" sldId="411"/>
        </pc:sldMkLst>
        <pc:spChg chg="mod">
          <ac:chgData name="Caitlin Coleman" userId="96f87ca1-0e64-4ae8-8d77-98757b85df0b" providerId="ADAL" clId="{DDA6BCD5-DC0D-434C-93A0-51E2BCD25B34}" dt="2026-01-21T15:18:01.469" v="6" actId="20577"/>
          <ac:spMkLst>
            <pc:docMk/>
            <pc:sldMk cId="154404556" sldId="411"/>
            <ac:spMk id="26" creationId="{00000000-0000-0000-0000-000000000000}"/>
          </ac:spMkLst>
        </pc:spChg>
      </pc:sldChg>
      <pc:sldChg chg="add">
        <pc:chgData name="Caitlin Coleman" userId="96f87ca1-0e64-4ae8-8d77-98757b85df0b" providerId="ADAL" clId="{DDA6BCD5-DC0D-434C-93A0-51E2BCD25B34}" dt="2026-01-21T15:16:15.439" v="0"/>
        <pc:sldMkLst>
          <pc:docMk/>
          <pc:sldMk cId="3008267475" sldId="412"/>
        </pc:sldMkLst>
      </pc:sldChg>
      <pc:sldChg chg="add">
        <pc:chgData name="Caitlin Coleman" userId="96f87ca1-0e64-4ae8-8d77-98757b85df0b" providerId="ADAL" clId="{DDA6BCD5-DC0D-434C-93A0-51E2BCD25B34}" dt="2026-01-21T15:16:15.439" v="0"/>
        <pc:sldMkLst>
          <pc:docMk/>
          <pc:sldMk cId="4193571137" sldId="413"/>
        </pc:sldMkLst>
      </pc:sldChg>
      <pc:sldChg chg="modSp add mod">
        <pc:chgData name="Caitlin Coleman" userId="96f87ca1-0e64-4ae8-8d77-98757b85df0b" providerId="ADAL" clId="{DDA6BCD5-DC0D-434C-93A0-51E2BCD25B34}" dt="2026-01-21T15:18:10.728" v="9" actId="20577"/>
        <pc:sldMkLst>
          <pc:docMk/>
          <pc:sldMk cId="2517009403" sldId="414"/>
        </pc:sldMkLst>
        <pc:spChg chg="mod">
          <ac:chgData name="Caitlin Coleman" userId="96f87ca1-0e64-4ae8-8d77-98757b85df0b" providerId="ADAL" clId="{DDA6BCD5-DC0D-434C-93A0-51E2BCD25B34}" dt="2026-01-21T15:18:10.728" v="9" actId="20577"/>
          <ac:spMkLst>
            <pc:docMk/>
            <pc:sldMk cId="2517009403" sldId="414"/>
            <ac:spMk id="26" creationId="{00000000-0000-0000-0000-000000000000}"/>
          </ac:spMkLst>
        </pc:spChg>
      </pc:sldChg>
      <pc:sldChg chg="modSp add mod">
        <pc:chgData name="Caitlin Coleman" userId="96f87ca1-0e64-4ae8-8d77-98757b85df0b" providerId="ADAL" clId="{DDA6BCD5-DC0D-434C-93A0-51E2BCD25B34}" dt="2026-01-21T15:18:16.381" v="12" actId="20577"/>
        <pc:sldMkLst>
          <pc:docMk/>
          <pc:sldMk cId="776288957" sldId="415"/>
        </pc:sldMkLst>
        <pc:spChg chg="mod">
          <ac:chgData name="Caitlin Coleman" userId="96f87ca1-0e64-4ae8-8d77-98757b85df0b" providerId="ADAL" clId="{DDA6BCD5-DC0D-434C-93A0-51E2BCD25B34}" dt="2026-01-21T15:18:16.381" v="12" actId="20577"/>
          <ac:spMkLst>
            <pc:docMk/>
            <pc:sldMk cId="776288957" sldId="415"/>
            <ac:spMk id="26" creationId="{00000000-0000-0000-0000-000000000000}"/>
          </ac:spMkLst>
        </pc:spChg>
      </pc:sldChg>
      <pc:sldChg chg="modSp add mod">
        <pc:chgData name="Caitlin Coleman" userId="96f87ca1-0e64-4ae8-8d77-98757b85df0b" providerId="ADAL" clId="{DDA6BCD5-DC0D-434C-93A0-51E2BCD25B34}" dt="2026-01-21T15:18:21.847" v="13" actId="6549"/>
        <pc:sldMkLst>
          <pc:docMk/>
          <pc:sldMk cId="2840885629" sldId="416"/>
        </pc:sldMkLst>
        <pc:spChg chg="mod">
          <ac:chgData name="Caitlin Coleman" userId="96f87ca1-0e64-4ae8-8d77-98757b85df0b" providerId="ADAL" clId="{DDA6BCD5-DC0D-434C-93A0-51E2BCD25B34}" dt="2026-01-21T15:18:21.847" v="13" actId="6549"/>
          <ac:spMkLst>
            <pc:docMk/>
            <pc:sldMk cId="2840885629" sldId="416"/>
            <ac:spMk id="26" creationId="{00000000-0000-0000-0000-000000000000}"/>
          </ac:spMkLst>
        </pc:spChg>
      </pc:sldChg>
      <pc:sldChg chg="add">
        <pc:chgData name="Caitlin Coleman" userId="96f87ca1-0e64-4ae8-8d77-98757b85df0b" providerId="ADAL" clId="{DDA6BCD5-DC0D-434C-93A0-51E2BCD25B34}" dt="2026-01-21T15:16:15.439" v="0"/>
        <pc:sldMkLst>
          <pc:docMk/>
          <pc:sldMk cId="1178688118" sldId="41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36B44A-B112-4929-A1D2-F26DECCAEB6B}"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D907ED-50A1-4E2C-8EC0-0102179B86FB}" type="slidenum">
              <a:rPr lang="en-US" smtClean="0"/>
              <a:t>‹#›</a:t>
            </a:fld>
            <a:endParaRPr lang="en-US"/>
          </a:p>
        </p:txBody>
      </p:sp>
    </p:spTree>
    <p:extLst>
      <p:ext uri="{BB962C8B-B14F-4D97-AF65-F5344CB8AC3E}">
        <p14:creationId xmlns:p14="http://schemas.microsoft.com/office/powerpoint/2010/main" val="1928065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0807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1731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163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7451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2538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71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810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366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D907ED-50A1-4E2C-8EC0-0102179B86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0359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and Its Limitations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97993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have $10,000 in cash, would you prefer to hold the cash or invest it in indexed bonds? What if you expect deflation in the future?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776288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payment is indexed if it is automatically adjusted for inflation.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indexing in the private sector include wage contracts with cost-of-living adjustments (COLAs) and loan agreements like adjustable-rate mortgages (ARMs).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178688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a price, wage, or interest rate is adjusted automatically with inflation, economists use the term indexed.">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price, wage, or interest rate is adjusted automatically with inflation, economists use the term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indexed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0" name="Group 9" descr="An indexed payment increases according to the index number that measures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indexed payment increases according to the index number that measures inflation.</a:t>
              </a:r>
            </a:p>
          </p:txBody>
        </p:sp>
      </p:grpSp>
      <p:grpSp>
        <p:nvGrpSpPr>
          <p:cNvPr id="13" name="Group 12" descr="Those in private markets and government programs observe a wide range of indexing arrangements.">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Private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dexing may occur in labor markets and financial market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Indexing may occur in labor markets and financial markets.</a:t>
              </a:r>
            </a:p>
          </p:txBody>
        </p:sp>
      </p:grpSp>
      <p:grpSp>
        <p:nvGrpSpPr>
          <p:cNvPr id="10" name="Group 9" descr="Cost-of-living adjustments (COLAs) guarantee that wages will keep up with inflation.">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Cost-of-living adjustments (COLAs)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guarantee that wages will keep up with inflation.</a:t>
              </a:r>
            </a:p>
          </p:txBody>
        </p:sp>
      </p:grpSp>
      <p:grpSp>
        <p:nvGrpSpPr>
          <p:cNvPr id="13" name="Group 12" descr="For example, wage contracts with COLAs are sometimes written as &quot;COLA plus 3%.&quot;">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wage contracts with COLAs are sometimes written as "COLA plus 3%." </a:t>
              </a:r>
            </a:p>
          </p:txBody>
        </p:sp>
      </p:grpSp>
      <p:grpSp>
        <p:nvGrpSpPr>
          <p:cNvPr id="16" name="Group 15" descr="An adjustable-rate mortgage (ARM) is a type of loan that someone can use to purchase a home; the interest rate varies with inflation.">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adjustable-rate mortgage (ARM)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type of loan that someone can use to purchase a home; the interest rate varies with inflation.</a:t>
              </a:r>
            </a:p>
          </p:txBody>
        </p:sp>
      </p:grpSp>
      <p:grpSp>
        <p:nvGrpSpPr>
          <p:cNvPr id="19" name="Group 18" descr="Often, a borrower will be able to receive a lower interest rate if borrowing with an ARM, compared to a fixed-rate loan.">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537096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Indexing in Government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ny programs are indexed to inflation: income tax brackets, social security benefits and payroll taxes, and indexed bonds.">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programs are indexed to inflation: income tax brackets, social security benefits and payroll taxes, and indexed bonds.</a:t>
              </a:r>
            </a:p>
          </p:txBody>
        </p:sp>
      </p:grpSp>
      <p:grpSp>
        <p:nvGrpSpPr>
          <p:cNvPr id="10" name="Group 9" descr="The U.S. income tax code is designed so that as a person's income rises, the tax rate on the marginal income earned rises as well.">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income tax code is designed so that as a person's income rises, the tax rate on the marginal income earned rises as well.</a:t>
              </a:r>
            </a:p>
          </p:txBody>
        </p:sp>
      </p:grpSp>
      <p:grpSp>
        <p:nvGrpSpPr>
          <p:cNvPr id="13" name="Group 12" descr="Since the passage of the Social Security Indexing Act of 1972, the level of Social Security benefits increases each year, along with CPI.">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passage of the Social Security Indexing Act of 1972, the level of Social Security benefits increases each year, along with CPI.</a:t>
              </a:r>
            </a:p>
          </p:txBody>
        </p:sp>
      </p:grpSp>
      <p:grpSp>
        <p:nvGrpSpPr>
          <p:cNvPr id="16" name="Group 15" descr="Also, Social Security is funded by payroll taxes, which the government imposes on the income earned up to a certain amount.">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Also, Social Security is funded by payroll taxes, which the government imposes on the income earned up to a certain amount.</a:t>
              </a:r>
            </a:p>
          </p:txBody>
        </p:sp>
      </p:grpSp>
      <p:grpSp>
        <p:nvGrpSpPr>
          <p:cNvPr id="19" name="Group 18" descr="Indexed bonds promise to pay a certain real rate of interest above whatever inflation rate occurs.">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Indexed bonds promise to pay a certain real rate of interest above whatever inflation rate occurs.</a:t>
              </a:r>
            </a:p>
          </p:txBody>
        </p:sp>
      </p:grpSp>
    </p:spTree>
    <p:extLst>
      <p:ext uri="{BB962C8B-B14F-4D97-AF65-F5344CB8AC3E}">
        <p14:creationId xmlns:p14="http://schemas.microsoft.com/office/powerpoint/2010/main" val="1625114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4193731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would the government benefit from inflation if its bonds have a fixed interest rate?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54404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Could Indexing Reduce Concern over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Indexing may seem like an obviously useful step. However, some of the fiercest opponents of inflation express grave concern about indexing:</a:t>
            </a:r>
          </a:p>
        </p:txBody>
      </p: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Indexing is always partial.</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every employer will provide COLAs for workers.</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all companies can assume that costs and revenues will rise with the inflation.</a:t>
            </a:r>
          </a:p>
        </p:txBody>
      </p:sp>
      <p:sp>
        <p:nvSpPr>
          <p:cNvPr id="15" name="Rectangle 14"/>
          <p:cNvSpPr/>
          <p:nvPr/>
        </p:nvSpPr>
        <p:spPr>
          <a:xfrm>
            <a:off x="8730779" y="2757579"/>
            <a:ext cx="218414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world where some people are indexed against inflation and some are not, financially savvy firms and investors may seek ways to be protected against inflation, while the financially unsophisticated and small firms may suffer from it most.</a:t>
            </a:r>
          </a:p>
        </p:txBody>
      </p:sp>
    </p:spTree>
    <p:extLst>
      <p:ext uri="{BB962C8B-B14F-4D97-AF65-F5344CB8AC3E}">
        <p14:creationId xmlns:p14="http://schemas.microsoft.com/office/powerpoint/2010/main" val="3008267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 Preview of Policy Discussions for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flation occurs when too many dollars are chasing too few goods; deflation occurs when too few dollars are chasing too many goods.">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occurs when too many dollars are chasing too few goods; deflation occurs when too few dollars are chasing too many goods.</a:t>
              </a:r>
            </a:p>
          </p:txBody>
        </p:sp>
      </p:grpSp>
      <p:grpSp>
        <p:nvGrpSpPr>
          <p:cNvPr id="13" name="Group 12" descr="The great surges of inflation early in the twentieth century came after wars.">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great surges of inflation early in the twentieth century came after wars.</a:t>
              </a:r>
            </a:p>
          </p:txBody>
        </p:sp>
      </p:grpSp>
      <p:grpSp>
        <p:nvGrpSpPr>
          <p:cNvPr id="17" name="Group 16" descr="After wars, price controls end and pent-up buying power surges forth, driving up inflation.">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wars, price controls end and pent-up buying power surges forth, driving up inflation.</a:t>
              </a:r>
            </a:p>
          </p:txBody>
        </p:sp>
      </p:grpSp>
      <p:grpSp>
        <p:nvGrpSpPr>
          <p:cNvPr id="20" name="Group 19" descr="We typically associate slowing economic activity, as in major recessions, with a reduction in inflation or even outright deflation.">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typically associate slowing economic activity, as in major recessions, with a reduction in inflation or even outright deflation.</a:t>
              </a:r>
            </a:p>
          </p:txBody>
        </p:sp>
      </p:grpSp>
      <p:grpSp>
        <p:nvGrpSpPr>
          <p:cNvPr id="23" name="Group 22" descr="If we are to avoid inflation, the amount of purchasing power in the economy must grow at roughly the same rate as production.">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4193571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25170094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8B05811-8CCF-4FEE-AC34-D0EBF5EE74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442B78-E9A5-47AE-99D0-C1F7F0AF4B6E}">
  <ds:schemaRefs>
    <ds:schemaRef ds:uri="http://schemas.microsoft.com/sharepoint/v3/contenttype/forms"/>
  </ds:schemaRefs>
</ds:datastoreItem>
</file>

<file path=customXml/itemProps3.xml><?xml version="1.0" encoding="utf-8"?>
<ds:datastoreItem xmlns:ds="http://schemas.openxmlformats.org/officeDocument/2006/customXml" ds:itemID="{5EF04C91-A0D6-4B0E-B75C-529D65B077D0}">
  <ds:schemaRefs>
    <ds:schemaRef ds:uri="http://schemas.microsoft.com/office/2006/documentManagement/types"/>
    <ds:schemaRef ds:uri="http://purl.org/dc/dcmitype/"/>
    <ds:schemaRef ds:uri="http://www.w3.org/XML/1998/namespace"/>
    <ds:schemaRef ds:uri="http://purl.org/dc/term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fdab59f7-c3a7-48e5-acd8-618ce834776e"/>
    <ds:schemaRef ds:uri="06d9c582-05c2-476b-83d2-72ab8b1380b2"/>
  </ds:schemaRefs>
</ds:datastoreItem>
</file>

<file path=docProps/app.xml><?xml version="1.0" encoding="utf-8"?>
<Properties xmlns="http://schemas.openxmlformats.org/officeDocument/2006/extended-properties" xmlns:vt="http://schemas.openxmlformats.org/officeDocument/2006/docPropsVTypes">
  <Template>Office Theme</Template>
  <TotalTime>6770</TotalTime>
  <Words>1449</Words>
  <Application>Microsoft Office PowerPoint</Application>
  <PresentationFormat>Widescreen</PresentationFormat>
  <Paragraphs>90</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Century Gothic</vt:lpstr>
      <vt:lpstr>Office Theme</vt:lpstr>
      <vt:lpstr>Indexing and Its Limitations</vt:lpstr>
      <vt:lpstr>Introduction</vt:lpstr>
      <vt:lpstr>Indexing in Private Markets</vt:lpstr>
      <vt:lpstr>Indexing in Government Programs</vt:lpstr>
      <vt:lpstr>On Your Own1</vt:lpstr>
      <vt:lpstr>On Your Own2</vt:lpstr>
      <vt:lpstr>Could Indexing Reduce Concern over Inflation?</vt:lpstr>
      <vt:lpstr>A Preview of Policy Discussions for Inflation</vt:lpstr>
      <vt:lpstr>On Your Own3</vt:lpstr>
      <vt:lpstr>On Your Own4</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140</cp:revision>
  <dcterms:created xsi:type="dcterms:W3CDTF">2014-11-06T15:36:04Z</dcterms:created>
  <dcterms:modified xsi:type="dcterms:W3CDTF">2026-02-05T13:22:26Z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