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381" r:id="rId5"/>
    <p:sldId id="382" r:id="rId6"/>
    <p:sldId id="383" r:id="rId7"/>
    <p:sldId id="384" r:id="rId8"/>
    <p:sldId id="385" r:id="rId9"/>
    <p:sldId id="386" r:id="rId10"/>
    <p:sldId id="387" r:id="rId11"/>
    <p:sldId id="388" r:id="rId12"/>
    <p:sldId id="389" r:id="rId13"/>
    <p:sldId id="390" r:id="rId14"/>
    <p:sldId id="391" r:id="rId15"/>
    <p:sldId id="38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DE0FE6-0C70-4FCF-A0DE-CB4609F69787}" v="3" dt="2026-02-05T13:19:05.6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787" autoAdjust="0"/>
  </p:normalViewPr>
  <p:slideViewPr>
    <p:cSldViewPr snapToGrid="0">
      <p:cViewPr varScale="1">
        <p:scale>
          <a:sx n="90" d="100"/>
          <a:sy n="90" d="100"/>
        </p:scale>
        <p:origin x="99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15:10:40.985" v="4" actId="6549"/>
      <pc:docMkLst>
        <pc:docMk/>
      </pc:docMkLst>
      <pc:sldChg chg="add">
        <pc:chgData name="Caitlin Coleman" userId="96f87ca1-0e64-4ae8-8d77-98757b85df0b" providerId="ADAL" clId="{DDA6BCD5-DC0D-434C-93A0-51E2BCD25B34}" dt="2026-01-21T15:10:02.882" v="0"/>
        <pc:sldMkLst>
          <pc:docMk/>
          <pc:sldMk cId="1554354936" sldId="380"/>
        </pc:sldMkLst>
      </pc:sldChg>
      <pc:sldChg chg="add">
        <pc:chgData name="Caitlin Coleman" userId="96f87ca1-0e64-4ae8-8d77-98757b85df0b" providerId="ADAL" clId="{DDA6BCD5-DC0D-434C-93A0-51E2BCD25B34}" dt="2026-01-21T15:10:19.900" v="1"/>
        <pc:sldMkLst>
          <pc:docMk/>
          <pc:sldMk cId="1344430914" sldId="381"/>
        </pc:sldMkLst>
      </pc:sldChg>
      <pc:sldChg chg="modSp add mod">
        <pc:chgData name="Caitlin Coleman" userId="96f87ca1-0e64-4ae8-8d77-98757b85df0b" providerId="ADAL" clId="{DDA6BCD5-DC0D-434C-93A0-51E2BCD25B34}" dt="2026-01-21T15:10:30.212" v="3" actId="6549"/>
        <pc:sldMkLst>
          <pc:docMk/>
          <pc:sldMk cId="1298652792" sldId="382"/>
        </pc:sldMkLst>
        <pc:spChg chg="mod">
          <ac:chgData name="Caitlin Coleman" userId="96f87ca1-0e64-4ae8-8d77-98757b85df0b" providerId="ADAL" clId="{DDA6BCD5-DC0D-434C-93A0-51E2BCD25B34}" dt="2026-01-21T15:10:30.212" v="3" actId="6549"/>
          <ac:spMkLst>
            <pc:docMk/>
            <pc:sldMk cId="1298652792" sldId="382"/>
            <ac:spMk id="26" creationId="{00000000-0000-0000-0000-000000000000}"/>
          </ac:spMkLst>
        </pc:spChg>
      </pc:sldChg>
      <pc:sldChg chg="add">
        <pc:chgData name="Caitlin Coleman" userId="96f87ca1-0e64-4ae8-8d77-98757b85df0b" providerId="ADAL" clId="{DDA6BCD5-DC0D-434C-93A0-51E2BCD25B34}" dt="2026-01-21T15:10:19.900" v="1"/>
        <pc:sldMkLst>
          <pc:docMk/>
          <pc:sldMk cId="380506612" sldId="383"/>
        </pc:sldMkLst>
      </pc:sldChg>
      <pc:sldChg chg="add">
        <pc:chgData name="Caitlin Coleman" userId="96f87ca1-0e64-4ae8-8d77-98757b85df0b" providerId="ADAL" clId="{DDA6BCD5-DC0D-434C-93A0-51E2BCD25B34}" dt="2026-01-21T15:10:19.900" v="1"/>
        <pc:sldMkLst>
          <pc:docMk/>
          <pc:sldMk cId="3614723395" sldId="384"/>
        </pc:sldMkLst>
      </pc:sldChg>
      <pc:sldChg chg="add">
        <pc:chgData name="Caitlin Coleman" userId="96f87ca1-0e64-4ae8-8d77-98757b85df0b" providerId="ADAL" clId="{DDA6BCD5-DC0D-434C-93A0-51E2BCD25B34}" dt="2026-01-21T15:10:19.900" v="1"/>
        <pc:sldMkLst>
          <pc:docMk/>
          <pc:sldMk cId="718601851" sldId="385"/>
        </pc:sldMkLst>
      </pc:sldChg>
      <pc:sldChg chg="add">
        <pc:chgData name="Caitlin Coleman" userId="96f87ca1-0e64-4ae8-8d77-98757b85df0b" providerId="ADAL" clId="{DDA6BCD5-DC0D-434C-93A0-51E2BCD25B34}" dt="2026-01-21T15:10:19.900" v="1"/>
        <pc:sldMkLst>
          <pc:docMk/>
          <pc:sldMk cId="605449203" sldId="386"/>
        </pc:sldMkLst>
      </pc:sldChg>
      <pc:sldChg chg="add">
        <pc:chgData name="Caitlin Coleman" userId="96f87ca1-0e64-4ae8-8d77-98757b85df0b" providerId="ADAL" clId="{DDA6BCD5-DC0D-434C-93A0-51E2BCD25B34}" dt="2026-01-21T15:10:19.900" v="1"/>
        <pc:sldMkLst>
          <pc:docMk/>
          <pc:sldMk cId="3546861604" sldId="387"/>
        </pc:sldMkLst>
      </pc:sldChg>
      <pc:sldChg chg="add">
        <pc:chgData name="Caitlin Coleman" userId="96f87ca1-0e64-4ae8-8d77-98757b85df0b" providerId="ADAL" clId="{DDA6BCD5-DC0D-434C-93A0-51E2BCD25B34}" dt="2026-01-21T15:10:19.900" v="1"/>
        <pc:sldMkLst>
          <pc:docMk/>
          <pc:sldMk cId="2499369138" sldId="388"/>
        </pc:sldMkLst>
      </pc:sldChg>
      <pc:sldChg chg="add">
        <pc:chgData name="Caitlin Coleman" userId="96f87ca1-0e64-4ae8-8d77-98757b85df0b" providerId="ADAL" clId="{DDA6BCD5-DC0D-434C-93A0-51E2BCD25B34}" dt="2026-01-21T15:10:19.900" v="1"/>
        <pc:sldMkLst>
          <pc:docMk/>
          <pc:sldMk cId="3441223864" sldId="389"/>
        </pc:sldMkLst>
      </pc:sldChg>
      <pc:sldChg chg="add">
        <pc:chgData name="Caitlin Coleman" userId="96f87ca1-0e64-4ae8-8d77-98757b85df0b" providerId="ADAL" clId="{DDA6BCD5-DC0D-434C-93A0-51E2BCD25B34}" dt="2026-01-21T15:10:19.900" v="1"/>
        <pc:sldMkLst>
          <pc:docMk/>
          <pc:sldMk cId="309633111" sldId="390"/>
        </pc:sldMkLst>
      </pc:sldChg>
      <pc:sldChg chg="modSp add mod">
        <pc:chgData name="Caitlin Coleman" userId="96f87ca1-0e64-4ae8-8d77-98757b85df0b" providerId="ADAL" clId="{DDA6BCD5-DC0D-434C-93A0-51E2BCD25B34}" dt="2026-01-21T15:10:40.985" v="4" actId="6549"/>
        <pc:sldMkLst>
          <pc:docMk/>
          <pc:sldMk cId="3325775173" sldId="391"/>
        </pc:sldMkLst>
        <pc:spChg chg="mod">
          <ac:chgData name="Caitlin Coleman" userId="96f87ca1-0e64-4ae8-8d77-98757b85df0b" providerId="ADAL" clId="{DDA6BCD5-DC0D-434C-93A0-51E2BCD25B34}" dt="2026-01-21T15:10:40.985" v="4" actId="6549"/>
          <ac:spMkLst>
            <pc:docMk/>
            <pc:sldMk cId="3325775173" sldId="391"/>
            <ac:spMk id="2" creationId="{673BB0DD-9479-8BE6-F374-E5FF40FE372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357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4198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610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D5F23B-1B12-4DF2-8706-5385F1D353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Tracking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344430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897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Use Index Numbers?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you glance at two index numbers like 107 and 110, you know that the rate of inflation between the two years is about 3%."/>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glance at two index numbers like 107 and 110, you know that the rate of inflation between the two years is about 3%.</a:t>
              </a:r>
            </a:p>
          </p:txBody>
        </p:sp>
      </p:grpSp>
      <p:grpSp>
        <p:nvGrpSpPr>
          <p:cNvPr id="20" name="Group 19" descr="Most people find it difficult to glance at numbers like $19,493.62 and $20,040.17 and know they represent a change of about 3%."/>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people find it difficult to glance at numbers like $19,493.62 and $20,040.17 and know they represent a change of about 3%.</a:t>
              </a:r>
            </a:p>
          </p:txBody>
        </p:sp>
      </p:grpSp>
      <p:grpSp>
        <p:nvGrpSpPr>
          <p:cNvPr id="23" name="Group 22" descr="Index numbers are much easier to interpret than nominal valu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 numbers are much easier to interpret than nominal values.</a:t>
              </a:r>
            </a:p>
          </p:txBody>
        </p:sp>
      </p:grpSp>
      <p:grpSp>
        <p:nvGrpSpPr>
          <p:cNvPr id="18" name="Group 17" descr="Any base year that we choose for the index numbers will result in the same inflation rate.">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Any base year that we choose for the index numbers will result in the same inflation rate.</a:t>
              </a:r>
            </a:p>
          </p:txBody>
        </p:sp>
      </p:grpSp>
    </p:spTree>
    <p:extLst>
      <p:ext uri="{BB962C8B-B14F-4D97-AF65-F5344CB8AC3E}">
        <p14:creationId xmlns:p14="http://schemas.microsoft.com/office/powerpoint/2010/main" val="309633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673BB0DD-9479-8BE6-F374-E5FF40FE372D}"/>
              </a:ext>
            </a:extLst>
          </p:cNvPr>
          <p:cNvSpPr txBox="1">
            <a:spLocks noGrp="1"/>
          </p:cNvSpPr>
          <p:nvPr>
            <p:ph type="title" idx="4294967295"/>
          </p:nvPr>
        </p:nvSpPr>
        <p:spPr>
          <a:xfrm>
            <a:off x="1676402" y="5421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91983582-295B-831C-3096-613D47FF252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measure the price level by using a basket of goods and services and calculating how the total cost of buying that basket of goods will increase over time.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often express the price level in terms of index numbers, which transform the cost of buying the basket of goods and services into a series of numbers in the same proportion to each other but with an arbitrary base year of 100.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measure the inflation rate as the percentage change between price levels or index numbers over time.</a:t>
            </a:r>
          </a:p>
        </p:txBody>
      </p:sp>
    </p:spTree>
    <p:extLst>
      <p:ext uri="{BB962C8B-B14F-4D97-AF65-F5344CB8AC3E}">
        <p14:creationId xmlns:p14="http://schemas.microsoft.com/office/powerpoint/2010/main" val="3325775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554354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is chapter begins by showing how to combine prices of individual goods and services to create a measure of overall inflation.">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chapter begins by showing how to combine prices of individual goods and services to create a measure of overall inflation.</a:t>
              </a:r>
            </a:p>
          </p:txBody>
        </p:sp>
      </p:grpSp>
      <p:grpSp>
        <p:nvGrpSpPr>
          <p:cNvPr id="10" name="Group 9" descr="It discusses the historical and recent experience of inflation, both in the United States and in other countries around the world.">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discusses the historical and recent experience of inflation, both in the United States and in other countries around the world.</a:t>
              </a:r>
            </a:p>
          </p:txBody>
        </p:sp>
      </p:grpSp>
      <p:grpSp>
        <p:nvGrpSpPr>
          <p:cNvPr id="13" name="Group 12" descr="Inflation has consequences for people and firms in their roles as lenders and borrowers, wage earners, taxpayers, and consumers.">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1298652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imary reason for price level increases over time is infl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primary reason for price level increases over time is inflation.</a:t>
              </a:r>
            </a:p>
          </p:txBody>
        </p:sp>
      </p:grpSp>
      <p:grpSp>
        <p:nvGrpSpPr>
          <p:cNvPr id="20" name="Group 19" descr="The power of inflation does not only affect goods and services but also wages and income level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power of inflation does not only affect goods and services but also wages and income levels.</a:t>
              </a:r>
            </a:p>
          </p:txBody>
        </p:sp>
      </p:grpSp>
      <p:grpSp>
        <p:nvGrpSpPr>
          <p:cNvPr id="23" name="Group 22" descr="To determine inflation, economists combine a variety of prices into a single price level."/>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determine inflation, economists combine a variety of prices into a single price level.</a:t>
              </a:r>
            </a:p>
          </p:txBody>
        </p:sp>
      </p:grpSp>
      <p:grpSp>
        <p:nvGrpSpPr>
          <p:cNvPr id="27" name="Group 26" descr="The inflation rate is simply the percentage change in the price level; applying the concept, however, involves some practical difficulties."/>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80506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Hyperinflation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3614723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Price of a Basket of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calculate the price level in the economy, economists begin with the concept of a basket of goods and servic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calculate the price level in the economy, economists begin with the concept of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basket of goods and services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descr="A basket of goods and services consists of the different items that individuals, businesses, or organizations typically buy."/>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basket of goods and services consists of the different items that individuals, businesses, or organizations typically buy.</a:t>
              </a:r>
            </a:p>
          </p:txBody>
        </p:sp>
      </p:grpSp>
      <p:grpSp>
        <p:nvGrpSpPr>
          <p:cNvPr id="23" name="Group 22" descr="The next step is to look at how the prices of those items change over time."/>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next step is to look at how the prices of those items change over time.</a:t>
              </a:r>
            </a:p>
          </p:txBody>
        </p:sp>
      </p:grpSp>
      <p:grpSp>
        <p:nvGrpSpPr>
          <p:cNvPr id="27" name="Group 26" descr="Changes in the prices of goods on which people spend a larger share of their incomes will matter more than changes in the prices of goods on which people spend a smaller share of their incomes."/>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718601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40904" y="1684633"/>
            <a:ext cx="9710192" cy="3291840"/>
          </a:xfrm>
          <a:prstGeom prst="rect">
            <a:avLst/>
          </a:prstGeom>
          <a:solidFill>
            <a:srgbClr val="627981"/>
          </a:solidFill>
        </p:spPr>
        <p:txBody>
          <a:bodyPr wrap="square" rtlCol="0" anchor="t">
            <a:spAutoFit/>
          </a:bodyPr>
          <a:lstStyle/>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Keeping calculations in dollar amounts can get messy, so economists use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index numbers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index number is a unit-free number rather than a dollar amount.</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arbitrarily choose one year to be the “base year.”</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base year, by definition, has an index number equal to 100.</a:t>
            </a:r>
          </a:p>
        </p:txBody>
      </p:sp>
      <p:pic>
        <p:nvPicPr>
          <p:cNvPr id="6" name="Picture 5" descr="index number equals total spending in a year divided by total spending in base year multiplied by 100">
            <a:extLst>
              <a:ext uri="{FF2B5EF4-FFF2-40B4-BE49-F238E27FC236}">
                <a16:creationId xmlns:a16="http://schemas.microsoft.com/office/drawing/2014/main" id="{A8386572-0535-51C1-929E-ECC8E474DABF}"/>
              </a:ext>
            </a:extLst>
          </p:cNvPr>
          <p:cNvPicPr>
            <a:picLocks noChangeAspect="1"/>
          </p:cNvPicPr>
          <p:nvPr/>
        </p:nvPicPr>
        <p:blipFill>
          <a:blip r:embed="rId3"/>
          <a:stretch>
            <a:fillRect/>
          </a:stretch>
        </p:blipFill>
        <p:spPr>
          <a:xfrm>
            <a:off x="3078838" y="3649831"/>
            <a:ext cx="6034323" cy="933744"/>
          </a:xfrm>
          <a:prstGeom prst="rect">
            <a:avLst/>
          </a:prstGeom>
        </p:spPr>
      </p:pic>
    </p:spTree>
    <p:extLst>
      <p:ext uri="{BB962C8B-B14F-4D97-AF65-F5344CB8AC3E}">
        <p14:creationId xmlns:p14="http://schemas.microsoft.com/office/powerpoint/2010/main" val="605449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descr="Index numbers can be used to calculate inflation. Given that the index number is 99.5 in Year 2 and 93.4 in Year 1, the inflation rate from Year 1 to Year 2 would be calculated as follows:"/>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 numbers can be used to calculate inflation. Given that the index number is 99.5 in Year 2 and 93.4 in Year 1, the inflation rate from Year 1 to Year 2 would be calculated as follows:</a:t>
              </a:r>
            </a:p>
          </p:txBody>
        </p:sp>
      </p:grpSp>
      <p:pic>
        <p:nvPicPr>
          <p:cNvPr id="3" name="Picture 2" descr="Year 2 index number minus year 1 index number divided by year 1 index number multiplied by 100. 99.5 minus 93.4 divided by 93.4 multiplied by 100 equals 6.5%.">
            <a:extLst>
              <a:ext uri="{FF2B5EF4-FFF2-40B4-BE49-F238E27FC236}">
                <a16:creationId xmlns:a16="http://schemas.microsoft.com/office/drawing/2014/main" id="{FDBD6AC2-9435-E940-0B6E-6A621BAFCB88}"/>
              </a:ext>
            </a:extLst>
          </p:cNvPr>
          <p:cNvPicPr>
            <a:picLocks noChangeAspect="1"/>
          </p:cNvPicPr>
          <p:nvPr/>
        </p:nvPicPr>
        <p:blipFill>
          <a:blip r:embed="rId3"/>
          <a:stretch>
            <a:fillRect/>
          </a:stretch>
        </p:blipFill>
        <p:spPr>
          <a:xfrm>
            <a:off x="2709178" y="3114628"/>
            <a:ext cx="6773641" cy="1903627"/>
          </a:xfrm>
          <a:prstGeom prst="rect">
            <a:avLst/>
          </a:prstGeom>
        </p:spPr>
      </p:pic>
    </p:spTree>
    <p:extLst>
      <p:ext uri="{BB962C8B-B14F-4D97-AF65-F5344CB8AC3E}">
        <p14:creationId xmlns:p14="http://schemas.microsoft.com/office/powerpoint/2010/main" val="3546861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index number is 114 this year and 120 next year, find the rate of inflation.</a:t>
              </a:r>
            </a:p>
          </p:txBody>
        </p:sp>
      </p:grpSp>
      <p:pic>
        <p:nvPicPr>
          <p:cNvPr id="3" name="Picture 2" descr="Year 2 index number minus year 1 index number divided by year 1 index number multiplied by 100.">
            <a:extLst>
              <a:ext uri="{FF2B5EF4-FFF2-40B4-BE49-F238E27FC236}">
                <a16:creationId xmlns:a16="http://schemas.microsoft.com/office/drawing/2014/main" id="{C99F58A5-C7A6-22A7-8E3A-FFD0DC1F8094}"/>
              </a:ext>
            </a:extLst>
          </p:cNvPr>
          <p:cNvPicPr>
            <a:picLocks noChangeAspect="1"/>
          </p:cNvPicPr>
          <p:nvPr/>
        </p:nvPicPr>
        <p:blipFill>
          <a:blip r:embed="rId3"/>
          <a:stretch>
            <a:fillRect/>
          </a:stretch>
        </p:blipFill>
        <p:spPr>
          <a:xfrm>
            <a:off x="2880507" y="3350500"/>
            <a:ext cx="6430982" cy="805332"/>
          </a:xfrm>
          <a:prstGeom prst="rect">
            <a:avLst/>
          </a:prstGeom>
        </p:spPr>
      </p:pic>
    </p:spTree>
    <p:extLst>
      <p:ext uri="{BB962C8B-B14F-4D97-AF65-F5344CB8AC3E}">
        <p14:creationId xmlns:p14="http://schemas.microsoft.com/office/powerpoint/2010/main" val="2499369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index number is 114 this year and 120 next year, find the rate of inflation.</a:t>
              </a:r>
            </a:p>
          </p:txBody>
        </p:sp>
      </p:grpSp>
      <p:pic>
        <p:nvPicPr>
          <p:cNvPr id="3" name="Picture 2" descr="Year 2 index number minus year 1 index number divided by year 1 index number multiplied by 100. 120 minus 114 divided by 114 multiplied by 100 equals 5.3%.">
            <a:extLst>
              <a:ext uri="{FF2B5EF4-FFF2-40B4-BE49-F238E27FC236}">
                <a16:creationId xmlns:a16="http://schemas.microsoft.com/office/drawing/2014/main" id="{1B20655F-030F-0176-36BE-B0CB1A11CC27}"/>
              </a:ext>
            </a:extLst>
          </p:cNvPr>
          <p:cNvPicPr>
            <a:picLocks noChangeAspect="1"/>
          </p:cNvPicPr>
          <p:nvPr/>
        </p:nvPicPr>
        <p:blipFill>
          <a:blip r:embed="rId3"/>
          <a:stretch>
            <a:fillRect/>
          </a:stretch>
        </p:blipFill>
        <p:spPr>
          <a:xfrm>
            <a:off x="2936447" y="3107719"/>
            <a:ext cx="6319102" cy="1715185"/>
          </a:xfrm>
          <a:prstGeom prst="rect">
            <a:avLst/>
          </a:prstGeom>
        </p:spPr>
      </p:pic>
    </p:spTree>
    <p:extLst>
      <p:ext uri="{BB962C8B-B14F-4D97-AF65-F5344CB8AC3E}">
        <p14:creationId xmlns:p14="http://schemas.microsoft.com/office/powerpoint/2010/main" val="34412238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06E582-C57B-42A3-AD07-B6A62CA0FDAD}">
  <ds:schemaRefs>
    <ds:schemaRef ds:uri="http://schemas.microsoft.com/sharepoint/v3/contenttype/forms"/>
  </ds:schemaRefs>
</ds:datastoreItem>
</file>

<file path=customXml/itemProps2.xml><?xml version="1.0" encoding="utf-8"?>
<ds:datastoreItem xmlns:ds="http://schemas.openxmlformats.org/officeDocument/2006/customXml" ds:itemID="{DFF3F3D0-5E97-45DA-AC63-1835385FBDB9}">
  <ds:schemaRefs>
    <ds:schemaRef ds:uri="http://purl.org/dc/elements/1.1/"/>
    <ds:schemaRef ds:uri="http://schemas.microsoft.com/office/2006/metadata/properties"/>
    <ds:schemaRef ds:uri="http://schemas.microsoft.com/office/2006/documentManagement/types"/>
    <ds:schemaRef ds:uri="fdab59f7-c3a7-48e5-acd8-618ce834776e"/>
    <ds:schemaRef ds:uri="http://schemas.microsoft.com/office/infopath/2007/PartnerControls"/>
    <ds:schemaRef ds:uri="http://schemas.openxmlformats.org/package/2006/metadata/core-properties"/>
    <ds:schemaRef ds:uri="http://purl.org/dc/dcmitype/"/>
    <ds:schemaRef ds:uri="06d9c582-05c2-476b-83d2-72ab8b1380b2"/>
    <ds:schemaRef ds:uri="http://www.w3.org/XML/1998/namespace"/>
    <ds:schemaRef ds:uri="http://purl.org/dc/terms/"/>
  </ds:schemaRefs>
</ds:datastoreItem>
</file>

<file path=customXml/itemProps3.xml><?xml version="1.0" encoding="utf-8"?>
<ds:datastoreItem xmlns:ds="http://schemas.openxmlformats.org/officeDocument/2006/customXml" ds:itemID="{55C5D0BB-A453-4716-AC7E-41529A5745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1545</TotalTime>
  <Words>1093</Words>
  <Application>Microsoft Office PowerPoint</Application>
  <PresentationFormat>Widescreen</PresentationFormat>
  <Paragraphs>89</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Tracking Inflation</vt:lpstr>
      <vt:lpstr>Introduction</vt:lpstr>
      <vt:lpstr>Inflation1</vt:lpstr>
      <vt:lpstr>Inflation2</vt:lpstr>
      <vt:lpstr>The Price of a Basket of Goods</vt:lpstr>
      <vt:lpstr>Index Numbers1</vt:lpstr>
      <vt:lpstr>Index Numbers2</vt:lpstr>
      <vt:lpstr>On Your Own1</vt:lpstr>
      <vt:lpstr>On Your Own2</vt:lpstr>
      <vt:lpstr>Why Use Index Numbers?</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146</cp:revision>
  <dcterms:created xsi:type="dcterms:W3CDTF">2014-11-06T15:36:04Z</dcterms:created>
  <dcterms:modified xsi:type="dcterms:W3CDTF">2026-02-05T13:19:06Z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