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6" r:id="rId4"/>
  </p:sldMasterIdLst>
  <p:notesMasterIdLst>
    <p:notesMasterId r:id="rId26"/>
  </p:notesMasterIdLst>
  <p:sldIdLst>
    <p:sldId id="391" r:id="rId5"/>
    <p:sldId id="392" r:id="rId6"/>
    <p:sldId id="393" r:id="rId7"/>
    <p:sldId id="394" r:id="rId8"/>
    <p:sldId id="395" r:id="rId9"/>
    <p:sldId id="396" r:id="rId10"/>
    <p:sldId id="397" r:id="rId11"/>
    <p:sldId id="398" r:id="rId12"/>
    <p:sldId id="399" r:id="rId13"/>
    <p:sldId id="400" r:id="rId14"/>
    <p:sldId id="401" r:id="rId15"/>
    <p:sldId id="402" r:id="rId16"/>
    <p:sldId id="403" r:id="rId17"/>
    <p:sldId id="404" r:id="rId18"/>
    <p:sldId id="405" r:id="rId19"/>
    <p:sldId id="406" r:id="rId20"/>
    <p:sldId id="407" r:id="rId21"/>
    <p:sldId id="408" r:id="rId22"/>
    <p:sldId id="409" r:id="rId23"/>
    <p:sldId id="410" r:id="rId24"/>
    <p:sldId id="411"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itlin Coleman" initials="CC" lastIdx="18" clrIdx="0">
    <p:extLst>
      <p:ext uri="{19B8F6BF-5375-455C-9EA6-DF929625EA0E}">
        <p15:presenceInfo xmlns:p15="http://schemas.microsoft.com/office/powerpoint/2012/main" userId="S::cclark@hawkeslearning.com::96f87ca1-0e64-4ae8-8d77-98757b85df0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7D4CB"/>
    <a:srgbClr val="627981"/>
    <a:srgbClr val="386546"/>
    <a:srgbClr val="314C57"/>
    <a:srgbClr val="F3EDE7"/>
    <a:srgbClr val="CCA49C"/>
    <a:srgbClr val="F2E2D2"/>
    <a:srgbClr val="318295"/>
    <a:srgbClr val="5A7E83"/>
    <a:srgbClr val="8856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47C095F-E4CC-4592-A7DC-5224EC545118}" v="3" dt="2026-02-05T13:16:48.3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474" autoAdjust="0"/>
    <p:restoredTop sz="86271" autoAdjust="0"/>
  </p:normalViewPr>
  <p:slideViewPr>
    <p:cSldViewPr snapToGrid="0">
      <p:cViewPr varScale="1">
        <p:scale>
          <a:sx n="92" d="100"/>
          <a:sy n="92" d="100"/>
        </p:scale>
        <p:origin x="918" y="7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commentAuthors" Target="commentAuthors.xml"/><Relationship Id="rId30"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itlin Coleman" userId="96f87ca1-0e64-4ae8-8d77-98757b85df0b" providerId="ADAL" clId="{DDA6BCD5-DC0D-434C-93A0-51E2BCD25B34}"/>
    <pc:docChg chg="addSld delSld modSld">
      <pc:chgData name="Caitlin Coleman" userId="96f87ca1-0e64-4ae8-8d77-98757b85df0b" providerId="ADAL" clId="{DDA6BCD5-DC0D-434C-93A0-51E2BCD25B34}" dt="2026-01-20T13:47:57.122" v="8" actId="20577"/>
      <pc:docMkLst>
        <pc:docMk/>
      </pc:docMkLst>
      <pc:sldChg chg="add">
        <pc:chgData name="Caitlin Coleman" userId="96f87ca1-0e64-4ae8-8d77-98757b85df0b" providerId="ADAL" clId="{DDA6BCD5-DC0D-434C-93A0-51E2BCD25B34}" dt="2026-01-20T13:47:14.415" v="0"/>
        <pc:sldMkLst>
          <pc:docMk/>
          <pc:sldMk cId="2112806733" sldId="391"/>
        </pc:sldMkLst>
      </pc:sldChg>
      <pc:sldChg chg="modSp add mod">
        <pc:chgData name="Caitlin Coleman" userId="96f87ca1-0e64-4ae8-8d77-98757b85df0b" providerId="ADAL" clId="{DDA6BCD5-DC0D-434C-93A0-51E2BCD25B34}" dt="2026-01-20T13:47:23.535" v="2" actId="6549"/>
        <pc:sldMkLst>
          <pc:docMk/>
          <pc:sldMk cId="1097092664" sldId="392"/>
        </pc:sldMkLst>
        <pc:spChg chg="mod">
          <ac:chgData name="Caitlin Coleman" userId="96f87ca1-0e64-4ae8-8d77-98757b85df0b" providerId="ADAL" clId="{DDA6BCD5-DC0D-434C-93A0-51E2BCD25B34}" dt="2026-01-20T13:47:23.535" v="2" actId="6549"/>
          <ac:spMkLst>
            <pc:docMk/>
            <pc:sldMk cId="1097092664" sldId="392"/>
            <ac:spMk id="26" creationId="{00000000-0000-0000-0000-000000000000}"/>
          </ac:spMkLst>
        </pc:spChg>
      </pc:sldChg>
      <pc:sldChg chg="add">
        <pc:chgData name="Caitlin Coleman" userId="96f87ca1-0e64-4ae8-8d77-98757b85df0b" providerId="ADAL" clId="{DDA6BCD5-DC0D-434C-93A0-51E2BCD25B34}" dt="2026-01-20T13:47:14.415" v="0"/>
        <pc:sldMkLst>
          <pc:docMk/>
          <pc:sldMk cId="2536844379" sldId="393"/>
        </pc:sldMkLst>
      </pc:sldChg>
      <pc:sldChg chg="add">
        <pc:chgData name="Caitlin Coleman" userId="96f87ca1-0e64-4ae8-8d77-98757b85df0b" providerId="ADAL" clId="{DDA6BCD5-DC0D-434C-93A0-51E2BCD25B34}" dt="2026-01-20T13:47:14.415" v="0"/>
        <pc:sldMkLst>
          <pc:docMk/>
          <pc:sldMk cId="2108523088" sldId="394"/>
        </pc:sldMkLst>
      </pc:sldChg>
      <pc:sldChg chg="add">
        <pc:chgData name="Caitlin Coleman" userId="96f87ca1-0e64-4ae8-8d77-98757b85df0b" providerId="ADAL" clId="{DDA6BCD5-DC0D-434C-93A0-51E2BCD25B34}" dt="2026-01-20T13:47:14.415" v="0"/>
        <pc:sldMkLst>
          <pc:docMk/>
          <pc:sldMk cId="2567779327" sldId="395"/>
        </pc:sldMkLst>
      </pc:sldChg>
      <pc:sldChg chg="add">
        <pc:chgData name="Caitlin Coleman" userId="96f87ca1-0e64-4ae8-8d77-98757b85df0b" providerId="ADAL" clId="{DDA6BCD5-DC0D-434C-93A0-51E2BCD25B34}" dt="2026-01-20T13:47:14.415" v="0"/>
        <pc:sldMkLst>
          <pc:docMk/>
          <pc:sldMk cId="3000403893" sldId="396"/>
        </pc:sldMkLst>
      </pc:sldChg>
      <pc:sldChg chg="add">
        <pc:chgData name="Caitlin Coleman" userId="96f87ca1-0e64-4ae8-8d77-98757b85df0b" providerId="ADAL" clId="{DDA6BCD5-DC0D-434C-93A0-51E2BCD25B34}" dt="2026-01-20T13:47:14.415" v="0"/>
        <pc:sldMkLst>
          <pc:docMk/>
          <pc:sldMk cId="3576849216" sldId="397"/>
        </pc:sldMkLst>
      </pc:sldChg>
      <pc:sldChg chg="modSp add mod">
        <pc:chgData name="Caitlin Coleman" userId="96f87ca1-0e64-4ae8-8d77-98757b85df0b" providerId="ADAL" clId="{DDA6BCD5-DC0D-434C-93A0-51E2BCD25B34}" dt="2026-01-20T13:47:33.853" v="4" actId="20577"/>
        <pc:sldMkLst>
          <pc:docMk/>
          <pc:sldMk cId="2596052858" sldId="398"/>
        </pc:sldMkLst>
        <pc:spChg chg="mod">
          <ac:chgData name="Caitlin Coleman" userId="96f87ca1-0e64-4ae8-8d77-98757b85df0b" providerId="ADAL" clId="{DDA6BCD5-DC0D-434C-93A0-51E2BCD25B34}" dt="2026-01-20T13:47:33.853" v="4" actId="20577"/>
          <ac:spMkLst>
            <pc:docMk/>
            <pc:sldMk cId="2596052858" sldId="398"/>
            <ac:spMk id="2" creationId="{914B8CFE-44E4-DEAF-3E81-A42F78014B76}"/>
          </ac:spMkLst>
        </pc:spChg>
      </pc:sldChg>
      <pc:sldChg chg="modSp add mod">
        <pc:chgData name="Caitlin Coleman" userId="96f87ca1-0e64-4ae8-8d77-98757b85df0b" providerId="ADAL" clId="{DDA6BCD5-DC0D-434C-93A0-51E2BCD25B34}" dt="2026-01-20T13:47:40.186" v="6" actId="20577"/>
        <pc:sldMkLst>
          <pc:docMk/>
          <pc:sldMk cId="3371478496" sldId="399"/>
        </pc:sldMkLst>
        <pc:spChg chg="mod">
          <ac:chgData name="Caitlin Coleman" userId="96f87ca1-0e64-4ae8-8d77-98757b85df0b" providerId="ADAL" clId="{DDA6BCD5-DC0D-434C-93A0-51E2BCD25B34}" dt="2026-01-20T13:47:40.186" v="6" actId="20577"/>
          <ac:spMkLst>
            <pc:docMk/>
            <pc:sldMk cId="3371478496" sldId="399"/>
            <ac:spMk id="4" creationId="{EB727615-07C8-E916-C95A-2B12B86FC227}"/>
          </ac:spMkLst>
        </pc:spChg>
      </pc:sldChg>
      <pc:sldChg chg="add">
        <pc:chgData name="Caitlin Coleman" userId="96f87ca1-0e64-4ae8-8d77-98757b85df0b" providerId="ADAL" clId="{DDA6BCD5-DC0D-434C-93A0-51E2BCD25B34}" dt="2026-01-20T13:47:14.415" v="0"/>
        <pc:sldMkLst>
          <pc:docMk/>
          <pc:sldMk cId="1360487349" sldId="400"/>
        </pc:sldMkLst>
      </pc:sldChg>
      <pc:sldChg chg="add">
        <pc:chgData name="Caitlin Coleman" userId="96f87ca1-0e64-4ae8-8d77-98757b85df0b" providerId="ADAL" clId="{DDA6BCD5-DC0D-434C-93A0-51E2BCD25B34}" dt="2026-01-20T13:47:14.415" v="0"/>
        <pc:sldMkLst>
          <pc:docMk/>
          <pc:sldMk cId="1598085140" sldId="401"/>
        </pc:sldMkLst>
      </pc:sldChg>
      <pc:sldChg chg="add">
        <pc:chgData name="Caitlin Coleman" userId="96f87ca1-0e64-4ae8-8d77-98757b85df0b" providerId="ADAL" clId="{DDA6BCD5-DC0D-434C-93A0-51E2BCD25B34}" dt="2026-01-20T13:47:14.415" v="0"/>
        <pc:sldMkLst>
          <pc:docMk/>
          <pc:sldMk cId="2722960467" sldId="402"/>
        </pc:sldMkLst>
      </pc:sldChg>
      <pc:sldChg chg="add">
        <pc:chgData name="Caitlin Coleman" userId="96f87ca1-0e64-4ae8-8d77-98757b85df0b" providerId="ADAL" clId="{DDA6BCD5-DC0D-434C-93A0-51E2BCD25B34}" dt="2026-01-20T13:47:14.415" v="0"/>
        <pc:sldMkLst>
          <pc:docMk/>
          <pc:sldMk cId="449562117" sldId="403"/>
        </pc:sldMkLst>
      </pc:sldChg>
      <pc:sldChg chg="add">
        <pc:chgData name="Caitlin Coleman" userId="96f87ca1-0e64-4ae8-8d77-98757b85df0b" providerId="ADAL" clId="{DDA6BCD5-DC0D-434C-93A0-51E2BCD25B34}" dt="2026-01-20T13:47:14.415" v="0"/>
        <pc:sldMkLst>
          <pc:docMk/>
          <pc:sldMk cId="942027257" sldId="404"/>
        </pc:sldMkLst>
      </pc:sldChg>
      <pc:sldChg chg="add">
        <pc:chgData name="Caitlin Coleman" userId="96f87ca1-0e64-4ae8-8d77-98757b85df0b" providerId="ADAL" clId="{DDA6BCD5-DC0D-434C-93A0-51E2BCD25B34}" dt="2026-01-20T13:47:14.415" v="0"/>
        <pc:sldMkLst>
          <pc:docMk/>
          <pc:sldMk cId="2002857435" sldId="405"/>
        </pc:sldMkLst>
      </pc:sldChg>
      <pc:sldChg chg="add">
        <pc:chgData name="Caitlin Coleman" userId="96f87ca1-0e64-4ae8-8d77-98757b85df0b" providerId="ADAL" clId="{DDA6BCD5-DC0D-434C-93A0-51E2BCD25B34}" dt="2026-01-20T13:47:14.415" v="0"/>
        <pc:sldMkLst>
          <pc:docMk/>
          <pc:sldMk cId="3208846894" sldId="406"/>
        </pc:sldMkLst>
      </pc:sldChg>
      <pc:sldChg chg="add">
        <pc:chgData name="Caitlin Coleman" userId="96f87ca1-0e64-4ae8-8d77-98757b85df0b" providerId="ADAL" clId="{DDA6BCD5-DC0D-434C-93A0-51E2BCD25B34}" dt="2026-01-20T13:47:14.415" v="0"/>
        <pc:sldMkLst>
          <pc:docMk/>
          <pc:sldMk cId="1839546582" sldId="407"/>
        </pc:sldMkLst>
      </pc:sldChg>
      <pc:sldChg chg="add">
        <pc:chgData name="Caitlin Coleman" userId="96f87ca1-0e64-4ae8-8d77-98757b85df0b" providerId="ADAL" clId="{DDA6BCD5-DC0D-434C-93A0-51E2BCD25B34}" dt="2026-01-20T13:47:14.415" v="0"/>
        <pc:sldMkLst>
          <pc:docMk/>
          <pc:sldMk cId="3343277622" sldId="408"/>
        </pc:sldMkLst>
      </pc:sldChg>
      <pc:sldChg chg="modSp add mod">
        <pc:chgData name="Caitlin Coleman" userId="96f87ca1-0e64-4ae8-8d77-98757b85df0b" providerId="ADAL" clId="{DDA6BCD5-DC0D-434C-93A0-51E2BCD25B34}" dt="2026-01-20T13:47:52.078" v="7" actId="6549"/>
        <pc:sldMkLst>
          <pc:docMk/>
          <pc:sldMk cId="1363685822" sldId="409"/>
        </pc:sldMkLst>
        <pc:spChg chg="mod">
          <ac:chgData name="Caitlin Coleman" userId="96f87ca1-0e64-4ae8-8d77-98757b85df0b" providerId="ADAL" clId="{DDA6BCD5-DC0D-434C-93A0-51E2BCD25B34}" dt="2026-01-20T13:47:52.078" v="7" actId="6549"/>
          <ac:spMkLst>
            <pc:docMk/>
            <pc:sldMk cId="1363685822" sldId="409"/>
            <ac:spMk id="2" creationId="{B4474EBC-0236-FA1D-0693-063979F4695D}"/>
          </ac:spMkLst>
        </pc:spChg>
      </pc:sldChg>
      <pc:sldChg chg="modSp add mod">
        <pc:chgData name="Caitlin Coleman" userId="96f87ca1-0e64-4ae8-8d77-98757b85df0b" providerId="ADAL" clId="{DDA6BCD5-DC0D-434C-93A0-51E2BCD25B34}" dt="2026-01-20T13:47:57.122" v="8" actId="20577"/>
        <pc:sldMkLst>
          <pc:docMk/>
          <pc:sldMk cId="2932100768" sldId="410"/>
        </pc:sldMkLst>
        <pc:spChg chg="mod">
          <ac:chgData name="Caitlin Coleman" userId="96f87ca1-0e64-4ae8-8d77-98757b85df0b" providerId="ADAL" clId="{DDA6BCD5-DC0D-434C-93A0-51E2BCD25B34}" dt="2026-01-20T13:47:57.122" v="8" actId="20577"/>
          <ac:spMkLst>
            <pc:docMk/>
            <pc:sldMk cId="2932100768" sldId="410"/>
            <ac:spMk id="2" creationId="{355F0BA0-2E08-7B55-FBA0-F38BE774DFEF}"/>
          </ac:spMkLst>
        </pc:spChg>
      </pc:sldChg>
      <pc:sldChg chg="add">
        <pc:chgData name="Caitlin Coleman" userId="96f87ca1-0e64-4ae8-8d77-98757b85df0b" providerId="ADAL" clId="{DDA6BCD5-DC0D-434C-93A0-51E2BCD25B34}" dt="2026-01-20T13:47:14.415" v="0"/>
        <pc:sldMkLst>
          <pc:docMk/>
          <pc:sldMk cId="1237355117" sldId="41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6D7628-5B5E-4CF7-BF61-2E97F27191BA}" type="datetimeFigureOut">
              <a:rPr lang="en-US" smtClean="0"/>
              <a:t>2/5/2026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5EE5201-572A-4C89-8ECF-637E264589B7}" type="slidenum">
              <a:rPr lang="en-US" smtClean="0"/>
              <a:t>‹#›</a:t>
            </a:fld>
            <a:endParaRPr lang="en-US"/>
          </a:p>
        </p:txBody>
      </p:sp>
    </p:spTree>
    <p:extLst>
      <p:ext uri="{BB962C8B-B14F-4D97-AF65-F5344CB8AC3E}">
        <p14:creationId xmlns:p14="http://schemas.microsoft.com/office/powerpoint/2010/main" val="40492562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Cyclical unemployment explains why unemployment rises during a recession and falls during an economic expansion, but what explains the level of unemployment that remains even in good economic times? Why is the unemployment rate never zero? Why does some level of unemployment persist even when economies are growing strongly? Why are unemployment rates continually higher in certain economies, through good economic years and bad?</a:t>
            </a:r>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5EE5201-572A-4C89-8ECF-637E264589B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24756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natural unemployment rate is related to two other important concepts:</a:t>
            </a:r>
          </a:p>
          <a:p>
            <a:r>
              <a:rPr lang="en-US" dirty="0"/>
              <a:t>Full employment</a:t>
            </a:r>
          </a:p>
          <a:p>
            <a:r>
              <a:rPr lang="en-US" dirty="0"/>
              <a:t>Potential real gross domestic product (GDP)</a:t>
            </a:r>
          </a:p>
          <a:p>
            <a:r>
              <a:rPr lang="en-US" dirty="0"/>
              <a:t>Operating above potential GDP is only possible for a short time since it is analogous to all workers working overtime.</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5EE5201-572A-4C89-8ECF-637E264589B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27050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Over time, productivity determines level of wages in an economy. Adjustments of wages to productivity levels don’t happen quickly or smoothly. If productivity unexpectedly changes, it can affect the natural rate of unemployment. When productivity is unexpectedly lower, levels of unemployment tend to be higher. When productivity is unexpectedly higher, levels of unemployment tend to be lower. Over time, wages adjust to reflect productivity levels.</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5EE5201-572A-4C89-8ECF-637E264589B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48052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Productivity rises, which increases the demand for labor. Employers and workers become used to the pattern of wage increases. Then, productivity suddenly stops increasing. However, the expectations of employers and workers for wage increases do not shift immediately, so wages keep rising as before.</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5EE5201-572A-4C89-8ECF-637E264589B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89772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Productivity rises, which increases the demand for labor. Employers and workers become used to the pattern of wage increases. Then, productivity suddenly stops increasing. However, the expectations of employers and workers for wage increases do not shift immediately, so wages keep rising as before.</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5EE5201-572A-4C89-8ECF-637E264589B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942927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underlying economic, social, and political factors that determine the natural rate of unemployment can change over time. For example, the internet, the growth of the temporary worker industry, and the aging of the baby boomer generation in the 1990s. The growth of the temporary worker industry has probably also helped reduce the natural rate of unemployment. The natural rate of unemployment was, on average, lower in the 1990s and the early 2000s than in the 1980s.</a:t>
            </a:r>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5EE5201-572A-4C89-8ECF-637E264589B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41219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By the standards of other high-income economies, the natural rate of unemployment in the U.S. economy appears relatively low. Many European economies have had unemployment rates hovering near 10%, or even higher, since the 1970s. Many European countries have generous welfare and unemployment benefits that impose additional costs on firms when they hire workers. When companies know that it will be difficult to fire or lay off workers, they also become hesitant about hiring in the first place.</a:t>
            </a:r>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5EE5201-572A-4C89-8ECF-637E264589B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99111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a government enacts policies, it must examine the effects on the information and incentives that employees or employers receive. Government can rethink design of unemployment assistance programs and protections to not unduly discourage supply of labor. Government can reassess rules for businesses starting up or expanding to not unduly discourage demand for labor. Governments should not repeal all laws affecting labor markets, but tradeoffs should be considered when enacting such laws.</a:t>
            </a:r>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5EE5201-572A-4C89-8ECF-637E264589B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953372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91" name="Google Shape;9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589568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91" name="Google Shape;9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76534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remaining level of unemployment that occurs even when the economy is healthy is called the natural rate of unemployment. The natural rate of unemployment is not "natural" in the sense that it is a physical or unchanging law of nature. Results from a combination of economic, social, and political factors, assuming the economy is neither booming nor in a recession. The natural rate of unemployment is caused by several factors: frictional unemployment, structural unemployment, and public policy.</a:t>
            </a:r>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5EE5201-572A-4C89-8ECF-637E264589B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390830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takes time to discover new jobs, interview and determine if the new job is a good match, and relocate to be in the proximity of the new job. Economists call the unemployment that occurs in the meantime, as workers move between jobs, frictional unemployment. Frictional unemployment is not inherently a bad thing. People must find the job for which they are best suited, not just take the first one offered.</a:t>
            </a:r>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5EE5201-572A-4C89-8ECF-637E264589B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091923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Depends on ease of communication about job prospects, willingness of people to relocate, and demographics of the labor force</a:t>
            </a:r>
          </a:p>
          <a:p>
            <a:r>
              <a:rPr lang="en-US" dirty="0"/>
              <a:t>Ease of communication: level of frictional unemployment will depend on how easy it is for workers to learn about alternative jobs</a:t>
            </a:r>
          </a:p>
          <a:p>
            <a:r>
              <a:rPr lang="en-US" dirty="0"/>
              <a:t>Willingness to relocate: how willing people are to move to new areas to find jobs, which in turn may depend on history and culture</a:t>
            </a:r>
          </a:p>
          <a:p>
            <a:r>
              <a:rPr lang="en-US" dirty="0"/>
              <a:t>Demographics: workers under 25 try out new options often and have higher frictional unemployment; workers aged 25 to 54 want a steadier job and income</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5EE5201-572A-4C89-8ECF-637E264589B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53172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Unemployment rates are highest for the very young and become lower with age.</a:t>
            </a:r>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5EE5201-572A-4C89-8ECF-637E264589B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26856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Another factor that influences the natural rate of unemployment is the amount of structural unemployment. The structurally unemployed don't have jobs because they lack skills valued by the labor market. Some people worry that technology causes structural unemployment. In the past, new technology has put low-skilled employees out of work, at the same time, it creates demand for high-skilled workers.</a:t>
            </a:r>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5EE5201-572A-4C89-8ECF-637E264589B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19669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91" name="Google Shape;9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526308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91" name="Google Shape;9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387460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natural unemployment rate is related to two other important concepts:</a:t>
            </a:r>
          </a:p>
          <a:p>
            <a:r>
              <a:rPr lang="en-US" dirty="0"/>
              <a:t>Full employment</a:t>
            </a:r>
          </a:p>
          <a:p>
            <a:r>
              <a:rPr lang="en-US" dirty="0"/>
              <a:t>Potential real gross domestic product (GDP)</a:t>
            </a:r>
          </a:p>
          <a:p>
            <a:r>
              <a:rPr lang="en-US" dirty="0"/>
              <a:t>Operating above potential GDP is only possible for a short time since it is analogous to all workers working overtime.</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5EE5201-572A-4C89-8ECF-637E264589B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262554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7228437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4180865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8378281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373184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7805993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4083847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2892702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2756487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866824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0393379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061161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2/5/2026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a:p>
        </p:txBody>
      </p:sp>
    </p:spTree>
    <p:extLst>
      <p:ext uri="{BB962C8B-B14F-4D97-AF65-F5344CB8AC3E}">
        <p14:creationId xmlns:p14="http://schemas.microsoft.com/office/powerpoint/2010/main" val="3407198973"/>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75000"/>
                  <a:lumOff val="25000"/>
                </a:prstClr>
              </a:solidFill>
              <a:effectLst/>
              <a:uLnTx/>
              <a:uFillTx/>
              <a:latin typeface="Calibri" panose="020F0502020204030204"/>
              <a:ea typeface="+mn-ea"/>
              <a:cs typeface="+mn-cs"/>
            </a:endParaRPr>
          </a:p>
        </p:txBody>
      </p:sp>
      <p:cxnSp>
        <p:nvCxnSpPr>
          <p:cNvPr id="11" name="Straight Connector 10">
            <a:extLst>
              <a:ext uri="{C183D7F6-B498-43B3-948B-1728B52AA6E4}">
                <adec:decorative xmlns:adec="http://schemas.microsoft.com/office/drawing/2017/decorative" val="1"/>
              </a:ext>
            </a:extLst>
          </p:cNvPr>
          <p:cNvCxnSpPr/>
          <p:nvPr/>
        </p:nvCxnSpPr>
        <p:spPr>
          <a:xfrm>
            <a:off x="3071447" y="2091430"/>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itle 8"/>
          <p:cNvSpPr txBox="1">
            <a:spLocks noGrp="1"/>
          </p:cNvSpPr>
          <p:nvPr>
            <p:ph type="title" idx="4294967295"/>
          </p:nvPr>
        </p:nvSpPr>
        <p:spPr>
          <a:xfrm>
            <a:off x="1524000" y="2526241"/>
            <a:ext cx="9144000" cy="258532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What Causes Changes in Unemployment over the Long Run</a:t>
            </a:r>
          </a:p>
        </p:txBody>
      </p:sp>
      <p:cxnSp>
        <p:nvCxnSpPr>
          <p:cNvPr id="14" name="Straight Connector 13">
            <a:extLst>
              <a:ext uri="{C183D7F6-B498-43B3-948B-1728B52AA6E4}">
                <adec:decorative xmlns:adec="http://schemas.microsoft.com/office/drawing/2017/decorative" val="1"/>
              </a:ext>
            </a:extLst>
          </p:cNvPr>
          <p:cNvCxnSpPr/>
          <p:nvPr/>
        </p:nvCxnSpPr>
        <p:spPr>
          <a:xfrm>
            <a:off x="3071447" y="5417251"/>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81648" y="320478"/>
            <a:ext cx="3565361" cy="553998"/>
          </a:xfrm>
          <a:prstGeom prst="rect">
            <a:avLst/>
          </a:prstGeom>
          <a:solidFill>
            <a:srgbClr val="5A7E83"/>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2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spTree>
    <p:extLst>
      <p:ext uri="{BB962C8B-B14F-4D97-AF65-F5344CB8AC3E}">
        <p14:creationId xmlns:p14="http://schemas.microsoft.com/office/powerpoint/2010/main" val="21128067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Natural Unemployment and Potential Real GDP</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The natural unemployment rate is related to two other concepts:"/>
          <p:cNvGrpSpPr/>
          <p:nvPr/>
        </p:nvGrpSpPr>
        <p:grpSpPr>
          <a:xfrm>
            <a:off x="3898775" y="1422260"/>
            <a:ext cx="4399760" cy="1617913"/>
            <a:chOff x="1149291" y="1753237"/>
            <a:chExt cx="2080340" cy="1617913"/>
          </a:xfrm>
          <a:solidFill>
            <a:srgbClr val="627981"/>
          </a:solidFill>
        </p:grpSpPr>
        <p:sp>
          <p:nvSpPr>
            <p:cNvPr id="9" name="Rectangle 8"/>
            <p:cNvSpPr/>
            <p:nvPr/>
          </p:nvSpPr>
          <p:spPr>
            <a:xfrm>
              <a:off x="1149291" y="1753237"/>
              <a:ext cx="2080340" cy="161791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Box 9"/>
            <p:cNvSpPr txBox="1"/>
            <p:nvPr/>
          </p:nvSpPr>
          <p:spPr>
            <a:xfrm>
              <a:off x="1247599" y="2028874"/>
              <a:ext cx="1883724" cy="1055545"/>
            </a:xfrm>
            <a:prstGeom prst="rect">
              <a:avLst/>
            </a:prstGeom>
            <a:grpFill/>
          </p:spPr>
          <p:txBody>
            <a:bodyPr wrap="square" rtlCol="0" anchor="ctr">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The natural unemployment rate is related to two other concepts:</a:t>
              </a:r>
            </a:p>
          </p:txBody>
        </p:sp>
      </p:grpSp>
      <p:grpSp>
        <p:nvGrpSpPr>
          <p:cNvPr id="14" name="Group 13" descr="Full Employment"/>
          <p:cNvGrpSpPr/>
          <p:nvPr/>
        </p:nvGrpSpPr>
        <p:grpSpPr>
          <a:xfrm>
            <a:off x="3898775" y="3243369"/>
            <a:ext cx="2080340" cy="1617913"/>
            <a:chOff x="1149290" y="3617528"/>
            <a:chExt cx="2080340" cy="1617913"/>
          </a:xfrm>
          <a:solidFill>
            <a:srgbClr val="627981"/>
          </a:solidFill>
        </p:grpSpPr>
        <p:sp>
          <p:nvSpPr>
            <p:cNvPr id="15" name="Rectangle 14"/>
            <p:cNvSpPr/>
            <p:nvPr/>
          </p:nvSpPr>
          <p:spPr>
            <a:xfrm>
              <a:off x="1149290" y="3617528"/>
              <a:ext cx="2080340" cy="161791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TextBox 15"/>
            <p:cNvSpPr txBox="1"/>
            <p:nvPr/>
          </p:nvSpPr>
          <p:spPr>
            <a:xfrm>
              <a:off x="1357203" y="3900718"/>
              <a:ext cx="1664514" cy="1055482"/>
            </a:xfrm>
            <a:prstGeom prst="rect">
              <a:avLst/>
            </a:prstGeom>
            <a:grpFill/>
          </p:spPr>
          <p:txBody>
            <a:bodyPr wrap="square" rtlCol="0" anchor="ctr">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Full Employment</a:t>
              </a:r>
            </a:p>
          </p:txBody>
        </p:sp>
      </p:grpSp>
      <p:grpSp>
        <p:nvGrpSpPr>
          <p:cNvPr id="23" name="Group 22" descr="Potential Real GDP"/>
          <p:cNvGrpSpPr/>
          <p:nvPr/>
        </p:nvGrpSpPr>
        <p:grpSpPr>
          <a:xfrm>
            <a:off x="6218195" y="3243369"/>
            <a:ext cx="2080340" cy="1617913"/>
            <a:chOff x="3531827" y="1747690"/>
            <a:chExt cx="2080340" cy="1617913"/>
          </a:xfrm>
          <a:solidFill>
            <a:srgbClr val="627981"/>
          </a:solidFill>
        </p:grpSpPr>
        <p:sp>
          <p:nvSpPr>
            <p:cNvPr id="24" name="Rectangle 23"/>
            <p:cNvSpPr/>
            <p:nvPr/>
          </p:nvSpPr>
          <p:spPr>
            <a:xfrm>
              <a:off x="3531827" y="1747690"/>
              <a:ext cx="2080340" cy="161791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TextBox 24"/>
            <p:cNvSpPr txBox="1"/>
            <p:nvPr/>
          </p:nvSpPr>
          <p:spPr>
            <a:xfrm>
              <a:off x="3739740" y="2023623"/>
              <a:ext cx="1664514" cy="1055482"/>
            </a:xfrm>
            <a:prstGeom prst="rect">
              <a:avLst/>
            </a:prstGeom>
            <a:grpFill/>
          </p:spPr>
          <p:txBody>
            <a:bodyPr wrap="square" rtlCol="0" anchor="ctr">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Potential Real GDP</a:t>
              </a:r>
            </a:p>
          </p:txBody>
        </p:sp>
      </p:grpSp>
      <p:grpSp>
        <p:nvGrpSpPr>
          <p:cNvPr id="17" name="Group 16" descr="Operating above potential GDP is only possible for a short time."/>
          <p:cNvGrpSpPr/>
          <p:nvPr/>
        </p:nvGrpSpPr>
        <p:grpSpPr>
          <a:xfrm>
            <a:off x="3896120" y="5021355"/>
            <a:ext cx="4399760" cy="1617913"/>
            <a:chOff x="3531827" y="3615513"/>
            <a:chExt cx="2080340" cy="1617913"/>
          </a:xfrm>
          <a:solidFill>
            <a:srgbClr val="627981"/>
          </a:solidFill>
        </p:grpSpPr>
        <p:sp>
          <p:nvSpPr>
            <p:cNvPr id="18" name="Rectangle 17"/>
            <p:cNvSpPr/>
            <p:nvPr/>
          </p:nvSpPr>
          <p:spPr>
            <a:xfrm>
              <a:off x="3531827" y="3615513"/>
              <a:ext cx="2080340" cy="161791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TextBox 18"/>
            <p:cNvSpPr txBox="1"/>
            <p:nvPr/>
          </p:nvSpPr>
          <p:spPr>
            <a:xfrm>
              <a:off x="3631389" y="3895436"/>
              <a:ext cx="1883724" cy="1055482"/>
            </a:xfrm>
            <a:prstGeom prst="rect">
              <a:avLst/>
            </a:prstGeom>
            <a:grpFill/>
          </p:spPr>
          <p:txBody>
            <a:bodyPr wrap="square" rtlCol="0" anchor="ctr">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Operating above potential GDP is only possible for a short time.</a:t>
              </a:r>
            </a:p>
          </p:txBody>
        </p:sp>
      </p:grpSp>
    </p:spTree>
    <p:extLst>
      <p:ext uri="{BB962C8B-B14F-4D97-AF65-F5344CB8AC3E}">
        <p14:creationId xmlns:p14="http://schemas.microsoft.com/office/powerpoint/2010/main" val="13604873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Natural Unemployment and Potential Real GDP</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6" name="Picture 5" descr="A diagram describing the economy at different levels of full employment. Economy at full employment: actual unemployment = natural unemployment; real GDP = potential GDP. Economy below full employment: actual unemployment &gt; natural unemployment; real GDP &lt; potential GDP. Economy above full employment: actual unemployment &lt; natural unemployment; real GDP &gt; potential GDP.">
            <a:extLst>
              <a:ext uri="{FF2B5EF4-FFF2-40B4-BE49-F238E27FC236}">
                <a16:creationId xmlns:a16="http://schemas.microsoft.com/office/drawing/2014/main" id="{707F08D6-9862-0C63-ABEE-8283EAF59C3B}"/>
              </a:ext>
            </a:extLst>
          </p:cNvPr>
          <p:cNvPicPr>
            <a:picLocks noChangeAspect="1"/>
          </p:cNvPicPr>
          <p:nvPr/>
        </p:nvPicPr>
        <p:blipFill>
          <a:blip r:embed="rId3"/>
          <a:stretch>
            <a:fillRect/>
          </a:stretch>
        </p:blipFill>
        <p:spPr>
          <a:xfrm>
            <a:off x="1281776" y="1508511"/>
            <a:ext cx="9628448" cy="4126478"/>
          </a:xfrm>
          <a:prstGeom prst="rect">
            <a:avLst/>
          </a:prstGeom>
        </p:spPr>
      </p:pic>
    </p:spTree>
    <p:extLst>
      <p:ext uri="{BB962C8B-B14F-4D97-AF65-F5344CB8AC3E}">
        <p14:creationId xmlns:p14="http://schemas.microsoft.com/office/powerpoint/2010/main" val="15980851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699541" y="122245"/>
            <a:ext cx="10792918" cy="10156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Productivity Shifts and the Natural Rate of Unemployment</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A7E8372D-36D2-456F-8C12-2DB123C1456A}"/>
              </a:ext>
            </a:extLst>
          </p:cNvPr>
          <p:cNvSpPr txBox="1"/>
          <p:nvPr/>
        </p:nvSpPr>
        <p:spPr>
          <a:xfrm>
            <a:off x="881530" y="1885564"/>
            <a:ext cx="10528874" cy="3086871"/>
          </a:xfrm>
          <a:prstGeom prst="rect">
            <a:avLst/>
          </a:prstGeom>
          <a:solidFill>
            <a:srgbClr val="627981"/>
          </a:solidFill>
        </p:spPr>
        <p:txBody>
          <a:bodyPr wrap="square" rtlCol="0" anchor="ctr">
            <a:spAutoFit/>
          </a:bodyPr>
          <a:lstStyle/>
          <a:p>
            <a:pPr marL="342900" marR="0" lvl="0" indent="-34290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Over time, productivity determines the level of wages in an economy.</a:t>
            </a:r>
          </a:p>
          <a:p>
            <a:pPr marL="342900" marR="0" lvl="0" indent="-34290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Adjustments of wages to productivity levels don’t happen quickly or smoothly.</a:t>
            </a:r>
          </a:p>
          <a:p>
            <a:pPr marL="342900" marR="0" lvl="0" indent="-34290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If productivity unexpectedly changes, it can affect the natural rate of unemployment.</a:t>
            </a:r>
          </a:p>
          <a:p>
            <a:pPr marL="342900" marR="0" lvl="0" indent="-34290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When productivity is unexpectedly lower, levels of unemployment tend to be higher.</a:t>
            </a:r>
          </a:p>
          <a:p>
            <a:pPr marL="342900" marR="0" lvl="0" indent="-34290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When productivity is unexpectedly higher, levels of unemployment tend to be lower.</a:t>
            </a:r>
          </a:p>
          <a:p>
            <a:pPr marL="342900" marR="0" lvl="0" indent="-34290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Over time, wages adjust to reflect productivity levels.</a:t>
            </a:r>
          </a:p>
        </p:txBody>
      </p:sp>
    </p:spTree>
    <p:extLst>
      <p:ext uri="{BB962C8B-B14F-4D97-AF65-F5344CB8AC3E}">
        <p14:creationId xmlns:p14="http://schemas.microsoft.com/office/powerpoint/2010/main" val="27229604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699541" y="122245"/>
            <a:ext cx="10792918" cy="10156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Productivity Shifts and the Natural Rate of Unemployment</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ED703F67-FFF9-4EF2-BA50-AA994F186890}"/>
              </a:ext>
            </a:extLst>
          </p:cNvPr>
          <p:cNvSpPr txBox="1"/>
          <p:nvPr/>
        </p:nvSpPr>
        <p:spPr>
          <a:xfrm>
            <a:off x="1360401" y="1969766"/>
            <a:ext cx="4501173" cy="3600986"/>
          </a:xfrm>
          <a:prstGeom prst="rect">
            <a:avLst/>
          </a:prstGeom>
          <a:solidFill>
            <a:srgbClr val="62798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solidFill>
                  <a:prstClr val="white"/>
                </a:solidFill>
                <a:effectLst/>
                <a:uLnTx/>
                <a:uFillTx/>
                <a:latin typeface="Calibri" panose="020F0502020204030204"/>
                <a:ea typeface="+mn-ea"/>
                <a:cs typeface="+mn-cs"/>
              </a:rPr>
              <a:t>Productivity rises, which increases the demand for labor. Employers and workers become used to the pattern of wage increases. Then, productivity suddenly stops increasing. However, the expectations of employers and workers for wage increases do not shift immediately, so wages keep rising as before. However, the demand for labor has not increased, so at wage </a:t>
            </a:r>
            <a:r>
              <a:rPr kumimoji="0" lang="en-US" sz="1900" b="0" i="1" u="none" strike="noStrike" kern="1200" cap="none" spc="0" normalizeH="0" baseline="0" noProof="0" dirty="0">
                <a:ln>
                  <a:noFill/>
                </a:ln>
                <a:solidFill>
                  <a:prstClr val="white"/>
                </a:solidFill>
                <a:effectLst/>
                <a:uLnTx/>
                <a:uFillTx/>
                <a:latin typeface="Calibri" panose="020F0502020204030204"/>
                <a:ea typeface="+mn-ea"/>
                <a:cs typeface="+mn-cs"/>
              </a:rPr>
              <a:t>W</a:t>
            </a:r>
            <a:r>
              <a:rPr kumimoji="0" lang="en-US" sz="1900" b="0" i="0" u="none" strike="noStrike" kern="1200" cap="none" spc="0" normalizeH="0" baseline="-25000" noProof="0" dirty="0">
                <a:ln>
                  <a:noFill/>
                </a:ln>
                <a:solidFill>
                  <a:prstClr val="white"/>
                </a:solidFill>
                <a:effectLst/>
                <a:uLnTx/>
                <a:uFillTx/>
                <a:latin typeface="Calibri" panose="020F0502020204030204"/>
                <a:ea typeface="+mn-ea"/>
                <a:cs typeface="+mn-cs"/>
              </a:rPr>
              <a:t>4</a:t>
            </a:r>
            <a:r>
              <a:rPr kumimoji="0" lang="en-US" sz="1900" b="0" i="0" u="none" strike="noStrike" kern="1200" cap="none" spc="0" normalizeH="0" baseline="0" noProof="0" dirty="0">
                <a:ln>
                  <a:noFill/>
                </a:ln>
                <a:solidFill>
                  <a:prstClr val="white"/>
                </a:solidFill>
                <a:effectLst/>
                <a:uLnTx/>
                <a:uFillTx/>
                <a:latin typeface="Calibri" panose="020F0502020204030204"/>
                <a:ea typeface="+mn-ea"/>
                <a:cs typeface="+mn-cs"/>
              </a:rPr>
              <a:t>, unemployment exists where the quantity supplied of labor exceeds the quantity demanded.</a:t>
            </a:r>
          </a:p>
        </p:txBody>
      </p:sp>
      <p:pic>
        <p:nvPicPr>
          <p:cNvPr id="6" name="Picture 5" descr="A graph that shows productivity rising and then suddenly stop increasing.">
            <a:extLst>
              <a:ext uri="{FF2B5EF4-FFF2-40B4-BE49-F238E27FC236}">
                <a16:creationId xmlns:a16="http://schemas.microsoft.com/office/drawing/2014/main" id="{A358545D-A657-47D5-BC49-B7E8B0E4D2B7}"/>
              </a:ext>
            </a:extLst>
          </p:cNvPr>
          <p:cNvPicPr>
            <a:picLocks noChangeAspect="1"/>
          </p:cNvPicPr>
          <p:nvPr/>
        </p:nvPicPr>
        <p:blipFill rotWithShape="1">
          <a:blip r:embed="rId3"/>
          <a:srcRect r="50881"/>
          <a:stretch/>
        </p:blipFill>
        <p:spPr>
          <a:xfrm>
            <a:off x="6273867" y="1542493"/>
            <a:ext cx="4501172" cy="4634569"/>
          </a:xfrm>
          <a:prstGeom prst="rect">
            <a:avLst/>
          </a:prstGeom>
        </p:spPr>
      </p:pic>
    </p:spTree>
    <p:extLst>
      <p:ext uri="{BB962C8B-B14F-4D97-AF65-F5344CB8AC3E}">
        <p14:creationId xmlns:p14="http://schemas.microsoft.com/office/powerpoint/2010/main" val="4495621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699541" y="106589"/>
            <a:ext cx="10792918" cy="10156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Productivity Shifts and the Natural Rate of Unemployment</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3</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ED703F67-FFF9-4EF2-BA50-AA994F186890}"/>
              </a:ext>
            </a:extLst>
          </p:cNvPr>
          <p:cNvSpPr txBox="1"/>
          <p:nvPr/>
        </p:nvSpPr>
        <p:spPr>
          <a:xfrm>
            <a:off x="1507790" y="2122258"/>
            <a:ext cx="4332940" cy="3016210"/>
          </a:xfrm>
          <a:prstGeom prst="rect">
            <a:avLst/>
          </a:prstGeom>
          <a:solidFill>
            <a:srgbClr val="62798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solidFill>
                  <a:prstClr val="white"/>
                </a:solidFill>
                <a:effectLst/>
                <a:uLnTx/>
                <a:uFillTx/>
                <a:latin typeface="Calibri" panose="020F0502020204030204"/>
                <a:ea typeface="+mn-ea"/>
                <a:cs typeface="+mn-cs"/>
              </a:rPr>
              <a:t>The rate of productivity increase has been zero for a time, so employers and workers have come to accept the equilibrium wage level (</a:t>
            </a:r>
            <a:r>
              <a:rPr kumimoji="0" lang="en-US" sz="1900" b="0" i="1" u="none" strike="noStrike" kern="1200" cap="none" spc="0" normalizeH="0" baseline="0" noProof="0" dirty="0">
                <a:ln>
                  <a:noFill/>
                </a:ln>
                <a:solidFill>
                  <a:prstClr val="white"/>
                </a:solidFill>
                <a:effectLst/>
                <a:uLnTx/>
                <a:uFillTx/>
                <a:latin typeface="Calibri" panose="020F0502020204030204"/>
                <a:ea typeface="+mn-ea"/>
                <a:cs typeface="+mn-cs"/>
              </a:rPr>
              <a:t>W</a:t>
            </a:r>
            <a:r>
              <a:rPr kumimoji="0" lang="en-US" sz="1900" b="0" i="0" u="none" strike="noStrike" kern="1200" cap="none" spc="0" normalizeH="0" baseline="0" noProof="0" dirty="0">
                <a:ln>
                  <a:noFill/>
                </a:ln>
                <a:solidFill>
                  <a:prstClr val="white"/>
                </a:solidFill>
                <a:effectLst/>
                <a:uLnTx/>
                <a:uFillTx/>
                <a:latin typeface="Calibri" panose="020F0502020204030204"/>
                <a:ea typeface="+mn-ea"/>
                <a:cs typeface="+mn-cs"/>
              </a:rPr>
              <a:t>). Then, productivity increases unexpectedly, shifting demand for labor from </a:t>
            </a:r>
            <a:r>
              <a:rPr kumimoji="0" lang="en-US" sz="1900" b="0" i="1" u="none" strike="noStrike" kern="1200" cap="none" spc="0" normalizeH="0" baseline="0" noProof="0" dirty="0">
                <a:ln>
                  <a:noFill/>
                </a:ln>
                <a:solidFill>
                  <a:prstClr val="white"/>
                </a:solidFill>
                <a:effectLst/>
                <a:uLnTx/>
                <a:uFillTx/>
                <a:latin typeface="Calibri" panose="020F0502020204030204"/>
                <a:ea typeface="+mn-ea"/>
                <a:cs typeface="+mn-cs"/>
              </a:rPr>
              <a:t>D </a:t>
            </a:r>
            <a:r>
              <a:rPr kumimoji="0" lang="en-US" sz="1900" b="0" i="0" u="none" strike="noStrike" kern="1200" cap="none" spc="0" normalizeH="0" baseline="-25000" noProof="0" dirty="0">
                <a:ln>
                  <a:noFill/>
                </a:ln>
                <a:solidFill>
                  <a:prstClr val="white"/>
                </a:solidFill>
                <a:effectLst/>
                <a:uLnTx/>
                <a:uFillTx/>
                <a:latin typeface="Calibri" panose="020F0502020204030204"/>
                <a:ea typeface="+mn-ea"/>
                <a:cs typeface="+mn-cs"/>
              </a:rPr>
              <a:t>0</a:t>
            </a:r>
            <a:r>
              <a:rPr kumimoji="0" lang="en-US" sz="1900" b="0" i="0" u="none" strike="noStrike" kern="1200" cap="none" spc="0" normalizeH="0" baseline="0" noProof="0" dirty="0">
                <a:ln>
                  <a:noFill/>
                </a:ln>
                <a:solidFill>
                  <a:prstClr val="white"/>
                </a:solidFill>
                <a:effectLst/>
                <a:uLnTx/>
                <a:uFillTx/>
                <a:latin typeface="Calibri" panose="020F0502020204030204"/>
                <a:ea typeface="+mn-ea"/>
                <a:cs typeface="+mn-cs"/>
              </a:rPr>
              <a:t> to </a:t>
            </a:r>
            <a:r>
              <a:rPr kumimoji="0" lang="en-US" sz="1900" b="0" i="1" u="none" strike="noStrike" kern="1200" cap="none" spc="0" normalizeH="0" baseline="0" noProof="0" dirty="0">
                <a:ln>
                  <a:noFill/>
                </a:ln>
                <a:solidFill>
                  <a:prstClr val="white"/>
                </a:solidFill>
                <a:effectLst/>
                <a:uLnTx/>
                <a:uFillTx/>
                <a:latin typeface="Calibri" panose="020F0502020204030204"/>
                <a:ea typeface="+mn-ea"/>
                <a:cs typeface="+mn-cs"/>
              </a:rPr>
              <a:t>D </a:t>
            </a:r>
            <a:r>
              <a:rPr kumimoji="0" lang="en-US" sz="1900" b="0" i="0" u="none" strike="noStrike" kern="1200" cap="none" spc="0" normalizeH="0" baseline="-25000" noProof="0" dirty="0">
                <a:ln>
                  <a:noFill/>
                </a:ln>
                <a:solidFill>
                  <a:prstClr val="white"/>
                </a:solidFill>
                <a:effectLst/>
                <a:uLnTx/>
                <a:uFillTx/>
                <a:latin typeface="Calibri" panose="020F0502020204030204"/>
                <a:ea typeface="+mn-ea"/>
                <a:cs typeface="+mn-cs"/>
              </a:rPr>
              <a:t>1</a:t>
            </a:r>
            <a:r>
              <a:rPr kumimoji="0" lang="en-US" sz="1900" b="0" i="0" u="none" strike="noStrike" kern="1200" cap="none" spc="0" normalizeH="0" baseline="0" noProof="0" dirty="0">
                <a:ln>
                  <a:noFill/>
                </a:ln>
                <a:solidFill>
                  <a:prstClr val="white"/>
                </a:solidFill>
                <a:effectLst/>
                <a:uLnTx/>
                <a:uFillTx/>
                <a:latin typeface="Calibri" panose="020F0502020204030204"/>
                <a:ea typeface="+mn-ea"/>
                <a:cs typeface="+mn-cs"/>
              </a:rPr>
              <a:t>. At wage </a:t>
            </a:r>
            <a:r>
              <a:rPr kumimoji="0" lang="en-US" sz="1900" b="0" i="1" u="none" strike="noStrike" kern="1200" cap="none" spc="0" normalizeH="0" baseline="0" noProof="0" dirty="0">
                <a:ln>
                  <a:noFill/>
                </a:ln>
                <a:solidFill>
                  <a:prstClr val="white"/>
                </a:solidFill>
                <a:effectLst/>
                <a:uLnTx/>
                <a:uFillTx/>
                <a:latin typeface="Calibri" panose="020F0502020204030204"/>
                <a:ea typeface="+mn-ea"/>
                <a:cs typeface="+mn-cs"/>
              </a:rPr>
              <a:t>W</a:t>
            </a:r>
            <a:r>
              <a:rPr kumimoji="0" lang="en-US" sz="1900" b="0" i="0" u="none" strike="noStrike" kern="1200" cap="none" spc="0" normalizeH="0" baseline="0" noProof="0" dirty="0">
                <a:ln>
                  <a:noFill/>
                </a:ln>
                <a:solidFill>
                  <a:prstClr val="white"/>
                </a:solidFill>
                <a:effectLst/>
                <a:uLnTx/>
                <a:uFillTx/>
                <a:latin typeface="Calibri" panose="020F0502020204030204"/>
                <a:ea typeface="+mn-ea"/>
                <a:cs typeface="+mn-cs"/>
              </a:rPr>
              <a:t>, this means that the quantity demanded of labor exceeds the quantity supplied, and with job offers plentiful, the unemployment rate will be low.</a:t>
            </a:r>
          </a:p>
        </p:txBody>
      </p:sp>
      <p:pic>
        <p:nvPicPr>
          <p:cNvPr id="6" name="Picture 5" descr="A graph that shows productivity remaining stable and then suddenly increasing.">
            <a:extLst>
              <a:ext uri="{FF2B5EF4-FFF2-40B4-BE49-F238E27FC236}">
                <a16:creationId xmlns:a16="http://schemas.microsoft.com/office/drawing/2014/main" id="{A358545D-A657-47D5-BC49-B7E8B0E4D2B7}"/>
              </a:ext>
            </a:extLst>
          </p:cNvPr>
          <p:cNvPicPr>
            <a:picLocks noChangeAspect="1"/>
          </p:cNvPicPr>
          <p:nvPr/>
        </p:nvPicPr>
        <p:blipFill rotWithShape="1">
          <a:blip r:embed="rId3"/>
          <a:srcRect l="48823"/>
          <a:stretch/>
        </p:blipFill>
        <p:spPr>
          <a:xfrm>
            <a:off x="6096000" y="1687620"/>
            <a:ext cx="4691202" cy="4636008"/>
          </a:xfrm>
          <a:prstGeom prst="rect">
            <a:avLst/>
          </a:prstGeom>
        </p:spPr>
      </p:pic>
    </p:spTree>
    <p:extLst>
      <p:ext uri="{BB962C8B-B14F-4D97-AF65-F5344CB8AC3E}">
        <p14:creationId xmlns:p14="http://schemas.microsoft.com/office/powerpoint/2010/main" val="9420272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134255" y="331674"/>
            <a:ext cx="9923488"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Public Policy and the Natural Rate of Unemployment</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5" name="Group 14" descr="Supply-side public policies to assist the unemployed can affect how eager people are to find work.">
            <a:extLst>
              <a:ext uri="{FF2B5EF4-FFF2-40B4-BE49-F238E27FC236}">
                <a16:creationId xmlns:a16="http://schemas.microsoft.com/office/drawing/2014/main" id="{6965E402-242F-4674-BF2B-FC835FE57DCE}"/>
              </a:ext>
            </a:extLst>
          </p:cNvPr>
          <p:cNvGrpSpPr/>
          <p:nvPr/>
        </p:nvGrpSpPr>
        <p:grpSpPr>
          <a:xfrm>
            <a:off x="2066922" y="1580913"/>
            <a:ext cx="8058154" cy="806936"/>
            <a:chOff x="542923" y="1736761"/>
            <a:chExt cx="8058154" cy="1015661"/>
          </a:xfrm>
          <a:solidFill>
            <a:srgbClr val="627981"/>
          </a:solidFill>
        </p:grpSpPr>
        <p:sp>
          <p:nvSpPr>
            <p:cNvPr id="16" name="Rectangle 15">
              <a:extLst>
                <a:ext uri="{FF2B5EF4-FFF2-40B4-BE49-F238E27FC236}">
                  <a16:creationId xmlns:a16="http://schemas.microsoft.com/office/drawing/2014/main" id="{E432191B-E3D9-4B8A-A1A4-AEF472323DE4}"/>
                </a:ext>
              </a:extLst>
            </p:cNvPr>
            <p:cNvSpPr/>
            <p:nvPr/>
          </p:nvSpPr>
          <p:spPr>
            <a:xfrm>
              <a:off x="542923" y="1736761"/>
              <a:ext cx="8058154" cy="101566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13A49293-F387-49AD-8A1E-65955E01BDDF}"/>
                </a:ext>
              </a:extLst>
            </p:cNvPr>
            <p:cNvSpPr txBox="1"/>
            <p:nvPr/>
          </p:nvSpPr>
          <p:spPr>
            <a:xfrm>
              <a:off x="633044" y="1789627"/>
              <a:ext cx="7807571" cy="890990"/>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Supply-side public policies to assist the unemployed can affect how eager people are to find work.</a:t>
              </a:r>
            </a:p>
          </p:txBody>
        </p:sp>
      </p:grpSp>
      <p:grpSp>
        <p:nvGrpSpPr>
          <p:cNvPr id="18" name="Group 17" descr="Demand-side policies, like government rules and unions, can affect willingness to hire workers.">
            <a:extLst>
              <a:ext uri="{FF2B5EF4-FFF2-40B4-BE49-F238E27FC236}">
                <a16:creationId xmlns:a16="http://schemas.microsoft.com/office/drawing/2014/main" id="{A9468ADF-7AE6-4840-A0A6-19AB7C2B0F60}"/>
              </a:ext>
            </a:extLst>
          </p:cNvPr>
          <p:cNvGrpSpPr/>
          <p:nvPr/>
        </p:nvGrpSpPr>
        <p:grpSpPr>
          <a:xfrm>
            <a:off x="2066923" y="2468606"/>
            <a:ext cx="8058154" cy="806935"/>
            <a:chOff x="542923" y="1736761"/>
            <a:chExt cx="8058154" cy="806935"/>
          </a:xfrm>
          <a:solidFill>
            <a:srgbClr val="627981"/>
          </a:solidFill>
        </p:grpSpPr>
        <p:sp>
          <p:nvSpPr>
            <p:cNvPr id="19" name="Rectangle 18">
              <a:extLst>
                <a:ext uri="{FF2B5EF4-FFF2-40B4-BE49-F238E27FC236}">
                  <a16:creationId xmlns:a16="http://schemas.microsoft.com/office/drawing/2014/main" id="{03E160DB-F7E2-4D9B-B4B5-17E8A2C375B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E5E85B6A-0C1C-4AD2-ABD1-A040F9DE23AE}"/>
                </a:ext>
              </a:extLst>
            </p:cNvPr>
            <p:cNvSpPr txBox="1"/>
            <p:nvPr/>
          </p:nvSpPr>
          <p:spPr>
            <a:xfrm>
              <a:off x="633044" y="178628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Demand-side policies, like government rules and unions, can affect willingness to hire workers.</a:t>
              </a:r>
            </a:p>
          </p:txBody>
        </p:sp>
      </p:grpSp>
      <p:grpSp>
        <p:nvGrpSpPr>
          <p:cNvPr id="23" name="Group 22" descr="Examples: &#10;If bureaucratic rules make it hard to start a business or expand, businesses will be discouraged from hiring.&#10;If government rules make it difficult to fire/lay off workers, businesses may not hire more than necessary.&#10;Mandated high minimum wages may discourage businesses from hiring low-skilled workers.&#10;Government rules that support unions, which could push wages up, could discourage businesses from hiring those workers."/>
          <p:cNvGrpSpPr/>
          <p:nvPr/>
        </p:nvGrpSpPr>
        <p:grpSpPr>
          <a:xfrm>
            <a:off x="2066922" y="3358415"/>
            <a:ext cx="8058154" cy="3021356"/>
            <a:chOff x="542923" y="1736761"/>
            <a:chExt cx="8058154" cy="3021356"/>
          </a:xfrm>
          <a:solidFill>
            <a:srgbClr val="627981"/>
          </a:solidFill>
        </p:grpSpPr>
        <p:sp>
          <p:nvSpPr>
            <p:cNvPr id="24" name="Rectangle 23"/>
            <p:cNvSpPr/>
            <p:nvPr/>
          </p:nvSpPr>
          <p:spPr>
            <a:xfrm>
              <a:off x="542923" y="1736761"/>
              <a:ext cx="8058154" cy="302135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p:cNvSpPr txBox="1"/>
            <p:nvPr/>
          </p:nvSpPr>
          <p:spPr>
            <a:xfrm>
              <a:off x="633044" y="1786286"/>
              <a:ext cx="7807571" cy="2862322"/>
            </a:xfrm>
            <a:prstGeom prst="rect">
              <a:avLst/>
            </a:prstGeom>
            <a:grp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Examples: </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If bureaucratic rules make it hard to start a business or expand, businesses will be discouraged from hiring.</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If government rules make it difficult to fire/lay off workers, businesses may not hire more than necessary.</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Mandated high minimum wages may discourage businesses from hiring low-skilled workers.</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Government rules that support unions, which could push wages up, could discourage businesses from hiring those workers.</a:t>
              </a:r>
            </a:p>
          </p:txBody>
        </p:sp>
      </p:grpSp>
    </p:spTree>
    <p:extLst>
      <p:ext uri="{BB962C8B-B14F-4D97-AF65-F5344CB8AC3E}">
        <p14:creationId xmlns:p14="http://schemas.microsoft.com/office/powerpoint/2010/main" val="20028574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235413" y="288568"/>
            <a:ext cx="9649838"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The Natural Rate of Unemployment in Recent Years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The underlying economic, social, and political factors that determine the natural rate of unemployment can change over time.">
            <a:extLst>
              <a:ext uri="{FF2B5EF4-FFF2-40B4-BE49-F238E27FC236}">
                <a16:creationId xmlns:a16="http://schemas.microsoft.com/office/drawing/2014/main" id="{94723674-FA33-4B30-B4C2-550F5F951A17}"/>
              </a:ext>
            </a:extLst>
          </p:cNvPr>
          <p:cNvGrpSpPr/>
          <p:nvPr/>
        </p:nvGrpSpPr>
        <p:grpSpPr>
          <a:xfrm>
            <a:off x="2066922" y="1580913"/>
            <a:ext cx="8058154" cy="806936"/>
            <a:chOff x="542923" y="1736761"/>
            <a:chExt cx="8058154" cy="1015661"/>
          </a:xfrm>
          <a:solidFill>
            <a:srgbClr val="627981"/>
          </a:solidFill>
        </p:grpSpPr>
        <p:sp>
          <p:nvSpPr>
            <p:cNvPr id="10" name="Rectangle 9">
              <a:extLst>
                <a:ext uri="{FF2B5EF4-FFF2-40B4-BE49-F238E27FC236}">
                  <a16:creationId xmlns:a16="http://schemas.microsoft.com/office/drawing/2014/main" id="{872A08C2-A35D-4F11-99D3-16EFB8DAFFE4}"/>
                </a:ext>
              </a:extLst>
            </p:cNvPr>
            <p:cNvSpPr/>
            <p:nvPr/>
          </p:nvSpPr>
          <p:spPr>
            <a:xfrm>
              <a:off x="542923" y="1736761"/>
              <a:ext cx="8058154" cy="101566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2DC377E0-1709-45D6-987B-E99588F47064}"/>
                </a:ext>
              </a:extLst>
            </p:cNvPr>
            <p:cNvSpPr txBox="1"/>
            <p:nvPr/>
          </p:nvSpPr>
          <p:spPr>
            <a:xfrm>
              <a:off x="633044" y="1789627"/>
              <a:ext cx="7807571" cy="890990"/>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underlying economic, social, and political factors that determine the natural rate of unemployment can change over time.</a:t>
              </a:r>
            </a:p>
          </p:txBody>
        </p:sp>
      </p:grpSp>
      <p:grpSp>
        <p:nvGrpSpPr>
          <p:cNvPr id="12" name="Group 11" descr="For example, the internet, the growth of the temporary worker industry, and the aging of the baby boomer generation have all affected the natural rate of unemployment.">
            <a:extLst>
              <a:ext uri="{FF2B5EF4-FFF2-40B4-BE49-F238E27FC236}">
                <a16:creationId xmlns:a16="http://schemas.microsoft.com/office/drawing/2014/main" id="{D0B83E54-E099-4B05-8C68-EBCEC7CD8A74}"/>
              </a:ext>
            </a:extLst>
          </p:cNvPr>
          <p:cNvGrpSpPr/>
          <p:nvPr/>
        </p:nvGrpSpPr>
        <p:grpSpPr>
          <a:xfrm>
            <a:off x="2066923" y="2468606"/>
            <a:ext cx="8058154" cy="1065187"/>
            <a:chOff x="542923" y="1736761"/>
            <a:chExt cx="8058154" cy="1065187"/>
          </a:xfrm>
          <a:solidFill>
            <a:srgbClr val="627981"/>
          </a:solidFill>
        </p:grpSpPr>
        <p:sp>
          <p:nvSpPr>
            <p:cNvPr id="13" name="Rectangle 12">
              <a:extLst>
                <a:ext uri="{FF2B5EF4-FFF2-40B4-BE49-F238E27FC236}">
                  <a16:creationId xmlns:a16="http://schemas.microsoft.com/office/drawing/2014/main" id="{2027976B-9E5F-45E9-BE47-B4F1F170AC50}"/>
                </a:ext>
              </a:extLst>
            </p:cNvPr>
            <p:cNvSpPr/>
            <p:nvPr/>
          </p:nvSpPr>
          <p:spPr>
            <a:xfrm>
              <a:off x="542923" y="1736761"/>
              <a:ext cx="8058154" cy="106326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DB5D1D51-501E-4DF2-9944-E04C6AEC6CF3}"/>
                </a:ext>
              </a:extLst>
            </p:cNvPr>
            <p:cNvSpPr txBox="1"/>
            <p:nvPr/>
          </p:nvSpPr>
          <p:spPr>
            <a:xfrm>
              <a:off x="633044" y="1786285"/>
              <a:ext cx="7968032" cy="1015663"/>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For example, the internet, the growth of the temporary worker industry, and the aging of the baby boomer generation have all affected the natural rate of unemployment.</a:t>
              </a:r>
            </a:p>
          </p:txBody>
        </p:sp>
      </p:grpSp>
      <p:grpSp>
        <p:nvGrpSpPr>
          <p:cNvPr id="16" name="Group 15" descr="The growth of the temporary worker industry has probably also helped reduce the natural rate of unemployment.">
            <a:extLst>
              <a:ext uri="{FF2B5EF4-FFF2-40B4-BE49-F238E27FC236}">
                <a16:creationId xmlns:a16="http://schemas.microsoft.com/office/drawing/2014/main" id="{FACF6453-F43C-4894-9ACA-2C00D3B49C16}"/>
              </a:ext>
            </a:extLst>
          </p:cNvPr>
          <p:cNvGrpSpPr/>
          <p:nvPr/>
        </p:nvGrpSpPr>
        <p:grpSpPr>
          <a:xfrm>
            <a:off x="2066922" y="3612624"/>
            <a:ext cx="8058154" cy="806935"/>
            <a:chOff x="542923" y="1736761"/>
            <a:chExt cx="8058154" cy="806935"/>
          </a:xfrm>
          <a:solidFill>
            <a:srgbClr val="627981"/>
          </a:solidFill>
        </p:grpSpPr>
        <p:sp>
          <p:nvSpPr>
            <p:cNvPr id="17" name="Rectangle 16">
              <a:extLst>
                <a:ext uri="{FF2B5EF4-FFF2-40B4-BE49-F238E27FC236}">
                  <a16:creationId xmlns:a16="http://schemas.microsoft.com/office/drawing/2014/main" id="{7F5D5B15-A586-493F-B91D-0BDD98FE2AA3}"/>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49EC8A81-C278-47FC-8389-5E7EFC97DC30}"/>
                </a:ext>
              </a:extLst>
            </p:cNvPr>
            <p:cNvSpPr txBox="1"/>
            <p:nvPr/>
          </p:nvSpPr>
          <p:spPr>
            <a:xfrm>
              <a:off x="633042" y="1773288"/>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growth of the temporary worker industry has probably also helped reduce the natural rate of unemployment.</a:t>
              </a:r>
            </a:p>
          </p:txBody>
        </p:sp>
      </p:grpSp>
      <p:grpSp>
        <p:nvGrpSpPr>
          <p:cNvPr id="19" name="Group 18" descr="The natural rate of unemployment was, on average, lower in the 1990s and the early 2000s than in the 1980s.">
            <a:extLst>
              <a:ext uri="{FF2B5EF4-FFF2-40B4-BE49-F238E27FC236}">
                <a16:creationId xmlns:a16="http://schemas.microsoft.com/office/drawing/2014/main" id="{EAB78161-8020-4787-8D76-D61A756414CC}"/>
              </a:ext>
            </a:extLst>
          </p:cNvPr>
          <p:cNvGrpSpPr/>
          <p:nvPr/>
        </p:nvGrpSpPr>
        <p:grpSpPr>
          <a:xfrm>
            <a:off x="2066922" y="4494008"/>
            <a:ext cx="8058154" cy="806935"/>
            <a:chOff x="542923" y="1736761"/>
            <a:chExt cx="8058154" cy="1059383"/>
          </a:xfrm>
          <a:solidFill>
            <a:srgbClr val="627981"/>
          </a:solidFill>
        </p:grpSpPr>
        <p:sp>
          <p:nvSpPr>
            <p:cNvPr id="20" name="Rectangle 19">
              <a:extLst>
                <a:ext uri="{FF2B5EF4-FFF2-40B4-BE49-F238E27FC236}">
                  <a16:creationId xmlns:a16="http://schemas.microsoft.com/office/drawing/2014/main" id="{2CA9F88A-38B5-4CF6-BECF-02AA07B18D6E}"/>
                </a:ext>
              </a:extLst>
            </p:cNvPr>
            <p:cNvSpPr/>
            <p:nvPr/>
          </p:nvSpPr>
          <p:spPr>
            <a:xfrm>
              <a:off x="542923" y="1736761"/>
              <a:ext cx="8058154" cy="105938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4DE6FE95-D87A-42E1-B6BD-E876A3F1EFB4}"/>
                </a:ext>
              </a:extLst>
            </p:cNvPr>
            <p:cNvSpPr txBox="1"/>
            <p:nvPr/>
          </p:nvSpPr>
          <p:spPr>
            <a:xfrm>
              <a:off x="633043" y="1808347"/>
              <a:ext cx="7807571" cy="929347"/>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natural rate of unemployment was, on average, lower in the 1990s and the early 2000s than in the 1980s.</a:t>
              </a:r>
            </a:p>
          </p:txBody>
        </p:sp>
      </p:grpSp>
    </p:spTree>
    <p:extLst>
      <p:ext uri="{BB962C8B-B14F-4D97-AF65-F5344CB8AC3E}">
        <p14:creationId xmlns:p14="http://schemas.microsoft.com/office/powerpoint/2010/main" val="32088468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The Natural Rate of Unemployment in Europe</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By the standards of other high-income economies, the natural rate of unemployment in the U.S. economy appears relatively low.">
            <a:extLst>
              <a:ext uri="{FF2B5EF4-FFF2-40B4-BE49-F238E27FC236}">
                <a16:creationId xmlns:a16="http://schemas.microsoft.com/office/drawing/2014/main" id="{AB1842D7-87AA-416C-9F92-F3D6C9E21B56}"/>
              </a:ext>
            </a:extLst>
          </p:cNvPr>
          <p:cNvGrpSpPr/>
          <p:nvPr/>
        </p:nvGrpSpPr>
        <p:grpSpPr>
          <a:xfrm>
            <a:off x="2066922" y="1580913"/>
            <a:ext cx="8058154" cy="806936"/>
            <a:chOff x="542923" y="1736761"/>
            <a:chExt cx="8058154" cy="1015661"/>
          </a:xfrm>
          <a:solidFill>
            <a:srgbClr val="627981"/>
          </a:solidFill>
        </p:grpSpPr>
        <p:sp>
          <p:nvSpPr>
            <p:cNvPr id="10" name="Rectangle 9">
              <a:extLst>
                <a:ext uri="{FF2B5EF4-FFF2-40B4-BE49-F238E27FC236}">
                  <a16:creationId xmlns:a16="http://schemas.microsoft.com/office/drawing/2014/main" id="{F64AFD65-DC83-45F6-B720-F5F9491949C3}"/>
                </a:ext>
              </a:extLst>
            </p:cNvPr>
            <p:cNvSpPr/>
            <p:nvPr/>
          </p:nvSpPr>
          <p:spPr>
            <a:xfrm>
              <a:off x="542923" y="1736761"/>
              <a:ext cx="8058154" cy="101566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B6A17062-B28A-4170-844E-BF934B76CD81}"/>
                </a:ext>
              </a:extLst>
            </p:cNvPr>
            <p:cNvSpPr txBox="1"/>
            <p:nvPr/>
          </p:nvSpPr>
          <p:spPr>
            <a:xfrm>
              <a:off x="633044" y="1789627"/>
              <a:ext cx="7807571" cy="890990"/>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By the standards of other high-income economies, the natural rate of unemployment in the U.S. economy appears relatively low. </a:t>
              </a:r>
            </a:p>
          </p:txBody>
        </p:sp>
      </p:grpSp>
      <p:grpSp>
        <p:nvGrpSpPr>
          <p:cNvPr id="12" name="Group 11" descr="Many European economies have had unemployment rates hovering near 10%, or even higher, since the 1970s.">
            <a:extLst>
              <a:ext uri="{FF2B5EF4-FFF2-40B4-BE49-F238E27FC236}">
                <a16:creationId xmlns:a16="http://schemas.microsoft.com/office/drawing/2014/main" id="{CBA4777A-2017-4978-9E21-26DBEE9B3D78}"/>
              </a:ext>
            </a:extLst>
          </p:cNvPr>
          <p:cNvGrpSpPr/>
          <p:nvPr/>
        </p:nvGrpSpPr>
        <p:grpSpPr>
          <a:xfrm>
            <a:off x="2066923" y="2468606"/>
            <a:ext cx="8058154" cy="806935"/>
            <a:chOff x="542923" y="1736761"/>
            <a:chExt cx="8058154" cy="806935"/>
          </a:xfrm>
          <a:solidFill>
            <a:srgbClr val="627981"/>
          </a:solidFill>
        </p:grpSpPr>
        <p:sp>
          <p:nvSpPr>
            <p:cNvPr id="13" name="Rectangle 12">
              <a:extLst>
                <a:ext uri="{FF2B5EF4-FFF2-40B4-BE49-F238E27FC236}">
                  <a16:creationId xmlns:a16="http://schemas.microsoft.com/office/drawing/2014/main" id="{C5B5B665-D978-4ABD-A240-0B738444C94B}"/>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5A2D280F-5FA4-4BD3-B7FB-CE77C6DA8F54}"/>
                </a:ext>
              </a:extLst>
            </p:cNvPr>
            <p:cNvSpPr txBox="1"/>
            <p:nvPr/>
          </p:nvSpPr>
          <p:spPr>
            <a:xfrm>
              <a:off x="633044" y="178628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Many European economies have had unemployment rates hovering near 10%, or even higher, since the 1970s.</a:t>
              </a:r>
            </a:p>
          </p:txBody>
        </p:sp>
      </p:grpSp>
      <p:grpSp>
        <p:nvGrpSpPr>
          <p:cNvPr id="16" name="Group 15" descr="Many European countries have generous welfare and unemployment benefits that impose additional costs on firms when they hire workers.">
            <a:extLst>
              <a:ext uri="{FF2B5EF4-FFF2-40B4-BE49-F238E27FC236}">
                <a16:creationId xmlns:a16="http://schemas.microsoft.com/office/drawing/2014/main" id="{2540B802-65B4-43A9-B8BF-8C5EAEB7B718}"/>
              </a:ext>
            </a:extLst>
          </p:cNvPr>
          <p:cNvGrpSpPr/>
          <p:nvPr/>
        </p:nvGrpSpPr>
        <p:grpSpPr>
          <a:xfrm>
            <a:off x="2066922" y="3356298"/>
            <a:ext cx="8058154" cy="806935"/>
            <a:chOff x="542923" y="1736761"/>
            <a:chExt cx="8058154" cy="806935"/>
          </a:xfrm>
          <a:solidFill>
            <a:srgbClr val="627981"/>
          </a:solidFill>
        </p:grpSpPr>
        <p:sp>
          <p:nvSpPr>
            <p:cNvPr id="17" name="Rectangle 16">
              <a:extLst>
                <a:ext uri="{FF2B5EF4-FFF2-40B4-BE49-F238E27FC236}">
                  <a16:creationId xmlns:a16="http://schemas.microsoft.com/office/drawing/2014/main" id="{B6232E67-2AE7-4C6B-B3D1-60DC2C25985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0D7EC229-DEF5-4B55-B8C9-ED73747DE26D}"/>
                </a:ext>
              </a:extLst>
            </p:cNvPr>
            <p:cNvSpPr txBox="1"/>
            <p:nvPr/>
          </p:nvSpPr>
          <p:spPr>
            <a:xfrm>
              <a:off x="633042" y="1773288"/>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Many European countries have generous welfare and unemployment benefits that impose additional costs on firms when they hire workers.</a:t>
              </a:r>
            </a:p>
          </p:txBody>
        </p:sp>
      </p:grpSp>
      <p:grpSp>
        <p:nvGrpSpPr>
          <p:cNvPr id="19" name="Group 18" descr="When companies know that it will be difficult to fire or lay off workers, they also become hesitant about hiring in the first place.">
            <a:extLst>
              <a:ext uri="{FF2B5EF4-FFF2-40B4-BE49-F238E27FC236}">
                <a16:creationId xmlns:a16="http://schemas.microsoft.com/office/drawing/2014/main" id="{43211D0B-0A04-4D70-963D-F3B0789A6B0D}"/>
              </a:ext>
            </a:extLst>
          </p:cNvPr>
          <p:cNvGrpSpPr/>
          <p:nvPr/>
        </p:nvGrpSpPr>
        <p:grpSpPr>
          <a:xfrm>
            <a:off x="2066922" y="4237682"/>
            <a:ext cx="8058154" cy="806935"/>
            <a:chOff x="542923" y="1736761"/>
            <a:chExt cx="8058154" cy="1059383"/>
          </a:xfrm>
          <a:solidFill>
            <a:srgbClr val="627981"/>
          </a:solidFill>
        </p:grpSpPr>
        <p:sp>
          <p:nvSpPr>
            <p:cNvPr id="20" name="Rectangle 19">
              <a:extLst>
                <a:ext uri="{FF2B5EF4-FFF2-40B4-BE49-F238E27FC236}">
                  <a16:creationId xmlns:a16="http://schemas.microsoft.com/office/drawing/2014/main" id="{99B2519F-9DBB-4961-84D7-296F6484D4C4}"/>
                </a:ext>
              </a:extLst>
            </p:cNvPr>
            <p:cNvSpPr/>
            <p:nvPr/>
          </p:nvSpPr>
          <p:spPr>
            <a:xfrm>
              <a:off x="542923" y="1736761"/>
              <a:ext cx="8058154" cy="105938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7C066A52-05D7-4E38-B476-84D7194C9A20}"/>
                </a:ext>
              </a:extLst>
            </p:cNvPr>
            <p:cNvSpPr txBox="1"/>
            <p:nvPr/>
          </p:nvSpPr>
          <p:spPr>
            <a:xfrm>
              <a:off x="633043" y="1808347"/>
              <a:ext cx="7807571" cy="929347"/>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When companies know that it will be difficult to fire or lay off workers, they also become hesitant about hiring in the first place.</a:t>
              </a:r>
            </a:p>
          </p:txBody>
        </p:sp>
      </p:grpSp>
    </p:spTree>
    <p:extLst>
      <p:ext uri="{BB962C8B-B14F-4D97-AF65-F5344CB8AC3E}">
        <p14:creationId xmlns:p14="http://schemas.microsoft.com/office/powerpoint/2010/main" val="18395465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Preview of Policies to Fight Unemployment</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When a government enacts policies, it must examine the effects on the information and incentives that employees or employers receive."/>
          <p:cNvGrpSpPr/>
          <p:nvPr/>
        </p:nvGrpSpPr>
        <p:grpSpPr>
          <a:xfrm>
            <a:off x="2031751" y="1596017"/>
            <a:ext cx="8058154" cy="806934"/>
            <a:chOff x="542923" y="1736760"/>
            <a:chExt cx="8058154" cy="1386260"/>
          </a:xfrm>
          <a:solidFill>
            <a:srgbClr val="627981"/>
          </a:solidFill>
        </p:grpSpPr>
        <p:sp>
          <p:nvSpPr>
            <p:cNvPr id="9" name="Rectangle 8"/>
            <p:cNvSpPr/>
            <p:nvPr/>
          </p:nvSpPr>
          <p:spPr>
            <a:xfrm>
              <a:off x="542923" y="1736760"/>
              <a:ext cx="8058154" cy="138626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617546" y="1789628"/>
              <a:ext cx="7807571" cy="890990"/>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When a government enacts policies, it must examine the effects on the information and incentives that employees or employers receive.</a:t>
              </a:r>
            </a:p>
          </p:txBody>
        </p:sp>
      </p:grpSp>
      <p:grpSp>
        <p:nvGrpSpPr>
          <p:cNvPr id="20" name="Group 19" descr="Governments can rethink the design of unemployment assistance programs and protections so they will not unduly discourage the supply of labor."/>
          <p:cNvGrpSpPr/>
          <p:nvPr/>
        </p:nvGrpSpPr>
        <p:grpSpPr>
          <a:xfrm>
            <a:off x="2031751" y="2488526"/>
            <a:ext cx="8058154" cy="1072460"/>
            <a:chOff x="542923" y="1736761"/>
            <a:chExt cx="8058154" cy="1072460"/>
          </a:xfrm>
          <a:solidFill>
            <a:srgbClr val="627981"/>
          </a:solidFill>
        </p:grpSpPr>
        <p:sp>
          <p:nvSpPr>
            <p:cNvPr id="21" name="Rectangle 20"/>
            <p:cNvSpPr/>
            <p:nvPr/>
          </p:nvSpPr>
          <p:spPr>
            <a:xfrm>
              <a:off x="542923" y="1736761"/>
              <a:ext cx="8058154" cy="107246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p:cNvSpPr txBox="1"/>
            <p:nvPr/>
          </p:nvSpPr>
          <p:spPr>
            <a:xfrm>
              <a:off x="633044" y="1786285"/>
              <a:ext cx="7807571" cy="1015663"/>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Governments can rethink the design of unemployment assistance programs and protections so they will not unduly discourage the supply of labor.</a:t>
              </a:r>
            </a:p>
          </p:txBody>
        </p:sp>
      </p:grpSp>
      <p:grpSp>
        <p:nvGrpSpPr>
          <p:cNvPr id="23" name="Group 22" descr="Governments can reassess rules for businesses starting up or expanding to not unduly discourage the demand for labor."/>
          <p:cNvGrpSpPr/>
          <p:nvPr/>
        </p:nvGrpSpPr>
        <p:grpSpPr>
          <a:xfrm>
            <a:off x="2031751" y="3648115"/>
            <a:ext cx="8058154" cy="806935"/>
            <a:chOff x="542923" y="1736761"/>
            <a:chExt cx="8058154" cy="806935"/>
          </a:xfrm>
          <a:solidFill>
            <a:srgbClr val="627981"/>
          </a:solidFill>
        </p:grpSpPr>
        <p:sp>
          <p:nvSpPr>
            <p:cNvPr id="24" name="Rectangle 23"/>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p:cNvSpPr txBox="1"/>
            <p:nvPr/>
          </p:nvSpPr>
          <p:spPr>
            <a:xfrm>
              <a:off x="633044" y="1786286"/>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Governments can reassess rules for businesses starting up or expanding to not unduly discourage the demand for labor.</a:t>
              </a:r>
            </a:p>
          </p:txBody>
        </p:sp>
      </p:grpSp>
      <p:grpSp>
        <p:nvGrpSpPr>
          <p:cNvPr id="27" name="Group 26" descr="Governments should not repeal all laws affecting labor markets, but tradeoffs should be considered when enacting such laws."/>
          <p:cNvGrpSpPr/>
          <p:nvPr/>
        </p:nvGrpSpPr>
        <p:grpSpPr>
          <a:xfrm>
            <a:off x="2031751" y="4542179"/>
            <a:ext cx="8058154" cy="806936"/>
            <a:chOff x="542923" y="1736761"/>
            <a:chExt cx="8058154" cy="1059383"/>
          </a:xfrm>
          <a:solidFill>
            <a:srgbClr val="627981"/>
          </a:solidFill>
        </p:grpSpPr>
        <p:sp>
          <p:nvSpPr>
            <p:cNvPr id="28" name="Rectangle 27"/>
            <p:cNvSpPr/>
            <p:nvPr/>
          </p:nvSpPr>
          <p:spPr>
            <a:xfrm>
              <a:off x="542923" y="1736761"/>
              <a:ext cx="8058154" cy="105938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TextBox 28"/>
            <p:cNvSpPr txBox="1"/>
            <p:nvPr/>
          </p:nvSpPr>
          <p:spPr>
            <a:xfrm>
              <a:off x="632635" y="1805691"/>
              <a:ext cx="7807571" cy="92934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Governments should not repeal all laws affecting labor markets, but tradeoffs should be considered when enacting such laws.</a:t>
              </a:r>
            </a:p>
          </p:txBody>
        </p:sp>
      </p:grpSp>
    </p:spTree>
    <p:extLst>
      <p:ext uri="{BB962C8B-B14F-4D97-AF65-F5344CB8AC3E}">
        <p14:creationId xmlns:p14="http://schemas.microsoft.com/office/powerpoint/2010/main" val="33432776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2" name="Title 25">
            <a:extLst>
              <a:ext uri="{FF2B5EF4-FFF2-40B4-BE49-F238E27FC236}">
                <a16:creationId xmlns:a16="http://schemas.microsoft.com/office/drawing/2014/main" id="{B4474EBC-0236-FA1D-0693-063979F4695D}"/>
              </a:ext>
            </a:extLst>
          </p:cNvPr>
          <p:cNvSpPr txBox="1">
            <a:spLocks noGrp="1"/>
          </p:cNvSpPr>
          <p:nvPr>
            <p:ph type="title" idx="4294967295"/>
          </p:nvPr>
        </p:nvSpPr>
        <p:spPr>
          <a:xfrm>
            <a:off x="1676401" y="4908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Real World Example</a:t>
            </a:r>
            <a:endPar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endParaRPr>
          </a:p>
        </p:txBody>
      </p:sp>
      <p:cxnSp>
        <p:nvCxnSpPr>
          <p:cNvPr id="4" name="Straight Connector 3">
            <a:extLst>
              <a:ext uri="{FF2B5EF4-FFF2-40B4-BE49-F238E27FC236}">
                <a16:creationId xmlns:a16="http://schemas.microsoft.com/office/drawing/2014/main" id="{06502439-E4F0-97FF-7ADF-F77C13211F0A}"/>
              </a:ext>
              <a:ext uri="{C183D7F6-B498-43B3-948B-1728B52AA6E4}">
                <adec:decorative xmlns:adec="http://schemas.microsoft.com/office/drawing/2017/decorative" val="1"/>
              </a:ext>
            </a:extLst>
          </p:cNvPr>
          <p:cNvCxnSpPr/>
          <p:nvPr/>
        </p:nvCxnSpPr>
        <p:spPr>
          <a:xfrm>
            <a:off x="2033588" y="12903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AD92AAFE-9C28-47F0-A019-23640EE9DA0E}"/>
              </a:ext>
            </a:extLst>
          </p:cNvPr>
          <p:cNvSpPr/>
          <p:nvPr/>
        </p:nvSpPr>
        <p:spPr>
          <a:xfrm>
            <a:off x="1701166" y="1403769"/>
            <a:ext cx="8789668" cy="1930561"/>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Have you or someone you know experienced unemployment due to one of the reasons identified in this lesson? If so, describe what happened. If not, come up with a likely scenario in which you feel unemployment is justified and another one in which you feel it is unfair to the employee.</a:t>
            </a:r>
          </a:p>
        </p:txBody>
      </p:sp>
      <p:pic>
        <p:nvPicPr>
          <p:cNvPr id="3" name="Picture 2" descr="A woman using a laptop with her face in her hands">
            <a:extLst>
              <a:ext uri="{FF2B5EF4-FFF2-40B4-BE49-F238E27FC236}">
                <a16:creationId xmlns:a16="http://schemas.microsoft.com/office/drawing/2014/main" id="{6EC84717-0100-452C-8B43-1EE732BD0F2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77389" y="3569966"/>
            <a:ext cx="4637222" cy="3091481"/>
          </a:xfrm>
          <a:prstGeom prst="rect">
            <a:avLst/>
          </a:prstGeom>
        </p:spPr>
      </p:pic>
    </p:spTree>
    <p:extLst>
      <p:ext uri="{BB962C8B-B14F-4D97-AF65-F5344CB8AC3E}">
        <p14:creationId xmlns:p14="http://schemas.microsoft.com/office/powerpoint/2010/main" val="13636858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Introduction</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7" name="Group 6" descr="Cyclical unemployment explains why unemployment rises during a recession and falls during an economic expansion, but what explains the level of unemployment that remains even in good economic times?">
            <a:extLst>
              <a:ext uri="{FF2B5EF4-FFF2-40B4-BE49-F238E27FC236}">
                <a16:creationId xmlns:a16="http://schemas.microsoft.com/office/drawing/2014/main" id="{B1FF9411-CCF9-4182-BD96-B0F514BC1D40}"/>
              </a:ext>
            </a:extLst>
          </p:cNvPr>
          <p:cNvGrpSpPr/>
          <p:nvPr/>
        </p:nvGrpSpPr>
        <p:grpSpPr>
          <a:xfrm>
            <a:off x="2066923" y="1585567"/>
            <a:ext cx="8058154" cy="1074605"/>
            <a:chOff x="542923" y="1736761"/>
            <a:chExt cx="8058154" cy="1074605"/>
          </a:xfrm>
          <a:solidFill>
            <a:srgbClr val="627981"/>
          </a:solidFill>
        </p:grpSpPr>
        <p:sp>
          <p:nvSpPr>
            <p:cNvPr id="8" name="Rectangle 7">
              <a:extLst>
                <a:ext uri="{FF2B5EF4-FFF2-40B4-BE49-F238E27FC236}">
                  <a16:creationId xmlns:a16="http://schemas.microsoft.com/office/drawing/2014/main" id="{6BFB7212-400C-4792-B753-4D77153A422B}"/>
                </a:ext>
              </a:extLst>
            </p:cNvPr>
            <p:cNvSpPr/>
            <p:nvPr/>
          </p:nvSpPr>
          <p:spPr>
            <a:xfrm>
              <a:off x="542923" y="1736761"/>
              <a:ext cx="8058154" cy="107460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3732112B-75F1-4E0C-B0A4-84418F37CDF1}"/>
                </a:ext>
              </a:extLst>
            </p:cNvPr>
            <p:cNvSpPr txBox="1"/>
            <p:nvPr/>
          </p:nvSpPr>
          <p:spPr>
            <a:xfrm>
              <a:off x="542923" y="1766231"/>
              <a:ext cx="8058154" cy="1015663"/>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Cyclical unemployment explains why unemployment rises during a recession and falls during an economic expansion, but what explains the level of unemployment that remains even in good economic times? </a:t>
              </a:r>
            </a:p>
          </p:txBody>
        </p:sp>
      </p:grpSp>
      <p:grpSp>
        <p:nvGrpSpPr>
          <p:cNvPr id="10" name="Group 9" descr="Why is the unemployment rate never zero?">
            <a:extLst>
              <a:ext uri="{FF2B5EF4-FFF2-40B4-BE49-F238E27FC236}">
                <a16:creationId xmlns:a16="http://schemas.microsoft.com/office/drawing/2014/main" id="{AD3CE4DC-57EC-4499-8695-E4F6BFD4081F}"/>
              </a:ext>
            </a:extLst>
          </p:cNvPr>
          <p:cNvGrpSpPr/>
          <p:nvPr/>
        </p:nvGrpSpPr>
        <p:grpSpPr>
          <a:xfrm>
            <a:off x="2066920" y="2761693"/>
            <a:ext cx="8058157" cy="806935"/>
            <a:chOff x="542920" y="1736761"/>
            <a:chExt cx="8058157" cy="806935"/>
          </a:xfrm>
          <a:solidFill>
            <a:srgbClr val="627981"/>
          </a:solidFill>
        </p:grpSpPr>
        <p:sp>
          <p:nvSpPr>
            <p:cNvPr id="11" name="Rectangle 10">
              <a:extLst>
                <a:ext uri="{FF2B5EF4-FFF2-40B4-BE49-F238E27FC236}">
                  <a16:creationId xmlns:a16="http://schemas.microsoft.com/office/drawing/2014/main" id="{DDFFDCCA-DEC2-4B94-99B4-1F9C0299AF14}"/>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B3E70A8B-6025-4473-A4FB-A6DDF004EFDF}"/>
                </a:ext>
              </a:extLst>
            </p:cNvPr>
            <p:cNvSpPr txBox="1"/>
            <p:nvPr/>
          </p:nvSpPr>
          <p:spPr>
            <a:xfrm>
              <a:off x="542920" y="1959198"/>
              <a:ext cx="7807571" cy="400110"/>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Why is the unemployment rate never zero?</a:t>
              </a:r>
            </a:p>
          </p:txBody>
        </p:sp>
      </p:grpSp>
      <p:grpSp>
        <p:nvGrpSpPr>
          <p:cNvPr id="13" name="Group 12" descr="Why does some level of unemployment persist even when economies are growing strongly?">
            <a:extLst>
              <a:ext uri="{FF2B5EF4-FFF2-40B4-BE49-F238E27FC236}">
                <a16:creationId xmlns:a16="http://schemas.microsoft.com/office/drawing/2014/main" id="{D26DBC09-23FE-4C81-B358-12E998EB7C43}"/>
              </a:ext>
            </a:extLst>
          </p:cNvPr>
          <p:cNvGrpSpPr/>
          <p:nvPr/>
        </p:nvGrpSpPr>
        <p:grpSpPr>
          <a:xfrm>
            <a:off x="2066921" y="3660653"/>
            <a:ext cx="8058157" cy="806935"/>
            <a:chOff x="542920" y="1736761"/>
            <a:chExt cx="8058157" cy="806935"/>
          </a:xfrm>
          <a:solidFill>
            <a:srgbClr val="627981"/>
          </a:solidFill>
        </p:grpSpPr>
        <p:sp>
          <p:nvSpPr>
            <p:cNvPr id="14" name="Rectangle 13">
              <a:extLst>
                <a:ext uri="{FF2B5EF4-FFF2-40B4-BE49-F238E27FC236}">
                  <a16:creationId xmlns:a16="http://schemas.microsoft.com/office/drawing/2014/main" id="{4F81B9B4-AC84-41E8-AD34-EE8F3F471CA7}"/>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7059B5FA-794D-4AD6-8645-80073C46F491}"/>
                </a:ext>
              </a:extLst>
            </p:cNvPr>
            <p:cNvSpPr txBox="1"/>
            <p:nvPr/>
          </p:nvSpPr>
          <p:spPr>
            <a:xfrm>
              <a:off x="542920" y="1784202"/>
              <a:ext cx="8058154"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Why does some level of unemployment persist even when economies are growing strongly?</a:t>
              </a:r>
            </a:p>
          </p:txBody>
        </p:sp>
      </p:grpSp>
      <p:grpSp>
        <p:nvGrpSpPr>
          <p:cNvPr id="16" name="Group 15" descr="Why are unemployment rates continually higher in certain economies, through good economic years and bad?">
            <a:extLst>
              <a:ext uri="{FF2B5EF4-FFF2-40B4-BE49-F238E27FC236}">
                <a16:creationId xmlns:a16="http://schemas.microsoft.com/office/drawing/2014/main" id="{2C0D3833-1C01-47CD-AE70-72D2E282B74E}"/>
              </a:ext>
            </a:extLst>
          </p:cNvPr>
          <p:cNvGrpSpPr/>
          <p:nvPr/>
        </p:nvGrpSpPr>
        <p:grpSpPr>
          <a:xfrm>
            <a:off x="2066920" y="4555446"/>
            <a:ext cx="8058156" cy="806935"/>
            <a:chOff x="542921" y="1736761"/>
            <a:chExt cx="8058156" cy="806935"/>
          </a:xfrm>
          <a:solidFill>
            <a:srgbClr val="627981"/>
          </a:solidFill>
        </p:grpSpPr>
        <p:sp>
          <p:nvSpPr>
            <p:cNvPr id="17" name="Rectangle 16">
              <a:extLst>
                <a:ext uri="{FF2B5EF4-FFF2-40B4-BE49-F238E27FC236}">
                  <a16:creationId xmlns:a16="http://schemas.microsoft.com/office/drawing/2014/main" id="{14E3733E-1C5F-447A-AF5C-E70DDAE90BD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EDC1145F-5A22-41EB-A4BC-734F7768BB29}"/>
                </a:ext>
              </a:extLst>
            </p:cNvPr>
            <p:cNvSpPr txBox="1"/>
            <p:nvPr/>
          </p:nvSpPr>
          <p:spPr>
            <a:xfrm>
              <a:off x="542921" y="1794226"/>
              <a:ext cx="8058154"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Why are unemployment rates continually higher in certain economies, through good economic years and bad?</a:t>
              </a:r>
            </a:p>
          </p:txBody>
        </p:sp>
      </p:grpSp>
    </p:spTree>
    <p:extLst>
      <p:ext uri="{BB962C8B-B14F-4D97-AF65-F5344CB8AC3E}">
        <p14:creationId xmlns:p14="http://schemas.microsoft.com/office/powerpoint/2010/main" val="10970926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2" name="Title 25">
            <a:extLst>
              <a:ext uri="{FF2B5EF4-FFF2-40B4-BE49-F238E27FC236}">
                <a16:creationId xmlns:a16="http://schemas.microsoft.com/office/drawing/2014/main" id="{355F0BA0-2E08-7B55-FBA0-F38BE774DFEF}"/>
              </a:ext>
            </a:extLst>
          </p:cNvPr>
          <p:cNvSpPr txBox="1">
            <a:spLocks noGrp="1"/>
          </p:cNvSpPr>
          <p:nvPr>
            <p:ph type="title" idx="4294967295"/>
          </p:nvPr>
        </p:nvSpPr>
        <p:spPr>
          <a:xfrm>
            <a:off x="1676401" y="4908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Summary</a:t>
            </a:r>
            <a:endPar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endParaRPr>
          </a:p>
        </p:txBody>
      </p:sp>
      <p:cxnSp>
        <p:nvCxnSpPr>
          <p:cNvPr id="3" name="Straight Connector 2">
            <a:extLst>
              <a:ext uri="{FF2B5EF4-FFF2-40B4-BE49-F238E27FC236}">
                <a16:creationId xmlns:a16="http://schemas.microsoft.com/office/drawing/2014/main" id="{5BA35EDF-2433-679E-0DE0-61BD7A84EE67}"/>
              </a:ext>
              <a:ext uri="{C183D7F6-B498-43B3-948B-1728B52AA6E4}">
                <adec:decorative xmlns:adec="http://schemas.microsoft.com/office/drawing/2017/decorative" val="1"/>
              </a:ext>
            </a:extLst>
          </p:cNvPr>
          <p:cNvCxnSpPr/>
          <p:nvPr/>
        </p:nvCxnSpPr>
        <p:spPr>
          <a:xfrm>
            <a:off x="2033588" y="12903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AD92AAFE-9C28-47F0-A019-23640EE9DA0E}"/>
              </a:ext>
            </a:extLst>
          </p:cNvPr>
          <p:cNvSpPr/>
          <p:nvPr/>
        </p:nvSpPr>
        <p:spPr>
          <a:xfrm>
            <a:off x="1701166" y="1498437"/>
            <a:ext cx="8789668" cy="4618638"/>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natural rate of unemployment is the rate of unemployment that the economic, social, and political forces in the economy would cause even when the economy is not in a recession.</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These factors include the frictional unemployment that occurs when people choose to change jobs or are put out of work for a time by the shifts of a dynamic and changing economy.</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They also include any laws concerning conditions of hiring and firing that have the undesired side effect of discouraging job formation.</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They also include structural unemployment, which occurs when demand shifts permanently away from a certain type of job skill.</a:t>
            </a:r>
          </a:p>
        </p:txBody>
      </p:sp>
    </p:spTree>
    <p:extLst>
      <p:ext uri="{BB962C8B-B14F-4D97-AF65-F5344CB8AC3E}">
        <p14:creationId xmlns:p14="http://schemas.microsoft.com/office/powerpoint/2010/main" val="29321007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sp>
        <p:nvSpPr>
          <p:cNvPr id="5" name="Title 4"/>
          <p:cNvSpPr txBox="1">
            <a:spLocks noGrp="1"/>
          </p:cNvSpPr>
          <p:nvPr>
            <p:ph type="title" idx="4294967295"/>
          </p:nvPr>
        </p:nvSpPr>
        <p:spPr>
          <a:xfrm>
            <a:off x="1524000" y="1410227"/>
            <a:ext cx="914400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12373551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Natural Rate of Unemployment</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20" name="Group 19" descr="The remaining level of unemployment that occurs even when the economy is healthy is called the natural rate of unemployment."/>
          <p:cNvGrpSpPr/>
          <p:nvPr/>
        </p:nvGrpSpPr>
        <p:grpSpPr>
          <a:xfrm>
            <a:off x="2066923" y="1452348"/>
            <a:ext cx="8058154" cy="806935"/>
            <a:chOff x="542923" y="1736761"/>
            <a:chExt cx="8058154" cy="806935"/>
          </a:xfrm>
          <a:solidFill>
            <a:srgbClr val="627981"/>
          </a:solidFill>
        </p:grpSpPr>
        <p:sp>
          <p:nvSpPr>
            <p:cNvPr id="21" name="Rectangle 20"/>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p:cNvSpPr txBox="1"/>
            <p:nvPr/>
          </p:nvSpPr>
          <p:spPr>
            <a:xfrm>
              <a:off x="633044" y="1786285"/>
              <a:ext cx="7968033"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remaining level of unemployment that occurs even when the economy is healthy is called the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natural rate of unemployment</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t>
              </a:r>
            </a:p>
          </p:txBody>
        </p:sp>
      </p:grpSp>
      <p:grpSp>
        <p:nvGrpSpPr>
          <p:cNvPr id="23" name="Group 22" descr="The natural rate of unemployment is not &quot;natural&quot; in the sense that it is a physical or unchanging law of nature."/>
          <p:cNvGrpSpPr/>
          <p:nvPr/>
        </p:nvGrpSpPr>
        <p:grpSpPr>
          <a:xfrm>
            <a:off x="2066923" y="2346908"/>
            <a:ext cx="8058154" cy="806935"/>
            <a:chOff x="542923" y="1736761"/>
            <a:chExt cx="8058154" cy="806935"/>
          </a:xfrm>
          <a:solidFill>
            <a:srgbClr val="627981"/>
          </a:solidFill>
        </p:grpSpPr>
        <p:sp>
          <p:nvSpPr>
            <p:cNvPr id="24" name="Rectangle 23"/>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p:cNvSpPr txBox="1"/>
            <p:nvPr/>
          </p:nvSpPr>
          <p:spPr>
            <a:xfrm>
              <a:off x="633044" y="1786286"/>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natural rate of unemployment is not "natural" in the sense that it is a physical or unchanging law of nature.</a:t>
              </a:r>
            </a:p>
          </p:txBody>
        </p:sp>
      </p:grpSp>
      <p:grpSp>
        <p:nvGrpSpPr>
          <p:cNvPr id="15" name="Group 14" descr="It results from a combination of economic, social, and political factors, assuming the economy is neither booming nor in a recession.">
            <a:extLst>
              <a:ext uri="{FF2B5EF4-FFF2-40B4-BE49-F238E27FC236}">
                <a16:creationId xmlns:a16="http://schemas.microsoft.com/office/drawing/2014/main" id="{E8B71757-8366-42AA-82F9-BE894DC28D76}"/>
              </a:ext>
            </a:extLst>
          </p:cNvPr>
          <p:cNvGrpSpPr/>
          <p:nvPr/>
        </p:nvGrpSpPr>
        <p:grpSpPr>
          <a:xfrm>
            <a:off x="2066923" y="3224466"/>
            <a:ext cx="8058154" cy="806935"/>
            <a:chOff x="542923" y="1736761"/>
            <a:chExt cx="8058154" cy="806935"/>
          </a:xfrm>
          <a:solidFill>
            <a:srgbClr val="627981"/>
          </a:solidFill>
        </p:grpSpPr>
        <p:sp>
          <p:nvSpPr>
            <p:cNvPr id="16" name="Rectangle 15">
              <a:extLst>
                <a:ext uri="{FF2B5EF4-FFF2-40B4-BE49-F238E27FC236}">
                  <a16:creationId xmlns:a16="http://schemas.microsoft.com/office/drawing/2014/main" id="{3AC16780-ACC3-4FAE-862D-D5D57E456B39}"/>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830897CC-59D3-4B56-A7ED-BDD809650DFE}"/>
                </a:ext>
              </a:extLst>
            </p:cNvPr>
            <p:cNvSpPr txBox="1"/>
            <p:nvPr/>
          </p:nvSpPr>
          <p:spPr>
            <a:xfrm>
              <a:off x="633044" y="1786286"/>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It results from a combination of economic, social, and political factors, assuming the economy is neither booming nor in a recession.</a:t>
              </a:r>
            </a:p>
          </p:txBody>
        </p:sp>
      </p:grpSp>
      <p:grpSp>
        <p:nvGrpSpPr>
          <p:cNvPr id="27" name="Group 26" descr="The natural rate of unemployment is caused by several factors: frictional unemployment, structural unemployment, and public policy."/>
          <p:cNvGrpSpPr/>
          <p:nvPr/>
        </p:nvGrpSpPr>
        <p:grpSpPr>
          <a:xfrm>
            <a:off x="2066923" y="4101671"/>
            <a:ext cx="8058154" cy="806935"/>
            <a:chOff x="542923" y="1736761"/>
            <a:chExt cx="8058154" cy="806935"/>
          </a:xfrm>
          <a:solidFill>
            <a:srgbClr val="627981"/>
          </a:solidFill>
        </p:grpSpPr>
        <p:sp>
          <p:nvSpPr>
            <p:cNvPr id="28" name="Rectangle 27"/>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TextBox 28"/>
            <p:cNvSpPr txBox="1"/>
            <p:nvPr/>
          </p:nvSpPr>
          <p:spPr>
            <a:xfrm>
              <a:off x="633044" y="1780481"/>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natural rate of unemployment is caused by several factors: frictional unemployment, structural unemployment, and public policy.</a:t>
              </a:r>
            </a:p>
          </p:txBody>
        </p:sp>
      </p:grpSp>
    </p:spTree>
    <p:extLst>
      <p:ext uri="{BB962C8B-B14F-4D97-AF65-F5344CB8AC3E}">
        <p14:creationId xmlns:p14="http://schemas.microsoft.com/office/powerpoint/2010/main" val="25368443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Frictional Unemployment</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20" name="Group 19" descr="It takes time to discover new jobs, interview and determine if the new job is a good match, and relocate to be in the proximity of the new job."/>
          <p:cNvGrpSpPr/>
          <p:nvPr/>
        </p:nvGrpSpPr>
        <p:grpSpPr>
          <a:xfrm>
            <a:off x="2066923" y="1452348"/>
            <a:ext cx="8058154" cy="806935"/>
            <a:chOff x="542923" y="1736761"/>
            <a:chExt cx="8058154" cy="806935"/>
          </a:xfrm>
          <a:solidFill>
            <a:srgbClr val="627981"/>
          </a:solidFill>
        </p:grpSpPr>
        <p:sp>
          <p:nvSpPr>
            <p:cNvPr id="21" name="Rectangle 20"/>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p:cNvSpPr txBox="1"/>
            <p:nvPr/>
          </p:nvSpPr>
          <p:spPr>
            <a:xfrm>
              <a:off x="633044" y="1786285"/>
              <a:ext cx="7968033"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It takes time to discover new jobs, interview and determine if the new job is a good match, and relocate to be in the proximity of the new job.</a:t>
              </a:r>
            </a:p>
          </p:txBody>
        </p:sp>
      </p:grpSp>
      <p:grpSp>
        <p:nvGrpSpPr>
          <p:cNvPr id="23" name="Group 22" descr="Economists call the unemployment that occurs in the meantime, as workers move between jobs, frictional unemployment."/>
          <p:cNvGrpSpPr/>
          <p:nvPr/>
        </p:nvGrpSpPr>
        <p:grpSpPr>
          <a:xfrm>
            <a:off x="2066923" y="2346908"/>
            <a:ext cx="8058154" cy="806935"/>
            <a:chOff x="542923" y="1736761"/>
            <a:chExt cx="8058154" cy="806935"/>
          </a:xfrm>
          <a:solidFill>
            <a:srgbClr val="627981"/>
          </a:solidFill>
        </p:grpSpPr>
        <p:sp>
          <p:nvSpPr>
            <p:cNvPr id="24" name="Rectangle 23"/>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p:cNvSpPr txBox="1"/>
            <p:nvPr/>
          </p:nvSpPr>
          <p:spPr>
            <a:xfrm>
              <a:off x="633044" y="1786286"/>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Economists call the unemployment that occurs in the meantime, as workers move between jobs,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frictional unemployment</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t>
              </a:r>
            </a:p>
          </p:txBody>
        </p:sp>
      </p:grpSp>
      <p:grpSp>
        <p:nvGrpSpPr>
          <p:cNvPr id="15" name="Group 14" descr="Frictional unemployment is not inherently a bad thing.">
            <a:extLst>
              <a:ext uri="{FF2B5EF4-FFF2-40B4-BE49-F238E27FC236}">
                <a16:creationId xmlns:a16="http://schemas.microsoft.com/office/drawing/2014/main" id="{E8B71757-8366-42AA-82F9-BE894DC28D76}"/>
              </a:ext>
            </a:extLst>
          </p:cNvPr>
          <p:cNvGrpSpPr/>
          <p:nvPr/>
        </p:nvGrpSpPr>
        <p:grpSpPr>
          <a:xfrm>
            <a:off x="2066923" y="3224466"/>
            <a:ext cx="8058154" cy="806935"/>
            <a:chOff x="542923" y="1736761"/>
            <a:chExt cx="8058154" cy="806935"/>
          </a:xfrm>
          <a:solidFill>
            <a:srgbClr val="627981"/>
          </a:solidFill>
        </p:grpSpPr>
        <p:sp>
          <p:nvSpPr>
            <p:cNvPr id="16" name="Rectangle 15">
              <a:extLst>
                <a:ext uri="{FF2B5EF4-FFF2-40B4-BE49-F238E27FC236}">
                  <a16:creationId xmlns:a16="http://schemas.microsoft.com/office/drawing/2014/main" id="{3AC16780-ACC3-4FAE-862D-D5D57E456B39}"/>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830897CC-59D3-4B56-A7ED-BDD809650DFE}"/>
                </a:ext>
              </a:extLst>
            </p:cNvPr>
            <p:cNvSpPr txBox="1"/>
            <p:nvPr/>
          </p:nvSpPr>
          <p:spPr>
            <a:xfrm>
              <a:off x="633043" y="1932254"/>
              <a:ext cx="7807571" cy="400110"/>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Frictional unemployment is not inherently a bad thing.</a:t>
              </a:r>
            </a:p>
          </p:txBody>
        </p:sp>
      </p:grpSp>
      <p:grpSp>
        <p:nvGrpSpPr>
          <p:cNvPr id="27" name="Group 26" descr="People must find the job for which they are best suited, not just take the first one offered."/>
          <p:cNvGrpSpPr/>
          <p:nvPr/>
        </p:nvGrpSpPr>
        <p:grpSpPr>
          <a:xfrm>
            <a:off x="2066923" y="4101671"/>
            <a:ext cx="8058154" cy="806935"/>
            <a:chOff x="542923" y="1736761"/>
            <a:chExt cx="8058154" cy="806935"/>
          </a:xfrm>
          <a:solidFill>
            <a:srgbClr val="627981"/>
          </a:solidFill>
        </p:grpSpPr>
        <p:sp>
          <p:nvSpPr>
            <p:cNvPr id="28" name="Rectangle 27"/>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TextBox 28"/>
            <p:cNvSpPr txBox="1"/>
            <p:nvPr/>
          </p:nvSpPr>
          <p:spPr>
            <a:xfrm>
              <a:off x="633044" y="1780481"/>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People must find the job for which they are best suited, not just take the first one offered.</a:t>
              </a:r>
            </a:p>
          </p:txBody>
        </p:sp>
      </p:grpSp>
    </p:spTree>
    <p:extLst>
      <p:ext uri="{BB962C8B-B14F-4D97-AF65-F5344CB8AC3E}">
        <p14:creationId xmlns:p14="http://schemas.microsoft.com/office/powerpoint/2010/main" val="21085230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Frictional Unemployment</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Depends on ease of communication about job prospects, willingness of people to relocate, and demographics of the labor force"/>
          <p:cNvGrpSpPr/>
          <p:nvPr/>
        </p:nvGrpSpPr>
        <p:grpSpPr>
          <a:xfrm>
            <a:off x="2066923" y="1432014"/>
            <a:ext cx="8058154" cy="806936"/>
            <a:chOff x="542923" y="1736761"/>
            <a:chExt cx="8058154" cy="1015661"/>
          </a:xfrm>
          <a:solidFill>
            <a:srgbClr val="627981"/>
          </a:solidFill>
        </p:grpSpPr>
        <p:sp>
          <p:nvSpPr>
            <p:cNvPr id="9" name="Rectangle 8"/>
            <p:cNvSpPr/>
            <p:nvPr/>
          </p:nvSpPr>
          <p:spPr>
            <a:xfrm>
              <a:off x="542923" y="1736761"/>
              <a:ext cx="8058154" cy="101566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633044" y="1789627"/>
              <a:ext cx="7807571" cy="890990"/>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Depends on ease of communication about job prospects, willingness of people to relocate, and demographics of the labor force</a:t>
              </a:r>
            </a:p>
          </p:txBody>
        </p:sp>
      </p:grpSp>
      <p:grpSp>
        <p:nvGrpSpPr>
          <p:cNvPr id="20" name="Group 19" descr="Ease of communication: level of frictional unemployment will depend on how easy it is for workers to learn about alternative jobs"/>
          <p:cNvGrpSpPr/>
          <p:nvPr/>
        </p:nvGrpSpPr>
        <p:grpSpPr>
          <a:xfrm>
            <a:off x="2066924" y="2319707"/>
            <a:ext cx="8058154" cy="806935"/>
            <a:chOff x="542923" y="1736761"/>
            <a:chExt cx="8058154" cy="806935"/>
          </a:xfrm>
          <a:solidFill>
            <a:srgbClr val="627981"/>
          </a:solidFill>
        </p:grpSpPr>
        <p:sp>
          <p:nvSpPr>
            <p:cNvPr id="21" name="Rectangle 20"/>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p:cNvSpPr txBox="1"/>
            <p:nvPr/>
          </p:nvSpPr>
          <p:spPr>
            <a:xfrm>
              <a:off x="633044" y="178628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Ease of communication: level of frictional unemployment will depend on how easy it is for workers to learn about alternative jobs</a:t>
              </a:r>
            </a:p>
          </p:txBody>
        </p:sp>
      </p:grpSp>
      <p:grpSp>
        <p:nvGrpSpPr>
          <p:cNvPr id="23" name="Group 22" descr="Willingness to relocate: how willing people are to move to new areas to find jobs, which in turn may depend on history and culture"/>
          <p:cNvGrpSpPr/>
          <p:nvPr/>
        </p:nvGrpSpPr>
        <p:grpSpPr>
          <a:xfrm>
            <a:off x="2066923" y="3201091"/>
            <a:ext cx="8058154" cy="806935"/>
            <a:chOff x="542923" y="1736761"/>
            <a:chExt cx="8058154" cy="806935"/>
          </a:xfrm>
          <a:solidFill>
            <a:srgbClr val="627981"/>
          </a:solidFill>
        </p:grpSpPr>
        <p:sp>
          <p:nvSpPr>
            <p:cNvPr id="24" name="Rectangle 23"/>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p:cNvSpPr txBox="1"/>
            <p:nvPr/>
          </p:nvSpPr>
          <p:spPr>
            <a:xfrm>
              <a:off x="633044" y="1786286"/>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Willingness to relocate: how willing people are to move to new areas to find jobs, which in turn may depend on history and culture</a:t>
              </a:r>
            </a:p>
          </p:txBody>
        </p:sp>
      </p:grpSp>
      <p:grpSp>
        <p:nvGrpSpPr>
          <p:cNvPr id="27" name="Group 26" descr="Demographics: workers under 25 try out new options often and have higher frictional unemployment; workers aged 25 to 54 want a steadier job and income"/>
          <p:cNvGrpSpPr/>
          <p:nvPr/>
        </p:nvGrpSpPr>
        <p:grpSpPr>
          <a:xfrm>
            <a:off x="2066923" y="4082475"/>
            <a:ext cx="8058154" cy="1059383"/>
            <a:chOff x="542923" y="1736761"/>
            <a:chExt cx="8058154" cy="1059383"/>
          </a:xfrm>
          <a:solidFill>
            <a:srgbClr val="627981"/>
          </a:solidFill>
        </p:grpSpPr>
        <p:sp>
          <p:nvSpPr>
            <p:cNvPr id="28" name="Rectangle 27"/>
            <p:cNvSpPr/>
            <p:nvPr/>
          </p:nvSpPr>
          <p:spPr>
            <a:xfrm>
              <a:off x="542923" y="1736761"/>
              <a:ext cx="8058154" cy="105938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TextBox 28"/>
            <p:cNvSpPr txBox="1"/>
            <p:nvPr/>
          </p:nvSpPr>
          <p:spPr>
            <a:xfrm>
              <a:off x="633044" y="1749485"/>
              <a:ext cx="7807571" cy="1015663"/>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Demographics: workers under 25 try out new options often and have higher frictional unemployment; workers aged 25 to 54 want a steadier job and income</a:t>
              </a:r>
            </a:p>
          </p:txBody>
        </p:sp>
      </p:grpSp>
    </p:spTree>
    <p:extLst>
      <p:ext uri="{BB962C8B-B14F-4D97-AF65-F5344CB8AC3E}">
        <p14:creationId xmlns:p14="http://schemas.microsoft.com/office/powerpoint/2010/main" val="25677793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Unemployment by Age</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6" name="Picture 5" descr="A line graph comparing unemployment for various age groups over time.">
            <a:extLst>
              <a:ext uri="{FF2B5EF4-FFF2-40B4-BE49-F238E27FC236}">
                <a16:creationId xmlns:a16="http://schemas.microsoft.com/office/drawing/2014/main" id="{8C2C31F4-488A-5494-5396-EE1283044130}"/>
              </a:ext>
            </a:extLst>
          </p:cNvPr>
          <p:cNvPicPr>
            <a:picLocks noChangeAspect="1"/>
          </p:cNvPicPr>
          <p:nvPr/>
        </p:nvPicPr>
        <p:blipFill>
          <a:blip r:embed="rId3"/>
          <a:stretch>
            <a:fillRect/>
          </a:stretch>
        </p:blipFill>
        <p:spPr>
          <a:xfrm>
            <a:off x="2358847" y="1321038"/>
            <a:ext cx="7474301" cy="4407735"/>
          </a:xfrm>
          <a:prstGeom prst="rect">
            <a:avLst/>
          </a:prstGeom>
        </p:spPr>
      </p:pic>
      <p:sp>
        <p:nvSpPr>
          <p:cNvPr id="31" name="TextBox 30">
            <a:extLst>
              <a:ext uri="{FF2B5EF4-FFF2-40B4-BE49-F238E27FC236}">
                <a16:creationId xmlns:a16="http://schemas.microsoft.com/office/drawing/2014/main" id="{6AF9ED68-B8B9-4712-9582-D67DEF4DCDE4}"/>
              </a:ext>
            </a:extLst>
          </p:cNvPr>
          <p:cNvSpPr txBox="1"/>
          <p:nvPr/>
        </p:nvSpPr>
        <p:spPr>
          <a:xfrm>
            <a:off x="2192213" y="5848493"/>
            <a:ext cx="7807571" cy="707886"/>
          </a:xfrm>
          <a:prstGeom prst="rect">
            <a:avLst/>
          </a:prstGeom>
          <a:solidFill>
            <a:srgbClr val="62798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Unemployment rates are highest for the very young and become lower with age.</a:t>
            </a:r>
          </a:p>
        </p:txBody>
      </p:sp>
    </p:spTree>
    <p:extLst>
      <p:ext uri="{BB962C8B-B14F-4D97-AF65-F5344CB8AC3E}">
        <p14:creationId xmlns:p14="http://schemas.microsoft.com/office/powerpoint/2010/main" val="30004038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Structural Unemployment</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Another factor that influences the natural rate of unemployment is the amount of structural unemployment.">
            <a:extLst>
              <a:ext uri="{FF2B5EF4-FFF2-40B4-BE49-F238E27FC236}">
                <a16:creationId xmlns:a16="http://schemas.microsoft.com/office/drawing/2014/main" id="{36AD7F61-BFED-485D-9D88-BEA483E2D7E1}"/>
              </a:ext>
            </a:extLst>
          </p:cNvPr>
          <p:cNvGrpSpPr/>
          <p:nvPr/>
        </p:nvGrpSpPr>
        <p:grpSpPr>
          <a:xfrm>
            <a:off x="2066922" y="1580913"/>
            <a:ext cx="8058154" cy="806936"/>
            <a:chOff x="542923" y="1736761"/>
            <a:chExt cx="8058154" cy="1015661"/>
          </a:xfrm>
          <a:solidFill>
            <a:srgbClr val="627981"/>
          </a:solidFill>
        </p:grpSpPr>
        <p:sp>
          <p:nvSpPr>
            <p:cNvPr id="10" name="Rectangle 9">
              <a:extLst>
                <a:ext uri="{FF2B5EF4-FFF2-40B4-BE49-F238E27FC236}">
                  <a16:creationId xmlns:a16="http://schemas.microsoft.com/office/drawing/2014/main" id="{2B143FCD-97F5-453D-B5AD-DF1E802426DA}"/>
                </a:ext>
              </a:extLst>
            </p:cNvPr>
            <p:cNvSpPr/>
            <p:nvPr/>
          </p:nvSpPr>
          <p:spPr>
            <a:xfrm>
              <a:off x="542923" y="1736761"/>
              <a:ext cx="8058154" cy="101566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6E5411A7-491C-4C30-BA7D-C8EC60F2B8CD}"/>
                </a:ext>
              </a:extLst>
            </p:cNvPr>
            <p:cNvSpPr txBox="1"/>
            <p:nvPr/>
          </p:nvSpPr>
          <p:spPr>
            <a:xfrm>
              <a:off x="633044" y="1789627"/>
              <a:ext cx="7807571" cy="890990"/>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Another factor that influences the natural rate of unemployment is the amount of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structural unemployment</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t>
              </a:r>
            </a:p>
          </p:txBody>
        </p:sp>
      </p:grpSp>
      <p:grpSp>
        <p:nvGrpSpPr>
          <p:cNvPr id="12" name="Group 11" descr="The structurally unemployed don't have jobs because they lack skills valued by the labor market.">
            <a:extLst>
              <a:ext uri="{FF2B5EF4-FFF2-40B4-BE49-F238E27FC236}">
                <a16:creationId xmlns:a16="http://schemas.microsoft.com/office/drawing/2014/main" id="{A75E505A-AFB6-4176-BBED-AB4B7E471FEB}"/>
              </a:ext>
            </a:extLst>
          </p:cNvPr>
          <p:cNvGrpSpPr/>
          <p:nvPr/>
        </p:nvGrpSpPr>
        <p:grpSpPr>
          <a:xfrm>
            <a:off x="2066923" y="2468606"/>
            <a:ext cx="8058154" cy="806935"/>
            <a:chOff x="542923" y="1736761"/>
            <a:chExt cx="8058154" cy="806935"/>
          </a:xfrm>
          <a:solidFill>
            <a:srgbClr val="627981"/>
          </a:solidFill>
        </p:grpSpPr>
        <p:sp>
          <p:nvSpPr>
            <p:cNvPr id="13" name="Rectangle 12">
              <a:extLst>
                <a:ext uri="{FF2B5EF4-FFF2-40B4-BE49-F238E27FC236}">
                  <a16:creationId xmlns:a16="http://schemas.microsoft.com/office/drawing/2014/main" id="{3B32EFCB-112B-4A7C-9052-034194A4FD9B}"/>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354C2416-FC19-4D87-821F-E04A8A4C2258}"/>
                </a:ext>
              </a:extLst>
            </p:cNvPr>
            <p:cNvSpPr txBox="1"/>
            <p:nvPr/>
          </p:nvSpPr>
          <p:spPr>
            <a:xfrm>
              <a:off x="633044" y="178628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structurally unemployed don't have jobs because they lack skills valued by the labor market.</a:t>
              </a:r>
            </a:p>
          </p:txBody>
        </p:sp>
      </p:grpSp>
      <p:grpSp>
        <p:nvGrpSpPr>
          <p:cNvPr id="16" name="Group 15" descr="Some people worry that technology causes structural unemployment.">
            <a:extLst>
              <a:ext uri="{FF2B5EF4-FFF2-40B4-BE49-F238E27FC236}">
                <a16:creationId xmlns:a16="http://schemas.microsoft.com/office/drawing/2014/main" id="{74099AF6-EC44-42ED-BD6D-5B5DCCE6AF00}"/>
              </a:ext>
            </a:extLst>
          </p:cNvPr>
          <p:cNvGrpSpPr/>
          <p:nvPr/>
        </p:nvGrpSpPr>
        <p:grpSpPr>
          <a:xfrm>
            <a:off x="2066922" y="3367391"/>
            <a:ext cx="8058154" cy="806935"/>
            <a:chOff x="542923" y="1736761"/>
            <a:chExt cx="8058154" cy="806935"/>
          </a:xfrm>
          <a:solidFill>
            <a:srgbClr val="627981"/>
          </a:solidFill>
        </p:grpSpPr>
        <p:sp>
          <p:nvSpPr>
            <p:cNvPr id="17" name="Rectangle 16">
              <a:extLst>
                <a:ext uri="{FF2B5EF4-FFF2-40B4-BE49-F238E27FC236}">
                  <a16:creationId xmlns:a16="http://schemas.microsoft.com/office/drawing/2014/main" id="{E5890CA1-B07E-4D3A-8BC3-E2AE6560AF6D}"/>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9C334BE9-2568-4A5C-8327-784960880B4F}"/>
                </a:ext>
              </a:extLst>
            </p:cNvPr>
            <p:cNvSpPr txBox="1"/>
            <p:nvPr/>
          </p:nvSpPr>
          <p:spPr>
            <a:xfrm>
              <a:off x="633044" y="1944341"/>
              <a:ext cx="7807571" cy="400110"/>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Some people worry that technology causes structural unemployment.</a:t>
              </a:r>
            </a:p>
          </p:txBody>
        </p:sp>
      </p:grpSp>
      <p:grpSp>
        <p:nvGrpSpPr>
          <p:cNvPr id="19" name="Group 18" descr="In the past, new technology has put low-skilled employees out of work, but at the same time, it creates demand for high-skilled workers.">
            <a:extLst>
              <a:ext uri="{FF2B5EF4-FFF2-40B4-BE49-F238E27FC236}">
                <a16:creationId xmlns:a16="http://schemas.microsoft.com/office/drawing/2014/main" id="{0AE657E7-4623-4D02-84AB-47F80649C980}"/>
              </a:ext>
            </a:extLst>
          </p:cNvPr>
          <p:cNvGrpSpPr/>
          <p:nvPr/>
        </p:nvGrpSpPr>
        <p:grpSpPr>
          <a:xfrm>
            <a:off x="2066922" y="4266176"/>
            <a:ext cx="8058154" cy="806935"/>
            <a:chOff x="542923" y="1736761"/>
            <a:chExt cx="8058154" cy="1059383"/>
          </a:xfrm>
          <a:solidFill>
            <a:srgbClr val="627981"/>
          </a:solidFill>
        </p:grpSpPr>
        <p:sp>
          <p:nvSpPr>
            <p:cNvPr id="20" name="Rectangle 19">
              <a:extLst>
                <a:ext uri="{FF2B5EF4-FFF2-40B4-BE49-F238E27FC236}">
                  <a16:creationId xmlns:a16="http://schemas.microsoft.com/office/drawing/2014/main" id="{18DA050A-C128-4B74-9190-1523C375CBBB}"/>
                </a:ext>
              </a:extLst>
            </p:cNvPr>
            <p:cNvSpPr/>
            <p:nvPr/>
          </p:nvSpPr>
          <p:spPr>
            <a:xfrm>
              <a:off x="542923" y="1736761"/>
              <a:ext cx="8058154" cy="105938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3049BC03-52E0-4C2B-AC4A-47952F52FC70}"/>
                </a:ext>
              </a:extLst>
            </p:cNvPr>
            <p:cNvSpPr txBox="1"/>
            <p:nvPr/>
          </p:nvSpPr>
          <p:spPr>
            <a:xfrm>
              <a:off x="633043" y="1767654"/>
              <a:ext cx="7968034" cy="929347"/>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the past, new technology has put low-skilled employees out of work, but at the same time, it creates demand for high-skilled workers.</a:t>
              </a:r>
            </a:p>
          </p:txBody>
        </p:sp>
      </p:grpSp>
    </p:spTree>
    <p:extLst>
      <p:ext uri="{BB962C8B-B14F-4D97-AF65-F5344CB8AC3E}">
        <p14:creationId xmlns:p14="http://schemas.microsoft.com/office/powerpoint/2010/main" val="35768492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2" name="Title 25">
            <a:extLst>
              <a:ext uri="{FF2B5EF4-FFF2-40B4-BE49-F238E27FC236}">
                <a16:creationId xmlns:a16="http://schemas.microsoft.com/office/drawing/2014/main" id="{914B8CFE-44E4-DEAF-3E81-A42F78014B76}"/>
              </a:ext>
            </a:extLst>
          </p:cNvPr>
          <p:cNvSpPr txBox="1">
            <a:spLocks noGrp="1"/>
          </p:cNvSpPr>
          <p:nvPr>
            <p:ph type="title" idx="4294967295"/>
          </p:nvPr>
        </p:nvSpPr>
        <p:spPr>
          <a:xfrm>
            <a:off x="1676401" y="4409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On Your Own</a:t>
            </a:r>
            <a:r>
              <a:rPr kumimoji="0" lang="en-US" sz="3000" b="0" i="0" u="none" strike="noStrike" kern="1200" cap="none" spc="0" normalizeH="0" baseline="-25000" noProof="0" dirty="0">
                <a:ln>
                  <a:noFill/>
                </a:ln>
                <a:solidFill>
                  <a:schemeClr val="dk1"/>
                </a:solidFill>
                <a:effectLst/>
                <a:uLnTx/>
                <a:uFillTx/>
                <a:latin typeface="Century Gothic"/>
                <a:ea typeface="Century Gothic"/>
                <a:cs typeface="Century Gothic"/>
                <a:sym typeface="Century Gothic"/>
              </a:rPr>
              <a:t>1</a:t>
            </a:r>
            <a:endPar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endParaRPr>
          </a:p>
        </p:txBody>
      </p:sp>
      <p:cxnSp>
        <p:nvCxnSpPr>
          <p:cNvPr id="3" name="Straight Connector 2">
            <a:extLst>
              <a:ext uri="{FF2B5EF4-FFF2-40B4-BE49-F238E27FC236}">
                <a16:creationId xmlns:a16="http://schemas.microsoft.com/office/drawing/2014/main" id="{43A1B3A6-2B7E-59EF-A1C5-2E0F9424DF45}"/>
              </a:ext>
              <a:ext uri="{C183D7F6-B498-43B3-948B-1728B52AA6E4}">
                <adec:decorative xmlns:adec="http://schemas.microsoft.com/office/drawing/2017/decorative" val="1"/>
              </a:ext>
            </a:extLst>
          </p:cNvPr>
          <p:cNvCxnSpPr/>
          <p:nvPr/>
        </p:nvCxnSpPr>
        <p:spPr>
          <a:xfrm>
            <a:off x="2033588" y="12903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AD92AAFE-9C28-47F0-A019-23640EE9DA0E}"/>
              </a:ext>
            </a:extLst>
          </p:cNvPr>
          <p:cNvSpPr/>
          <p:nvPr/>
        </p:nvSpPr>
        <p:spPr>
          <a:xfrm>
            <a:off x="1701166" y="1383272"/>
            <a:ext cx="8789668" cy="5066166"/>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Determine whether the following situations are examples of frictional or structural unemployment.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Fatima, who is a certified public accountant (CPA), left her old job as an accountant for a large company when her family moved to a large city in another state. She is currently interviewing with several companies for an accounting position.</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Frictional unemployment</a:t>
            </a:r>
          </a:p>
          <a:p>
            <a:pPr marL="342900" marR="0" lvl="0" indent="-342900" algn="l" defTabSz="4572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Structural unemployment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Jason lost his job at an automobile manufacturing plant when the company installed robots to replace workers on the assembly line. All of the company’s competitors have also replaced workers with robots.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Frictional unemployment</a:t>
            </a:r>
          </a:p>
          <a:p>
            <a:pPr marL="342900" marR="0" lvl="0" indent="-342900" algn="l" defTabSz="4572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Structural unemployment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60528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4" name="Title 25">
            <a:extLst>
              <a:ext uri="{FF2B5EF4-FFF2-40B4-BE49-F238E27FC236}">
                <a16:creationId xmlns:a16="http://schemas.microsoft.com/office/drawing/2014/main" id="{EB727615-07C8-E916-C95A-2B12B86FC227}"/>
              </a:ext>
            </a:extLst>
          </p:cNvPr>
          <p:cNvSpPr txBox="1">
            <a:spLocks noGrp="1"/>
          </p:cNvSpPr>
          <p:nvPr>
            <p:ph type="title" idx="4294967295"/>
          </p:nvPr>
        </p:nvSpPr>
        <p:spPr>
          <a:xfrm>
            <a:off x="1676401" y="4409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On Your Own</a:t>
            </a:r>
            <a:r>
              <a:rPr kumimoji="0" lang="en-US" sz="3000" b="0" i="0" u="none" strike="noStrike" kern="1200" cap="none" spc="0" normalizeH="0" baseline="-25000" noProof="0" dirty="0">
                <a:ln>
                  <a:noFill/>
                </a:ln>
                <a:solidFill>
                  <a:schemeClr val="dk1"/>
                </a:solidFill>
                <a:effectLst/>
                <a:uLnTx/>
                <a:uFillTx/>
                <a:latin typeface="Century Gothic"/>
                <a:ea typeface="Century Gothic"/>
                <a:cs typeface="Century Gothic"/>
                <a:sym typeface="Century Gothic"/>
              </a:rPr>
              <a:t>2</a:t>
            </a:r>
            <a:endPar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endParaRPr>
          </a:p>
        </p:txBody>
      </p:sp>
      <p:cxnSp>
        <p:nvCxnSpPr>
          <p:cNvPr id="5" name="Straight Connector 4">
            <a:extLst>
              <a:ext uri="{FF2B5EF4-FFF2-40B4-BE49-F238E27FC236}">
                <a16:creationId xmlns:a16="http://schemas.microsoft.com/office/drawing/2014/main" id="{D2CF1E62-A1D2-E0F5-DF05-7BB1A7AEC839}"/>
              </a:ext>
              <a:ext uri="{C183D7F6-B498-43B3-948B-1728B52AA6E4}">
                <adec:decorative xmlns:adec="http://schemas.microsoft.com/office/drawing/2017/decorative" val="1"/>
              </a:ext>
            </a:extLst>
          </p:cNvPr>
          <p:cNvCxnSpPr/>
          <p:nvPr/>
        </p:nvCxnSpPr>
        <p:spPr>
          <a:xfrm>
            <a:off x="2033588" y="12903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3" name="Picture 2" descr="Determine whether the following situations are examples of frictional or structural unemployment. Fatima, who is a certified public accountant (CPA), left her old job as an accountant for a large company when her family moved to a large city in another state. She is currently interviewing with several companies for an accounting position. The correct answer is frictional unemployment. Jason lost his job at an automobile manufacturing plant when the company installed robots to replace workers on the assembly line. All of the company’s competitors have also replaced workers with robots. The correct answer is structural unemployment.">
            <a:extLst>
              <a:ext uri="{FF2B5EF4-FFF2-40B4-BE49-F238E27FC236}">
                <a16:creationId xmlns:a16="http://schemas.microsoft.com/office/drawing/2014/main" id="{9511254C-887A-1FFF-23FD-91092FFD8D00}"/>
              </a:ext>
            </a:extLst>
          </p:cNvPr>
          <p:cNvPicPr>
            <a:picLocks noChangeAspect="1"/>
          </p:cNvPicPr>
          <p:nvPr/>
        </p:nvPicPr>
        <p:blipFill>
          <a:blip r:embed="rId3"/>
          <a:stretch>
            <a:fillRect/>
          </a:stretch>
        </p:blipFill>
        <p:spPr>
          <a:xfrm>
            <a:off x="1701165" y="1383272"/>
            <a:ext cx="8789667" cy="5073155"/>
          </a:xfrm>
          <a:prstGeom prst="rect">
            <a:avLst/>
          </a:prstGeom>
        </p:spPr>
      </p:pic>
    </p:spTree>
    <p:extLst>
      <p:ext uri="{BB962C8B-B14F-4D97-AF65-F5344CB8AC3E}">
        <p14:creationId xmlns:p14="http://schemas.microsoft.com/office/powerpoint/2010/main" val="337147849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D1DA31C-B7EE-4F88-82B6-DC83E608C7F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8A91F1A-A66A-4D79-8782-DE66575D5A35}">
  <ds:schemaRefs>
    <ds:schemaRef ds:uri="http://schemas.microsoft.com/sharepoint/v3/contenttype/forms"/>
  </ds:schemaRefs>
</ds:datastoreItem>
</file>

<file path=customXml/itemProps3.xml><?xml version="1.0" encoding="utf-8"?>
<ds:datastoreItem xmlns:ds="http://schemas.openxmlformats.org/officeDocument/2006/customXml" ds:itemID="{6F63D887-FA82-482C-8522-49ADFEE4A095}">
  <ds:schemaRefs>
    <ds:schemaRef ds:uri="06d9c582-05c2-476b-83d2-72ab8b1380b2"/>
    <ds:schemaRef ds:uri="http://purl.org/dc/terms/"/>
    <ds:schemaRef ds:uri="http://purl.org/dc/elements/1.1/"/>
    <ds:schemaRef ds:uri="http://www.w3.org/XML/1998/namespace"/>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fdab59f7-c3a7-48e5-acd8-618ce834776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Office Theme</Template>
  <TotalTime>3793</TotalTime>
  <Words>2372</Words>
  <Application>Microsoft Office PowerPoint</Application>
  <PresentationFormat>Widescreen</PresentationFormat>
  <Paragraphs>163</Paragraphs>
  <Slides>21</Slides>
  <Notes>18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Calibri</vt:lpstr>
      <vt:lpstr>Calibri Light</vt:lpstr>
      <vt:lpstr>Century Gothic</vt:lpstr>
      <vt:lpstr>Wingdings</vt:lpstr>
      <vt:lpstr>Office Theme</vt:lpstr>
      <vt:lpstr>What Causes Changes in Unemployment over the Long Run</vt:lpstr>
      <vt:lpstr>Introduction</vt:lpstr>
      <vt:lpstr>Natural Rate of Unemployment</vt:lpstr>
      <vt:lpstr>Frictional Unemployment1</vt:lpstr>
      <vt:lpstr>Frictional Unemployment2</vt:lpstr>
      <vt:lpstr>Unemployment by Age</vt:lpstr>
      <vt:lpstr>Structural Unemployment</vt:lpstr>
      <vt:lpstr>On Your Own1</vt:lpstr>
      <vt:lpstr>On Your Own2</vt:lpstr>
      <vt:lpstr>Natural Unemployment and Potential Real GDP1</vt:lpstr>
      <vt:lpstr>Natural Unemployment and Potential Real GDP2</vt:lpstr>
      <vt:lpstr>Productivity Shifts and the Natural Rate of Unemployment1</vt:lpstr>
      <vt:lpstr>Productivity Shifts and the Natural Rate of Unemployment2</vt:lpstr>
      <vt:lpstr>Productivity Shifts and the Natural Rate of Unemployment3</vt:lpstr>
      <vt:lpstr>Public Policy and the Natural Rate of Unemployment</vt:lpstr>
      <vt:lpstr>The Natural Rate of Unemployment in Recent Years</vt:lpstr>
      <vt:lpstr>The Natural Rate of Unemployment in Europe</vt:lpstr>
      <vt:lpstr>Preview of Policies to Fight Unemployment</vt:lpstr>
      <vt:lpstr>Real World Example</vt:lpstr>
      <vt:lpstr>Summary</vt:lpstr>
      <vt:lpstr>HAWKES LEARNING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165</cp:revision>
  <dcterms:created xsi:type="dcterms:W3CDTF">2014-11-06T15:36:04Z</dcterms:created>
  <dcterms:modified xsi:type="dcterms:W3CDTF">2026-02-05T13:16:48Z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