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4"/>
  </p:sldMasterIdLst>
  <p:notesMasterIdLst>
    <p:notesMasterId r:id="rId18"/>
  </p:notesMasterIdLst>
  <p:sldIdLst>
    <p:sldId id="409" r:id="rId5"/>
    <p:sldId id="410" r:id="rId6"/>
    <p:sldId id="411" r:id="rId7"/>
    <p:sldId id="407" r:id="rId8"/>
    <p:sldId id="412" r:id="rId9"/>
    <p:sldId id="413" r:id="rId10"/>
    <p:sldId id="414" r:id="rId11"/>
    <p:sldId id="415" r:id="rId12"/>
    <p:sldId id="416" r:id="rId13"/>
    <p:sldId id="417" r:id="rId14"/>
    <p:sldId id="418" r:id="rId15"/>
    <p:sldId id="408" r:id="rId16"/>
    <p:sldId id="340" r:id="rId17"/>
  </p:sldIdLst>
  <p:sldSz cx="12192000" cy="6858000"/>
  <p:notesSz cx="6858000" cy="9144000"/>
  <p:embeddedFontLst>
    <p:embeddedFont>
      <p:font typeface="Century Gothic" panose="020B0502020202020204" pitchFamily="34" charset="0"/>
      <p:regular r:id="rId19"/>
      <p:bold r:id="rId20"/>
      <p:italic r:id="rId21"/>
      <p:boldItalic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4" clrIdx="0">
    <p:extLst>
      <p:ext uri="{19B8F6BF-5375-455C-9EA6-DF929625EA0E}">
        <p15:presenceInfo xmlns:p15="http://schemas.microsoft.com/office/powerpoint/2012/main" userId="Nathan Mirmow" providerId="None"/>
      </p:ext>
    </p:extLst>
  </p:cmAuthor>
  <p:cmAuthor id="2" name="Caitlin Coleman" initials="CC" lastIdx="5" clrIdx="1">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174455-97D7-4DFF-A8B8-3C3A4C250AEF}" v="3" dt="2026-02-05T13:15:08.9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013" autoAdjust="0"/>
  </p:normalViewPr>
  <p:slideViewPr>
    <p:cSldViewPr snapToGrid="0">
      <p:cViewPr varScale="1">
        <p:scale>
          <a:sx n="93" d="100"/>
          <a:sy n="93" d="100"/>
        </p:scale>
        <p:origin x="1152"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delMainMaster">
      <pc:chgData name="Caitlin Coleman" userId="96f87ca1-0e64-4ae8-8d77-98757b85df0b" providerId="ADAL" clId="{DDA6BCD5-DC0D-434C-93A0-51E2BCD25B34}" dt="2026-01-20T13:45:07.466" v="5" actId="6549"/>
      <pc:docMkLst>
        <pc:docMk/>
      </pc:docMkLst>
      <pc:sldChg chg="add">
        <pc:chgData name="Caitlin Coleman" userId="96f87ca1-0e64-4ae8-8d77-98757b85df0b" providerId="ADAL" clId="{DDA6BCD5-DC0D-434C-93A0-51E2BCD25B34}" dt="2026-01-20T13:44:37.130" v="1"/>
        <pc:sldMkLst>
          <pc:docMk/>
          <pc:sldMk cId="1693029773" sldId="340"/>
        </pc:sldMkLst>
      </pc:sldChg>
      <pc:sldChg chg="add">
        <pc:chgData name="Caitlin Coleman" userId="96f87ca1-0e64-4ae8-8d77-98757b85df0b" providerId="ADAL" clId="{DDA6BCD5-DC0D-434C-93A0-51E2BCD25B34}" dt="2026-01-20T13:44:18.751" v="0"/>
        <pc:sldMkLst>
          <pc:docMk/>
          <pc:sldMk cId="1362851603" sldId="407"/>
        </pc:sldMkLst>
      </pc:sldChg>
      <pc:sldChg chg="modSp add mod">
        <pc:chgData name="Caitlin Coleman" userId="96f87ca1-0e64-4ae8-8d77-98757b85df0b" providerId="ADAL" clId="{DDA6BCD5-DC0D-434C-93A0-51E2BCD25B34}" dt="2026-01-20T13:45:07.466" v="5" actId="6549"/>
        <pc:sldMkLst>
          <pc:docMk/>
          <pc:sldMk cId="4147588849" sldId="408"/>
        </pc:sldMkLst>
        <pc:spChg chg="mod">
          <ac:chgData name="Caitlin Coleman" userId="96f87ca1-0e64-4ae8-8d77-98757b85df0b" providerId="ADAL" clId="{DDA6BCD5-DC0D-434C-93A0-51E2BCD25B34}" dt="2026-01-20T13:45:07.466" v="5" actId="6549"/>
          <ac:spMkLst>
            <pc:docMk/>
            <pc:sldMk cId="4147588849" sldId="408"/>
            <ac:spMk id="2" creationId="{8F36C5FD-7902-EA01-3CA6-AE771A6F87E2}"/>
          </ac:spMkLst>
        </pc:spChg>
      </pc:sldChg>
      <pc:sldChg chg="add">
        <pc:chgData name="Caitlin Coleman" userId="96f87ca1-0e64-4ae8-8d77-98757b85df0b" providerId="ADAL" clId="{DDA6BCD5-DC0D-434C-93A0-51E2BCD25B34}" dt="2026-01-20T13:44:18.751" v="0"/>
        <pc:sldMkLst>
          <pc:docMk/>
          <pc:sldMk cId="562674091" sldId="409"/>
        </pc:sldMkLst>
      </pc:sldChg>
      <pc:sldChg chg="modSp add mod">
        <pc:chgData name="Caitlin Coleman" userId="96f87ca1-0e64-4ae8-8d77-98757b85df0b" providerId="ADAL" clId="{DDA6BCD5-DC0D-434C-93A0-51E2BCD25B34}" dt="2026-01-20T13:44:49.616" v="3" actId="6549"/>
        <pc:sldMkLst>
          <pc:docMk/>
          <pc:sldMk cId="0" sldId="410"/>
        </pc:sldMkLst>
        <pc:spChg chg="mod">
          <ac:chgData name="Caitlin Coleman" userId="96f87ca1-0e64-4ae8-8d77-98757b85df0b" providerId="ADAL" clId="{DDA6BCD5-DC0D-434C-93A0-51E2BCD25B34}" dt="2026-01-20T13:44:49.616" v="3" actId="6549"/>
          <ac:spMkLst>
            <pc:docMk/>
            <pc:sldMk cId="0" sldId="410"/>
            <ac:spMk id="2" creationId="{8B0EE3B8-322F-95FC-0836-D1E53B4DD126}"/>
          </ac:spMkLst>
        </pc:spChg>
      </pc:sldChg>
      <pc:sldChg chg="modSp add mod">
        <pc:chgData name="Caitlin Coleman" userId="96f87ca1-0e64-4ae8-8d77-98757b85df0b" providerId="ADAL" clId="{DDA6BCD5-DC0D-434C-93A0-51E2BCD25B34}" dt="2026-01-20T13:44:55.799" v="4" actId="6549"/>
        <pc:sldMkLst>
          <pc:docMk/>
          <pc:sldMk cId="368183993" sldId="411"/>
        </pc:sldMkLst>
        <pc:spChg chg="mod">
          <ac:chgData name="Caitlin Coleman" userId="96f87ca1-0e64-4ae8-8d77-98757b85df0b" providerId="ADAL" clId="{DDA6BCD5-DC0D-434C-93A0-51E2BCD25B34}" dt="2026-01-20T13:44:55.799" v="4" actId="6549"/>
          <ac:spMkLst>
            <pc:docMk/>
            <pc:sldMk cId="368183993" sldId="411"/>
            <ac:spMk id="2" creationId="{9CB554BB-870F-5E4C-F132-0D6F9EB9E206}"/>
          </ac:spMkLst>
        </pc:spChg>
      </pc:sldChg>
      <pc:sldChg chg="add">
        <pc:chgData name="Caitlin Coleman" userId="96f87ca1-0e64-4ae8-8d77-98757b85df0b" providerId="ADAL" clId="{DDA6BCD5-DC0D-434C-93A0-51E2BCD25B34}" dt="2026-01-20T13:44:18.751" v="0"/>
        <pc:sldMkLst>
          <pc:docMk/>
          <pc:sldMk cId="0" sldId="412"/>
        </pc:sldMkLst>
      </pc:sldChg>
      <pc:sldChg chg="add">
        <pc:chgData name="Caitlin Coleman" userId="96f87ca1-0e64-4ae8-8d77-98757b85df0b" providerId="ADAL" clId="{DDA6BCD5-DC0D-434C-93A0-51E2BCD25B34}" dt="2026-01-20T13:44:18.751" v="0"/>
        <pc:sldMkLst>
          <pc:docMk/>
          <pc:sldMk cId="605828245" sldId="413"/>
        </pc:sldMkLst>
      </pc:sldChg>
      <pc:sldChg chg="add">
        <pc:chgData name="Caitlin Coleman" userId="96f87ca1-0e64-4ae8-8d77-98757b85df0b" providerId="ADAL" clId="{DDA6BCD5-DC0D-434C-93A0-51E2BCD25B34}" dt="2026-01-20T13:44:18.751" v="0"/>
        <pc:sldMkLst>
          <pc:docMk/>
          <pc:sldMk cId="3820594969" sldId="414"/>
        </pc:sldMkLst>
      </pc:sldChg>
      <pc:sldChg chg="add">
        <pc:chgData name="Caitlin Coleman" userId="96f87ca1-0e64-4ae8-8d77-98757b85df0b" providerId="ADAL" clId="{DDA6BCD5-DC0D-434C-93A0-51E2BCD25B34}" dt="2026-01-20T13:44:18.751" v="0"/>
        <pc:sldMkLst>
          <pc:docMk/>
          <pc:sldMk cId="0" sldId="415"/>
        </pc:sldMkLst>
      </pc:sldChg>
      <pc:sldChg chg="add">
        <pc:chgData name="Caitlin Coleman" userId="96f87ca1-0e64-4ae8-8d77-98757b85df0b" providerId="ADAL" clId="{DDA6BCD5-DC0D-434C-93A0-51E2BCD25B34}" dt="2026-01-20T13:44:18.751" v="0"/>
        <pc:sldMkLst>
          <pc:docMk/>
          <pc:sldMk cId="0" sldId="416"/>
        </pc:sldMkLst>
      </pc:sldChg>
      <pc:sldChg chg="add">
        <pc:chgData name="Caitlin Coleman" userId="96f87ca1-0e64-4ae8-8d77-98757b85df0b" providerId="ADAL" clId="{DDA6BCD5-DC0D-434C-93A0-51E2BCD25B34}" dt="2026-01-20T13:44:18.751" v="0"/>
        <pc:sldMkLst>
          <pc:docMk/>
          <pc:sldMk cId="1988766937" sldId="417"/>
        </pc:sldMkLst>
      </pc:sldChg>
      <pc:sldChg chg="add">
        <pc:chgData name="Caitlin Coleman" userId="96f87ca1-0e64-4ae8-8d77-98757b85df0b" providerId="ADAL" clId="{DDA6BCD5-DC0D-434C-93A0-51E2BCD25B34}" dt="2026-01-20T13:44:18.751" v="0"/>
        <pc:sldMkLst>
          <pc:docMk/>
          <pc:sldMk cId="2084523751" sldId="41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U.S. unemployment rate moves up and down as the economy moves in and out of recessions. However, over time, the unemployment rate seems to return to a range of 4 to 6%. There does not seem to be a long-term trend toward the rate moving generally higher or lower.</a:t>
            </a:r>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From an international perspective, the U.S. unemployment rate typically has looked a little better than average. We need to treat cross-country comparisons of unemployment rates with care because each country has a unique labor market. Comparing unemployment rates in high-income economies, like the United States, with low-income economies is very difficult. One reason is that the statistical agencies in many poorer countries lack the resources and technical capabilities of the U.S. Census Bureau. Many workers in low-income economies are engaged in short-term work, subsistence activities, and bartering, not a long-term job.</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r>
              <a:rPr lang="en-US" dirty="0"/>
              <a:t> </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5A052-1961-444D-B29E-8507531A8B9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27900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3096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Unemployment trends vary based on factors like age, race, gender, schooling, environment, and more. Based on where you fall among these categories and demographics, do you feel confident that you will be able to find and keep a job in the market? Why or why not?</a:t>
            </a:r>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82117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Unemployment rates fluctuate over time, and the fluctuations match fairly well with the economy's activity. During periods of recession and depression, unemployment is higher. During periods of economic growth, unemployment is lower. Unemployment can dip relatively low, but it doesn’t dip below zero. There is no significant upward or downward trend in the unemployment rate.</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5A052-1961-444D-B29E-8507531A8B9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8389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a0e304c360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Unemployment rates for men used to be lower than unemployment rates for women. However, in recent decades, the two rates have been very close, often with the unemployment rate for men somewhat higher, especially during and soon after the Great Recession.</a:t>
            </a:r>
          </a:p>
          <a:p>
            <a:pPr marL="0" lvl="0" indent="0" algn="l" rtl="0">
              <a:spcBef>
                <a:spcPts val="0"/>
              </a:spcBef>
              <a:spcAft>
                <a:spcPts val="0"/>
              </a:spcAft>
              <a:buNone/>
            </a:pPr>
            <a:endParaRPr dirty="0"/>
          </a:p>
        </p:txBody>
      </p:sp>
      <p:sp>
        <p:nvSpPr>
          <p:cNvPr id="134" name="Google Shape;134;ga0e304c360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a0e304c360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Unemployment rates are highest for the very young and become lower with age.</a:t>
            </a:r>
          </a:p>
          <a:p>
            <a:pPr marL="0" lvl="0" indent="0" algn="l" rtl="0">
              <a:spcBef>
                <a:spcPts val="0"/>
              </a:spcBef>
              <a:spcAft>
                <a:spcPts val="0"/>
              </a:spcAft>
              <a:buNone/>
            </a:pPr>
            <a:endParaRPr dirty="0"/>
          </a:p>
        </p:txBody>
      </p:sp>
      <p:sp>
        <p:nvSpPr>
          <p:cNvPr id="134" name="Google Shape;134;ga0e304c360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6159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Younger workers tend to have higher rates of unemployment, while middle-aged workers typically have lower rates of unemployment. Middle-aged workers more heavily feel the responsibility of needing to have a job. Younger workers move in and out of jobs more than middle-aged workers. Elderly workers have extremely low rates of unemployment because those who have retired have exited the labor force.</a:t>
            </a:r>
          </a:p>
          <a:p>
            <a:pPr marL="158750" indent="0">
              <a:buNone/>
            </a:pPr>
            <a:endParaRPr lang="en-US" dirty="0"/>
          </a:p>
          <a:p>
            <a:pPr marL="158750" indent="0">
              <a:buNone/>
            </a:pPr>
            <a:endParaRPr lang="en-US" dirty="0"/>
          </a:p>
          <a:p>
            <a:pPr marL="158750" indent="0">
              <a:buNone/>
            </a:pPr>
            <a:endParaRPr lang="en-US" dirty="0"/>
          </a:p>
          <a:p>
            <a:pPr marL="158750" indent="0">
              <a:buNone/>
            </a:pPr>
            <a:r>
              <a:rPr lang="en-US" dirty="0"/>
              <a:t> </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5A052-1961-444D-B29E-8507531A8B9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0793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a0e308358b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Although unemployment rates for all groups tend to rise and fall together, the unemployment rate for blacks is typically about twice as high as for whites, while the unemployment rate for Hispanics is in-between.</a:t>
            </a:r>
          </a:p>
          <a:p>
            <a:pPr marL="0" lvl="0" indent="0" algn="l" rtl="0">
              <a:spcBef>
                <a:spcPts val="0"/>
              </a:spcBef>
              <a:spcAft>
                <a:spcPts val="0"/>
              </a:spcAft>
              <a:buNone/>
            </a:pPr>
            <a:endParaRPr dirty="0"/>
          </a:p>
        </p:txBody>
      </p:sp>
      <p:sp>
        <p:nvSpPr>
          <p:cNvPr id="169" name="Google Shape;169;ga0e308358b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a0e308358b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Those with less education typically suffer higher unemployment rates. Additional education usually offers better connections to the labor market and higher demand. Since low-skilled workers often have less attractive labor market opportunities, they may be less motivated to find jobs.</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81" name="Google Shape;181;ga0e308358b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a0e308358b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BLS also provides information on the reasons for and duration of unemployment.</a:t>
            </a:r>
          </a:p>
          <a:p>
            <a:pPr marL="0" lvl="0" indent="0" algn="l" rtl="0">
              <a:spcBef>
                <a:spcPts val="0"/>
              </a:spcBef>
              <a:spcAft>
                <a:spcPts val="0"/>
              </a:spcAft>
              <a:buNone/>
            </a:pPr>
            <a:endParaRPr dirty="0"/>
          </a:p>
        </p:txBody>
      </p:sp>
      <p:sp>
        <p:nvSpPr>
          <p:cNvPr id="181" name="Google Shape;181;ga0e308358b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735618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69429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911282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314689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229053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771036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43096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247295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226324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116511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272239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60904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5232722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5A1DB-614F-56A0-1198-9F114791D29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A5E16B75-B3BB-EF2C-E322-C5ABCF7831B5}"/>
              </a:ex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CE120088-9BEC-7124-822D-D076256C4E23}"/>
              </a:ex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BAB7B91E-466A-8800-7951-46300B743E00}"/>
              </a:ext>
            </a:extLst>
          </p:cNvPr>
          <p:cNvSpPr txBox="1">
            <a:spLocks noGrp="1"/>
          </p:cNvSpPr>
          <p:nvPr>
            <p:ph type="title" idx="4294967295"/>
          </p:nvPr>
        </p:nvSpPr>
        <p:spPr>
          <a:xfrm>
            <a:off x="1786226" y="2303388"/>
            <a:ext cx="8502316"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defTabSz="457200">
              <a:lnSpc>
                <a:spcPct val="100000"/>
              </a:lnSpc>
              <a:spcBef>
                <a:spcPts val="0"/>
              </a:spcBef>
              <a:defRPr/>
            </a:pPr>
            <a:r>
              <a:rPr lang="en-US" sz="5400" dirty="0">
                <a:solidFill>
                  <a:schemeClr val="dk1"/>
                </a:solidFill>
                <a:latin typeface="Century Gothic"/>
                <a:ea typeface="Century Gothic"/>
                <a:cs typeface="Century Gothic"/>
                <a:sym typeface="Century Gothic"/>
              </a:rPr>
              <a:t>Patterns of Unemployment</a:t>
            </a:r>
            <a:endPar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endParaRPr>
          </a:p>
        </p:txBody>
      </p:sp>
      <p:cxnSp>
        <p:nvCxnSpPr>
          <p:cNvPr id="14" name="Straight Connector 13">
            <a:extLst>
              <a:ext uri="{FF2B5EF4-FFF2-40B4-BE49-F238E27FC236}">
                <a16:creationId xmlns:a16="http://schemas.microsoft.com/office/drawing/2014/main" id="{AA993D1B-9B61-D291-A9D6-D769632A581F}"/>
              </a:ext>
              <a:ext uri="{C183D7F6-B498-43B3-948B-1728B52AA6E4}">
                <adec:decorative xmlns:adec="http://schemas.microsoft.com/office/drawing/2017/decorative" val="1"/>
              </a:ext>
            </a:extLst>
          </p:cNvPr>
          <p:cNvCxnSpPr/>
          <p:nvPr/>
        </p:nvCxnSpPr>
        <p:spPr>
          <a:xfrm>
            <a:off x="3071447" y="4276484"/>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C81B0EE-C5E1-2827-2783-504648CB4399}"/>
              </a:ext>
            </a:extLst>
          </p:cNvPr>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562674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3" name="Title 25">
            <a:extLst>
              <a:ext uri="{FF2B5EF4-FFF2-40B4-BE49-F238E27FC236}">
                <a16:creationId xmlns:a16="http://schemas.microsoft.com/office/drawing/2014/main" id="{CFB275F5-955B-7208-E1C2-6C074CFFAA8F}"/>
              </a:ext>
            </a:extLst>
          </p:cNvPr>
          <p:cNvSpPr txBox="1">
            <a:spLocks noGrp="1"/>
          </p:cNvSpPr>
          <p:nvPr>
            <p:ph type="title" idx="4294967295"/>
          </p:nvPr>
        </p:nvSpPr>
        <p:spPr>
          <a:xfrm>
            <a:off x="1524001" y="3384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Patterns of Unemployment – Education</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4" name="Straight Connector 3">
            <a:extLst>
              <a:ext uri="{FF2B5EF4-FFF2-40B4-BE49-F238E27FC236}">
                <a16:creationId xmlns:a16="http://schemas.microsoft.com/office/drawing/2014/main" id="{1080FDCF-8618-29A9-26FE-6DC2E249E0FA}"/>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63F503E7-4411-400E-809F-8BAA0C8C993C}"/>
              </a:ext>
            </a:extLst>
          </p:cNvPr>
          <p:cNvSpPr txBox="1"/>
          <p:nvPr/>
        </p:nvSpPr>
        <p:spPr>
          <a:xfrm>
            <a:off x="2115009" y="1672977"/>
            <a:ext cx="7961981" cy="707886"/>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BLS also provides information on the reasons for and duration of unemployment.</a:t>
            </a:r>
          </a:p>
        </p:txBody>
      </p:sp>
      <p:pic>
        <p:nvPicPr>
          <p:cNvPr id="6" name="Picture 5" descr="A table describing reasons for unemployment in 2021. It lists five categories of unemployment with corresponding percentages: New entrants, 6.0%; Re-entrants, 25.6%; Job leavers, 9.3%; Job losers: temporary, 18.3%; and Job losers: non-temporary, 40.8%.">
            <a:extLst>
              <a:ext uri="{FF2B5EF4-FFF2-40B4-BE49-F238E27FC236}">
                <a16:creationId xmlns:a16="http://schemas.microsoft.com/office/drawing/2014/main" id="{123D4794-BF1A-B7F0-CD72-EA367295C1EA}"/>
              </a:ext>
            </a:extLst>
          </p:cNvPr>
          <p:cNvPicPr>
            <a:picLocks noChangeAspect="1"/>
          </p:cNvPicPr>
          <p:nvPr/>
        </p:nvPicPr>
        <p:blipFill>
          <a:blip r:embed="rId3"/>
          <a:stretch>
            <a:fillRect/>
          </a:stretch>
        </p:blipFill>
        <p:spPr>
          <a:xfrm>
            <a:off x="1546211" y="2670165"/>
            <a:ext cx="9099577" cy="3049927"/>
          </a:xfrm>
          <a:prstGeom prst="rect">
            <a:avLst/>
          </a:prstGeom>
        </p:spPr>
      </p:pic>
    </p:spTree>
    <p:extLst>
      <p:ext uri="{BB962C8B-B14F-4D97-AF65-F5344CB8AC3E}">
        <p14:creationId xmlns:p14="http://schemas.microsoft.com/office/powerpoint/2010/main" val="1988766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International Unemployment Comparisons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From an international perspective, the U.S. unemployment rate typically has looked a little better than average.">
            <a:extLst>
              <a:ext uri="{FF2B5EF4-FFF2-40B4-BE49-F238E27FC236}">
                <a16:creationId xmlns:a16="http://schemas.microsoft.com/office/drawing/2014/main" id="{0B20029D-62F1-46FE-AD78-904A8E370FB0}"/>
              </a:ext>
            </a:extLst>
          </p:cNvPr>
          <p:cNvGrpSpPr/>
          <p:nvPr/>
        </p:nvGrpSpPr>
        <p:grpSpPr>
          <a:xfrm>
            <a:off x="2066923" y="1585567"/>
            <a:ext cx="8058154" cy="806935"/>
            <a:chOff x="542923" y="1736761"/>
            <a:chExt cx="8058154" cy="806935"/>
          </a:xfrm>
          <a:solidFill>
            <a:srgbClr val="627981"/>
          </a:solidFill>
        </p:grpSpPr>
        <p:sp>
          <p:nvSpPr>
            <p:cNvPr id="8" name="Rectangle 7">
              <a:extLst>
                <a:ext uri="{FF2B5EF4-FFF2-40B4-BE49-F238E27FC236}">
                  <a16:creationId xmlns:a16="http://schemas.microsoft.com/office/drawing/2014/main" id="{6F6A3E75-8CDA-4EBA-9EA2-438C8EC5EDB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C8497F94-FA6F-4E3B-8F26-5B4867E38015}"/>
                </a:ext>
              </a:extLst>
            </p:cNvPr>
            <p:cNvSpPr txBox="1"/>
            <p:nvPr/>
          </p:nvSpPr>
          <p:spPr>
            <a:xfrm>
              <a:off x="639096" y="1799233"/>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From an international perspective, the U.S. unemployment rate typically has looked a little better than average.</a:t>
              </a:r>
            </a:p>
          </p:txBody>
        </p:sp>
      </p:grpSp>
      <p:grpSp>
        <p:nvGrpSpPr>
          <p:cNvPr id="10" name="Group 9" descr="We need to treat cross-country comparisons of unemployment rates with care because each country has a unique labor market.">
            <a:extLst>
              <a:ext uri="{FF2B5EF4-FFF2-40B4-BE49-F238E27FC236}">
                <a16:creationId xmlns:a16="http://schemas.microsoft.com/office/drawing/2014/main" id="{01EB8588-C63A-4B2B-9B9E-2C5060C7A2C4}"/>
              </a:ext>
            </a:extLst>
          </p:cNvPr>
          <p:cNvGrpSpPr/>
          <p:nvPr/>
        </p:nvGrpSpPr>
        <p:grpSpPr>
          <a:xfrm>
            <a:off x="2066923" y="2471278"/>
            <a:ext cx="8058154" cy="806935"/>
            <a:chOff x="542923" y="1736761"/>
            <a:chExt cx="8058154" cy="806935"/>
          </a:xfrm>
          <a:solidFill>
            <a:srgbClr val="627981"/>
          </a:solidFill>
        </p:grpSpPr>
        <p:sp>
          <p:nvSpPr>
            <p:cNvPr id="11" name="Rectangle 10">
              <a:extLst>
                <a:ext uri="{FF2B5EF4-FFF2-40B4-BE49-F238E27FC236}">
                  <a16:creationId xmlns:a16="http://schemas.microsoft.com/office/drawing/2014/main" id="{A7CB1109-2F75-46C5-B3E4-67B4C510933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A3747871-E4B2-46FD-A941-8F24DCCB6678}"/>
                </a:ext>
              </a:extLst>
            </p:cNvPr>
            <p:cNvSpPr txBox="1"/>
            <p:nvPr/>
          </p:nvSpPr>
          <p:spPr>
            <a:xfrm>
              <a:off x="639096"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We need to treat cross-country comparisons of unemployment rates with care because each country has a unique labor market.</a:t>
              </a:r>
            </a:p>
          </p:txBody>
        </p:sp>
      </p:grpSp>
      <p:grpSp>
        <p:nvGrpSpPr>
          <p:cNvPr id="13" name="Group 12" descr="Comparing unemployment rates in high-income economies, like the United States, with low-income economies is very difficult.">
            <a:extLst>
              <a:ext uri="{FF2B5EF4-FFF2-40B4-BE49-F238E27FC236}">
                <a16:creationId xmlns:a16="http://schemas.microsoft.com/office/drawing/2014/main" id="{B6D8C7FD-1821-4743-B689-0B8C85C3FBD2}"/>
              </a:ext>
            </a:extLst>
          </p:cNvPr>
          <p:cNvGrpSpPr/>
          <p:nvPr/>
        </p:nvGrpSpPr>
        <p:grpSpPr>
          <a:xfrm>
            <a:off x="2066923" y="3356988"/>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69ECF966-8B67-4C0F-B2B4-01BD11458D8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E74F0FD-819C-45C4-9D2E-9FEC1ECAFAED}"/>
                </a:ext>
              </a:extLst>
            </p:cNvPr>
            <p:cNvSpPr txBox="1"/>
            <p:nvPr/>
          </p:nvSpPr>
          <p:spPr>
            <a:xfrm>
              <a:off x="668214"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Comparing unemployment rates in high-income economies, like the United States, with low-income economies is very difficult.</a:t>
              </a:r>
            </a:p>
          </p:txBody>
        </p:sp>
      </p:grpSp>
      <p:grpSp>
        <p:nvGrpSpPr>
          <p:cNvPr id="19" name="Group 18" descr="One reason is that the statistical agencies in many poorer countries lack the resources and technical capabilities of the U.S. Census Bureau.">
            <a:extLst>
              <a:ext uri="{FF2B5EF4-FFF2-40B4-BE49-F238E27FC236}">
                <a16:creationId xmlns:a16="http://schemas.microsoft.com/office/drawing/2014/main" id="{B7A976CA-D141-416A-A68E-4443029B0711}"/>
              </a:ext>
            </a:extLst>
          </p:cNvPr>
          <p:cNvGrpSpPr/>
          <p:nvPr/>
        </p:nvGrpSpPr>
        <p:grpSpPr>
          <a:xfrm>
            <a:off x="2066923" y="4242698"/>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A7EC988E-80D7-4DDA-AAEF-B767C43F9BB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71A90451-9632-4163-8B2B-0578BBDFED86}"/>
                </a:ext>
              </a:extLst>
            </p:cNvPr>
            <p:cNvSpPr txBox="1"/>
            <p:nvPr/>
          </p:nvSpPr>
          <p:spPr>
            <a:xfrm>
              <a:off x="668214" y="1775598"/>
              <a:ext cx="7932863"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One reason is that the statistical agencies in many poorer countries lack the resources and technical capabilities of the U.S. Census Bureau.</a:t>
              </a:r>
            </a:p>
          </p:txBody>
        </p:sp>
      </p:grpSp>
      <p:grpSp>
        <p:nvGrpSpPr>
          <p:cNvPr id="18" name="Group 17" descr="Many workers in low-income economies are engaged in short-term work, subsistence activities, and bartering.">
            <a:extLst>
              <a:ext uri="{FF2B5EF4-FFF2-40B4-BE49-F238E27FC236}">
                <a16:creationId xmlns:a16="http://schemas.microsoft.com/office/drawing/2014/main" id="{DC466AD9-17FD-4348-9565-4156E14C03F7}"/>
              </a:ext>
            </a:extLst>
          </p:cNvPr>
          <p:cNvGrpSpPr/>
          <p:nvPr/>
        </p:nvGrpSpPr>
        <p:grpSpPr>
          <a:xfrm>
            <a:off x="2066922" y="5128408"/>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D1A3E715-E703-4744-941A-C5CBD05A3F7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2928B06F-4DEF-406A-860F-C5FE53AA8A01}"/>
                </a:ext>
              </a:extLst>
            </p:cNvPr>
            <p:cNvSpPr txBox="1"/>
            <p:nvPr/>
          </p:nvSpPr>
          <p:spPr>
            <a:xfrm>
              <a:off x="668215" y="1775598"/>
              <a:ext cx="793286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Many workers in low-income economies are engaged in short-term work, subsistence activities, and bartering.</a:t>
              </a:r>
            </a:p>
          </p:txBody>
        </p:sp>
      </p:grpSp>
    </p:spTree>
    <p:extLst>
      <p:ext uri="{BB962C8B-B14F-4D97-AF65-F5344CB8AC3E}">
        <p14:creationId xmlns:p14="http://schemas.microsoft.com/office/powerpoint/2010/main" val="2084523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8F36C5FD-7902-EA01-3CA6-AE771A6F87E2}"/>
              </a:ext>
            </a:extLst>
          </p:cNvPr>
          <p:cNvSpPr txBox="1">
            <a:spLocks noGrp="1"/>
          </p:cNvSpPr>
          <p:nvPr>
            <p:ph type="title" idx="4294967295"/>
          </p:nvPr>
        </p:nvSpPr>
        <p:spPr>
          <a:xfrm>
            <a:off x="1676401" y="4908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420976A3-9DF5-0A61-AFA8-09AA53E52C4D}"/>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D92AAFE-9C28-47F0-A019-23640EE9DA0E}"/>
              </a:ext>
            </a:extLst>
          </p:cNvPr>
          <p:cNvSpPr/>
          <p:nvPr/>
        </p:nvSpPr>
        <p:spPr>
          <a:xfrm>
            <a:off x="1701166" y="1383272"/>
            <a:ext cx="8789668" cy="5256217"/>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U.S. unemployment rate rises during periods of recession and depression but falls back to the range of 4% to 6% when the economy is strong.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unemployment rate never falls to zero.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Despite enormous growth in the size of the U.S. population and labor force in the twentieth century, along with other major trends like globalization and new technology, the unemployment rate shows no long-term rising trend.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Unemployment rates differ by group; they are higher for Blacks and Hispanics than Whites; higher for the less educated than the more educated; and higher for the young than for the middle-aged.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Women's unemployment rates used to be higher than men's, but in recent years, men's and women's unemployment rates have been very similar.</a:t>
            </a:r>
          </a:p>
        </p:txBody>
      </p:sp>
    </p:spTree>
    <p:extLst>
      <p:ext uri="{BB962C8B-B14F-4D97-AF65-F5344CB8AC3E}">
        <p14:creationId xmlns:p14="http://schemas.microsoft.com/office/powerpoint/2010/main" val="41475888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693029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8B0EE3B8-322F-95FC-0836-D1E53B4DD126}"/>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Introduction</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4" name="Straight Connector 3">
            <a:extLst>
              <a:ext uri="{FF2B5EF4-FFF2-40B4-BE49-F238E27FC236}">
                <a16:creationId xmlns:a16="http://schemas.microsoft.com/office/drawing/2014/main" id="{666DD004-5260-08DF-342A-82A0636FE916}"/>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A line graph of U.S. unemployment rates over time.">
            <a:extLst>
              <a:ext uri="{FF2B5EF4-FFF2-40B4-BE49-F238E27FC236}">
                <a16:creationId xmlns:a16="http://schemas.microsoft.com/office/drawing/2014/main" id="{6A4F1D23-F95A-0FCB-82FA-2F653079B769}"/>
              </a:ext>
            </a:extLst>
          </p:cNvPr>
          <p:cNvPicPr>
            <a:picLocks noChangeAspect="1"/>
          </p:cNvPicPr>
          <p:nvPr/>
        </p:nvPicPr>
        <p:blipFill>
          <a:blip r:embed="rId3"/>
          <a:stretch>
            <a:fillRect/>
          </a:stretch>
        </p:blipFill>
        <p:spPr>
          <a:xfrm>
            <a:off x="2904338" y="1452815"/>
            <a:ext cx="6588852" cy="4114877"/>
          </a:xfrm>
          <a:prstGeom prst="rect">
            <a:avLst/>
          </a:prstGeom>
        </p:spPr>
      </p:pic>
      <p:sp>
        <p:nvSpPr>
          <p:cNvPr id="15" name="TextBox 14">
            <a:extLst>
              <a:ext uri="{FF2B5EF4-FFF2-40B4-BE49-F238E27FC236}">
                <a16:creationId xmlns:a16="http://schemas.microsoft.com/office/drawing/2014/main" id="{62AB731F-7BE4-442B-9A13-E80C5F86A985}"/>
              </a:ext>
            </a:extLst>
          </p:cNvPr>
          <p:cNvSpPr txBox="1"/>
          <p:nvPr/>
        </p:nvSpPr>
        <p:spPr>
          <a:xfrm>
            <a:off x="1164752" y="5503892"/>
            <a:ext cx="10068025" cy="1323439"/>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U.S. unemployment rate moves up and down as the economy moves in and out of recessions. However, over time, the unemployment rate seems to return to a range of 4% to 6%. There does not seem to be a long-term trend toward the rate moving generally higher or lower.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9CB554BB-870F-5E4C-F132-0D6F9EB9E206}"/>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On Your Own</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4" name="Straight Connector 3">
            <a:extLst>
              <a:ext uri="{FF2B5EF4-FFF2-40B4-BE49-F238E27FC236}">
                <a16:creationId xmlns:a16="http://schemas.microsoft.com/office/drawing/2014/main" id="{D848F579-B91F-06F1-F0AE-D456CFDAF288}"/>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62AB731F-7BE4-442B-9A13-E80C5F86A985}"/>
              </a:ext>
            </a:extLst>
          </p:cNvPr>
          <p:cNvSpPr txBox="1"/>
          <p:nvPr/>
        </p:nvSpPr>
        <p:spPr>
          <a:xfrm>
            <a:off x="2192214" y="1642333"/>
            <a:ext cx="7807571" cy="1323439"/>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Unemployment trends vary based on factors like age, race, gender, schooling, environment, and more. Based on where you fall among these categories and demographics, do you feel confident that you will be able to find and keep a job in the market? Why or why not?</a:t>
            </a:r>
          </a:p>
        </p:txBody>
      </p:sp>
      <p:pic>
        <p:nvPicPr>
          <p:cNvPr id="3" name="Picture 2" descr="Overhead shot of people working at a desk">
            <a:extLst>
              <a:ext uri="{FF2B5EF4-FFF2-40B4-BE49-F238E27FC236}">
                <a16:creationId xmlns:a16="http://schemas.microsoft.com/office/drawing/2014/main" id="{50E67160-9C7F-4B56-935A-DDD94C7A322A}"/>
              </a:ext>
            </a:extLst>
          </p:cNvPr>
          <p:cNvPicPr>
            <a:picLocks noChangeAspect="1"/>
          </p:cNvPicPr>
          <p:nvPr/>
        </p:nvPicPr>
        <p:blipFill>
          <a:blip r:embed="rId3"/>
          <a:stretch>
            <a:fillRect/>
          </a:stretch>
        </p:blipFill>
        <p:spPr>
          <a:xfrm>
            <a:off x="3723382" y="3470196"/>
            <a:ext cx="4745234" cy="2965771"/>
          </a:xfrm>
          <a:prstGeom prst="rect">
            <a:avLst/>
          </a:prstGeom>
        </p:spPr>
      </p:pic>
    </p:spTree>
    <p:extLst>
      <p:ext uri="{BB962C8B-B14F-4D97-AF65-F5344CB8AC3E}">
        <p14:creationId xmlns:p14="http://schemas.microsoft.com/office/powerpoint/2010/main" val="368183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Patterns of Unemployment</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Unemployment rates fluctuate over time, and the fluctuations match fairly well with the economy's activity.">
            <a:extLst>
              <a:ext uri="{FF2B5EF4-FFF2-40B4-BE49-F238E27FC236}">
                <a16:creationId xmlns:a16="http://schemas.microsoft.com/office/drawing/2014/main" id="{0B20029D-62F1-46FE-AD78-904A8E370FB0}"/>
              </a:ext>
            </a:extLst>
          </p:cNvPr>
          <p:cNvGrpSpPr/>
          <p:nvPr/>
        </p:nvGrpSpPr>
        <p:grpSpPr>
          <a:xfrm>
            <a:off x="2066923" y="1585567"/>
            <a:ext cx="8058154" cy="806935"/>
            <a:chOff x="542923" y="1736761"/>
            <a:chExt cx="8058154" cy="806935"/>
          </a:xfrm>
          <a:solidFill>
            <a:srgbClr val="627981"/>
          </a:solidFill>
        </p:grpSpPr>
        <p:sp>
          <p:nvSpPr>
            <p:cNvPr id="8" name="Rectangle 7">
              <a:extLst>
                <a:ext uri="{FF2B5EF4-FFF2-40B4-BE49-F238E27FC236}">
                  <a16:creationId xmlns:a16="http://schemas.microsoft.com/office/drawing/2014/main" id="{6F6A3E75-8CDA-4EBA-9EA2-438C8EC5EDB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C8497F94-FA6F-4E3B-8F26-5B4867E38015}"/>
                </a:ext>
              </a:extLst>
            </p:cNvPr>
            <p:cNvSpPr txBox="1"/>
            <p:nvPr/>
          </p:nvSpPr>
          <p:spPr>
            <a:xfrm>
              <a:off x="639096" y="1799233"/>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Unemployment rates fluctuate over time, and the fluctuations match fairly well with the economy's activity. </a:t>
              </a:r>
            </a:p>
          </p:txBody>
        </p:sp>
      </p:grpSp>
      <p:grpSp>
        <p:nvGrpSpPr>
          <p:cNvPr id="10" name="Group 9" descr="During periods of recession and depression, unemployment is higher.">
            <a:extLst>
              <a:ext uri="{FF2B5EF4-FFF2-40B4-BE49-F238E27FC236}">
                <a16:creationId xmlns:a16="http://schemas.microsoft.com/office/drawing/2014/main" id="{01EB8588-C63A-4B2B-9B9E-2C5060C7A2C4}"/>
              </a:ext>
            </a:extLst>
          </p:cNvPr>
          <p:cNvGrpSpPr/>
          <p:nvPr/>
        </p:nvGrpSpPr>
        <p:grpSpPr>
          <a:xfrm>
            <a:off x="2066923" y="2471278"/>
            <a:ext cx="8058154" cy="806935"/>
            <a:chOff x="542923" y="1736761"/>
            <a:chExt cx="8058154" cy="806935"/>
          </a:xfrm>
          <a:solidFill>
            <a:srgbClr val="627981"/>
          </a:solidFill>
        </p:grpSpPr>
        <p:sp>
          <p:nvSpPr>
            <p:cNvPr id="11" name="Rectangle 10">
              <a:extLst>
                <a:ext uri="{FF2B5EF4-FFF2-40B4-BE49-F238E27FC236}">
                  <a16:creationId xmlns:a16="http://schemas.microsoft.com/office/drawing/2014/main" id="{A7CB1109-2F75-46C5-B3E4-67B4C510933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A3747871-E4B2-46FD-A941-8F24DCCB6678}"/>
                </a:ext>
              </a:extLst>
            </p:cNvPr>
            <p:cNvSpPr txBox="1"/>
            <p:nvPr/>
          </p:nvSpPr>
          <p:spPr>
            <a:xfrm>
              <a:off x="639096" y="1940173"/>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During periods of recession and depression, unemployment is higher.</a:t>
              </a:r>
            </a:p>
          </p:txBody>
        </p:sp>
      </p:grpSp>
      <p:grpSp>
        <p:nvGrpSpPr>
          <p:cNvPr id="13" name="Group 12" descr="During periods of economic growth, unemployment is lower.">
            <a:extLst>
              <a:ext uri="{FF2B5EF4-FFF2-40B4-BE49-F238E27FC236}">
                <a16:creationId xmlns:a16="http://schemas.microsoft.com/office/drawing/2014/main" id="{B6D8C7FD-1821-4743-B689-0B8C85C3FBD2}"/>
              </a:ext>
            </a:extLst>
          </p:cNvPr>
          <p:cNvGrpSpPr/>
          <p:nvPr/>
        </p:nvGrpSpPr>
        <p:grpSpPr>
          <a:xfrm>
            <a:off x="2066923" y="3356988"/>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69ECF966-8B67-4C0F-B2B4-01BD11458D8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E74F0FD-819C-45C4-9D2E-9FEC1ECAFAED}"/>
                </a:ext>
              </a:extLst>
            </p:cNvPr>
            <p:cNvSpPr txBox="1"/>
            <p:nvPr/>
          </p:nvSpPr>
          <p:spPr>
            <a:xfrm>
              <a:off x="668214" y="1940173"/>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During periods of economic growth, unemployment is lower.</a:t>
              </a:r>
            </a:p>
          </p:txBody>
        </p:sp>
      </p:grpSp>
      <p:grpSp>
        <p:nvGrpSpPr>
          <p:cNvPr id="19" name="Group 18" descr="Unemployment can dip relatively low, but it never falls below zero.">
            <a:extLst>
              <a:ext uri="{FF2B5EF4-FFF2-40B4-BE49-F238E27FC236}">
                <a16:creationId xmlns:a16="http://schemas.microsoft.com/office/drawing/2014/main" id="{B7A976CA-D141-416A-A68E-4443029B0711}"/>
              </a:ext>
            </a:extLst>
          </p:cNvPr>
          <p:cNvGrpSpPr/>
          <p:nvPr/>
        </p:nvGrpSpPr>
        <p:grpSpPr>
          <a:xfrm>
            <a:off x="2066923" y="4242698"/>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A7EC988E-80D7-4DDA-AAEF-B767C43F9BB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71A90451-9632-4163-8B2B-0578BBDFED86}"/>
                </a:ext>
              </a:extLst>
            </p:cNvPr>
            <p:cNvSpPr txBox="1"/>
            <p:nvPr/>
          </p:nvSpPr>
          <p:spPr>
            <a:xfrm>
              <a:off x="639096" y="1953121"/>
              <a:ext cx="796198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Unemployment can dip relatively low, but it never falls below zero. </a:t>
              </a:r>
            </a:p>
          </p:txBody>
        </p:sp>
      </p:grpSp>
      <p:grpSp>
        <p:nvGrpSpPr>
          <p:cNvPr id="16" name="Group 15" descr="There is no significant upward or downward trend in the unemployment rate.">
            <a:extLst>
              <a:ext uri="{FF2B5EF4-FFF2-40B4-BE49-F238E27FC236}">
                <a16:creationId xmlns:a16="http://schemas.microsoft.com/office/drawing/2014/main" id="{1FA852CE-9B46-4CCB-8747-A9052910B709}"/>
              </a:ext>
            </a:extLst>
          </p:cNvPr>
          <p:cNvGrpSpPr/>
          <p:nvPr/>
        </p:nvGrpSpPr>
        <p:grpSpPr>
          <a:xfrm>
            <a:off x="2066923" y="5128408"/>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6FBDC4E3-4415-4F12-9CD8-8A034FCC809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BA55F11C-4BA7-4D76-98EF-BD8D29343189}"/>
                </a:ext>
              </a:extLst>
            </p:cNvPr>
            <p:cNvSpPr txBox="1"/>
            <p:nvPr/>
          </p:nvSpPr>
          <p:spPr>
            <a:xfrm>
              <a:off x="668214"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There is no significant upward or downward trend in the unemployment rate.</a:t>
              </a:r>
            </a:p>
          </p:txBody>
        </p:sp>
      </p:grpSp>
    </p:spTree>
    <p:extLst>
      <p:ext uri="{BB962C8B-B14F-4D97-AF65-F5344CB8AC3E}">
        <p14:creationId xmlns:p14="http://schemas.microsoft.com/office/powerpoint/2010/main" val="1362851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2" name="Title 25">
            <a:extLst>
              <a:ext uri="{FF2B5EF4-FFF2-40B4-BE49-F238E27FC236}">
                <a16:creationId xmlns:a16="http://schemas.microsoft.com/office/drawing/2014/main" id="{C946031F-1CAF-8F31-0AA8-88E293ECE18E}"/>
              </a:ext>
            </a:extLst>
          </p:cNvPr>
          <p:cNvSpPr txBox="1">
            <a:spLocks noGrp="1"/>
          </p:cNvSpPr>
          <p:nvPr>
            <p:ph type="title" idx="4294967295"/>
          </p:nvPr>
        </p:nvSpPr>
        <p:spPr>
          <a:xfrm>
            <a:off x="1524001" y="3384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spcBef>
                <a:spcPts val="0"/>
              </a:spcBef>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Patterns of </a:t>
            </a:r>
            <a:r>
              <a:rPr lang="en-US" sz="3000" dirty="0">
                <a:solidFill>
                  <a:schemeClr val="dk1"/>
                </a:solidFill>
                <a:latin typeface="Century Gothic"/>
                <a:ea typeface="Century Gothic"/>
                <a:cs typeface="Century Gothic"/>
                <a:sym typeface="Century Gothic"/>
              </a:rPr>
              <a:t>Unemployment – </a:t>
            </a: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Gender</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EA9A50CC-ACCF-D7AD-080A-810F8F8AD066}"/>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A line graph comparing unemployment for men and women over time.">
            <a:extLst>
              <a:ext uri="{FF2B5EF4-FFF2-40B4-BE49-F238E27FC236}">
                <a16:creationId xmlns:a16="http://schemas.microsoft.com/office/drawing/2014/main" id="{24C2CE45-C40F-F4D1-1BA3-AD061322290D}"/>
              </a:ext>
            </a:extLst>
          </p:cNvPr>
          <p:cNvPicPr>
            <a:picLocks noChangeAspect="1"/>
          </p:cNvPicPr>
          <p:nvPr/>
        </p:nvPicPr>
        <p:blipFill>
          <a:blip r:embed="rId3"/>
          <a:stretch>
            <a:fillRect/>
          </a:stretch>
        </p:blipFill>
        <p:spPr>
          <a:xfrm>
            <a:off x="2707791" y="1346886"/>
            <a:ext cx="6776418" cy="4007768"/>
          </a:xfrm>
          <a:prstGeom prst="rect">
            <a:avLst/>
          </a:prstGeom>
        </p:spPr>
      </p:pic>
      <p:sp>
        <p:nvSpPr>
          <p:cNvPr id="14" name="TextBox 13">
            <a:extLst>
              <a:ext uri="{FF2B5EF4-FFF2-40B4-BE49-F238E27FC236}">
                <a16:creationId xmlns:a16="http://schemas.microsoft.com/office/drawing/2014/main" id="{8CFC47C4-DC38-4210-A666-53B52E3FCC92}"/>
              </a:ext>
            </a:extLst>
          </p:cNvPr>
          <p:cNvSpPr txBox="1"/>
          <p:nvPr/>
        </p:nvSpPr>
        <p:spPr>
          <a:xfrm>
            <a:off x="1064011" y="5563628"/>
            <a:ext cx="10119054" cy="1015663"/>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Unemployment rates for men used to be lower than unemployment rates for women. However, in recent decades, the two rates have been very close, often with the unemployment rate for men somewhat higher, especially during and soon after the Great Recession.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2" name="Title 25">
            <a:extLst>
              <a:ext uri="{FF2B5EF4-FFF2-40B4-BE49-F238E27FC236}">
                <a16:creationId xmlns:a16="http://schemas.microsoft.com/office/drawing/2014/main" id="{2797C9B7-5476-6181-AF71-2585D0D18710}"/>
              </a:ext>
            </a:extLst>
          </p:cNvPr>
          <p:cNvSpPr txBox="1">
            <a:spLocks noGrp="1"/>
          </p:cNvSpPr>
          <p:nvPr>
            <p:ph type="title" idx="4294967295"/>
          </p:nvPr>
        </p:nvSpPr>
        <p:spPr>
          <a:xfrm>
            <a:off x="1524001" y="3384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Patterns of Unemployment – Age</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4" name="Straight Connector 3">
            <a:extLst>
              <a:ext uri="{FF2B5EF4-FFF2-40B4-BE49-F238E27FC236}">
                <a16:creationId xmlns:a16="http://schemas.microsoft.com/office/drawing/2014/main" id="{0E18DACE-A5E0-9265-0201-03E3AFE00EB4}"/>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A line graph comparing unemployment for various age groups over time.">
            <a:extLst>
              <a:ext uri="{FF2B5EF4-FFF2-40B4-BE49-F238E27FC236}">
                <a16:creationId xmlns:a16="http://schemas.microsoft.com/office/drawing/2014/main" id="{030C80DA-F222-F4BA-8CBA-0983B249D5A3}"/>
              </a:ext>
            </a:extLst>
          </p:cNvPr>
          <p:cNvPicPr>
            <a:picLocks noChangeAspect="1"/>
          </p:cNvPicPr>
          <p:nvPr/>
        </p:nvPicPr>
        <p:blipFill>
          <a:blip r:embed="rId3"/>
          <a:stretch>
            <a:fillRect/>
          </a:stretch>
        </p:blipFill>
        <p:spPr>
          <a:xfrm>
            <a:off x="2400195" y="1330906"/>
            <a:ext cx="7391608" cy="4358970"/>
          </a:xfrm>
          <a:prstGeom prst="rect">
            <a:avLst/>
          </a:prstGeom>
        </p:spPr>
      </p:pic>
      <p:sp>
        <p:nvSpPr>
          <p:cNvPr id="14" name="TextBox 13">
            <a:extLst>
              <a:ext uri="{FF2B5EF4-FFF2-40B4-BE49-F238E27FC236}">
                <a16:creationId xmlns:a16="http://schemas.microsoft.com/office/drawing/2014/main" id="{8CFC47C4-DC38-4210-A666-53B52E3FCC92}"/>
              </a:ext>
            </a:extLst>
          </p:cNvPr>
          <p:cNvSpPr txBox="1"/>
          <p:nvPr/>
        </p:nvSpPr>
        <p:spPr>
          <a:xfrm>
            <a:off x="2192214" y="5882873"/>
            <a:ext cx="7807571" cy="707886"/>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Unemployment rates are highest for the very young and become lower with age.</a:t>
            </a:r>
          </a:p>
        </p:txBody>
      </p:sp>
    </p:spTree>
    <p:extLst>
      <p:ext uri="{BB962C8B-B14F-4D97-AF65-F5344CB8AC3E}">
        <p14:creationId xmlns:p14="http://schemas.microsoft.com/office/powerpoint/2010/main" val="605828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Patterns of Unemployment – Age</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Younger workers tend to have higher rates of unemployment, while middle-aged workers typically have lower rates of unemployment.">
            <a:extLst>
              <a:ext uri="{FF2B5EF4-FFF2-40B4-BE49-F238E27FC236}">
                <a16:creationId xmlns:a16="http://schemas.microsoft.com/office/drawing/2014/main" id="{0B20029D-62F1-46FE-AD78-904A8E370FB0}"/>
              </a:ext>
            </a:extLst>
          </p:cNvPr>
          <p:cNvGrpSpPr/>
          <p:nvPr/>
        </p:nvGrpSpPr>
        <p:grpSpPr>
          <a:xfrm>
            <a:off x="2066923" y="1585567"/>
            <a:ext cx="8058154" cy="806935"/>
            <a:chOff x="542923" y="1736761"/>
            <a:chExt cx="8058154" cy="806935"/>
          </a:xfrm>
          <a:solidFill>
            <a:srgbClr val="627981"/>
          </a:solidFill>
        </p:grpSpPr>
        <p:sp>
          <p:nvSpPr>
            <p:cNvPr id="8" name="Rectangle 7">
              <a:extLst>
                <a:ext uri="{FF2B5EF4-FFF2-40B4-BE49-F238E27FC236}">
                  <a16:creationId xmlns:a16="http://schemas.microsoft.com/office/drawing/2014/main" id="{6F6A3E75-8CDA-4EBA-9EA2-438C8EC5EDB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C8497F94-FA6F-4E3B-8F26-5B4867E38015}"/>
                </a:ext>
              </a:extLst>
            </p:cNvPr>
            <p:cNvSpPr txBox="1"/>
            <p:nvPr/>
          </p:nvSpPr>
          <p:spPr>
            <a:xfrm>
              <a:off x="639096" y="1799233"/>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Younger workers tend to have higher rates of unemployment, while middle-aged workers typically have lower rates of unemployment.</a:t>
              </a:r>
            </a:p>
          </p:txBody>
        </p:sp>
      </p:grpSp>
      <p:grpSp>
        <p:nvGrpSpPr>
          <p:cNvPr id="10" name="Group 9" descr="Middle-aged workers more heavily feel the responsibility of needing to have a job.">
            <a:extLst>
              <a:ext uri="{FF2B5EF4-FFF2-40B4-BE49-F238E27FC236}">
                <a16:creationId xmlns:a16="http://schemas.microsoft.com/office/drawing/2014/main" id="{01EB8588-C63A-4B2B-9B9E-2C5060C7A2C4}"/>
              </a:ext>
            </a:extLst>
          </p:cNvPr>
          <p:cNvGrpSpPr/>
          <p:nvPr/>
        </p:nvGrpSpPr>
        <p:grpSpPr>
          <a:xfrm>
            <a:off x="2066923" y="2471278"/>
            <a:ext cx="8058154" cy="806935"/>
            <a:chOff x="542923" y="1736761"/>
            <a:chExt cx="8058154" cy="806935"/>
          </a:xfrm>
          <a:solidFill>
            <a:srgbClr val="627981"/>
          </a:solidFill>
        </p:grpSpPr>
        <p:sp>
          <p:nvSpPr>
            <p:cNvPr id="11" name="Rectangle 10">
              <a:extLst>
                <a:ext uri="{FF2B5EF4-FFF2-40B4-BE49-F238E27FC236}">
                  <a16:creationId xmlns:a16="http://schemas.microsoft.com/office/drawing/2014/main" id="{A7CB1109-2F75-46C5-B3E4-67B4C510933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A3747871-E4B2-46FD-A941-8F24DCCB6678}"/>
                </a:ext>
              </a:extLst>
            </p:cNvPr>
            <p:cNvSpPr txBox="1"/>
            <p:nvPr/>
          </p:nvSpPr>
          <p:spPr>
            <a:xfrm>
              <a:off x="639096"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Middle-aged workers more heavily feel the responsibility of needing to have a job.</a:t>
              </a:r>
            </a:p>
          </p:txBody>
        </p:sp>
      </p:grpSp>
      <p:grpSp>
        <p:nvGrpSpPr>
          <p:cNvPr id="13" name="Group 12" descr="Younger workers move in and out of jobs more than middle-aged workers.">
            <a:extLst>
              <a:ext uri="{FF2B5EF4-FFF2-40B4-BE49-F238E27FC236}">
                <a16:creationId xmlns:a16="http://schemas.microsoft.com/office/drawing/2014/main" id="{B6D8C7FD-1821-4743-B689-0B8C85C3FBD2}"/>
              </a:ext>
            </a:extLst>
          </p:cNvPr>
          <p:cNvGrpSpPr/>
          <p:nvPr/>
        </p:nvGrpSpPr>
        <p:grpSpPr>
          <a:xfrm>
            <a:off x="2066923" y="3356988"/>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69ECF966-8B67-4C0F-B2B4-01BD11458D8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E74F0FD-819C-45C4-9D2E-9FEC1ECAFAED}"/>
                </a:ext>
              </a:extLst>
            </p:cNvPr>
            <p:cNvSpPr txBox="1"/>
            <p:nvPr/>
          </p:nvSpPr>
          <p:spPr>
            <a:xfrm>
              <a:off x="668214"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Younger workers move in and out of jobs more than middle-aged workers.</a:t>
              </a:r>
            </a:p>
          </p:txBody>
        </p:sp>
      </p:grpSp>
      <p:grpSp>
        <p:nvGrpSpPr>
          <p:cNvPr id="19" name="Group 18" descr="Elderly workers have extremely low rates of unemployment because those who have retired have exited the labor force.">
            <a:extLst>
              <a:ext uri="{FF2B5EF4-FFF2-40B4-BE49-F238E27FC236}">
                <a16:creationId xmlns:a16="http://schemas.microsoft.com/office/drawing/2014/main" id="{B7A976CA-D141-416A-A68E-4443029B0711}"/>
              </a:ext>
            </a:extLst>
          </p:cNvPr>
          <p:cNvGrpSpPr/>
          <p:nvPr/>
        </p:nvGrpSpPr>
        <p:grpSpPr>
          <a:xfrm>
            <a:off x="2066923" y="4242698"/>
            <a:ext cx="8058154" cy="806935"/>
            <a:chOff x="542923" y="1736761"/>
            <a:chExt cx="8087272" cy="806935"/>
          </a:xfrm>
          <a:solidFill>
            <a:srgbClr val="627981"/>
          </a:solidFill>
        </p:grpSpPr>
        <p:sp>
          <p:nvSpPr>
            <p:cNvPr id="20" name="Rectangle 19">
              <a:extLst>
                <a:ext uri="{FF2B5EF4-FFF2-40B4-BE49-F238E27FC236}">
                  <a16:creationId xmlns:a16="http://schemas.microsoft.com/office/drawing/2014/main" id="{A7EC988E-80D7-4DDA-AAEF-B767C43F9BBE}"/>
                </a:ext>
              </a:extLst>
            </p:cNvPr>
            <p:cNvSpPr/>
            <p:nvPr/>
          </p:nvSpPr>
          <p:spPr>
            <a:xfrm>
              <a:off x="542923" y="1736761"/>
              <a:ext cx="8087272"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71A90451-9632-4163-8B2B-0578BBDFED86}"/>
                </a:ext>
              </a:extLst>
            </p:cNvPr>
            <p:cNvSpPr txBox="1"/>
            <p:nvPr/>
          </p:nvSpPr>
          <p:spPr>
            <a:xfrm>
              <a:off x="668214" y="1775598"/>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Elderly workers have extremely low rates of unemployment because those who have retired have exited the labor force.</a:t>
              </a:r>
            </a:p>
          </p:txBody>
        </p:sp>
      </p:grpSp>
    </p:spTree>
    <p:extLst>
      <p:ext uri="{BB962C8B-B14F-4D97-AF65-F5344CB8AC3E}">
        <p14:creationId xmlns:p14="http://schemas.microsoft.com/office/powerpoint/2010/main" val="3820594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5" name="Title 25">
            <a:extLst>
              <a:ext uri="{FF2B5EF4-FFF2-40B4-BE49-F238E27FC236}">
                <a16:creationId xmlns:a16="http://schemas.microsoft.com/office/drawing/2014/main" id="{853FE183-3772-FC0B-8566-BF647F238733}"/>
              </a:ext>
            </a:extLst>
          </p:cNvPr>
          <p:cNvSpPr txBox="1">
            <a:spLocks noGrp="1"/>
          </p:cNvSpPr>
          <p:nvPr>
            <p:ph type="title" idx="4294967295"/>
          </p:nvPr>
        </p:nvSpPr>
        <p:spPr>
          <a:xfrm>
            <a:off x="1524001" y="3384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spcBef>
                <a:spcPts val="0"/>
              </a:spcBef>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Patterns of </a:t>
            </a:r>
            <a:r>
              <a:rPr lang="en-US" sz="3000" dirty="0">
                <a:solidFill>
                  <a:schemeClr val="dk1"/>
                </a:solidFill>
                <a:latin typeface="Century Gothic"/>
                <a:ea typeface="Century Gothic"/>
                <a:cs typeface="Century Gothic"/>
                <a:sym typeface="Century Gothic"/>
              </a:rPr>
              <a:t>Unemployment – </a:t>
            </a: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Race</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6" name="Straight Connector 5">
            <a:extLst>
              <a:ext uri="{FF2B5EF4-FFF2-40B4-BE49-F238E27FC236}">
                <a16:creationId xmlns:a16="http://schemas.microsoft.com/office/drawing/2014/main" id="{9FAB05FB-F7DD-1BE1-2FE8-79175AC55FC1}"/>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A line graph comparing unemployment for various ethnic groups over time.">
            <a:extLst>
              <a:ext uri="{FF2B5EF4-FFF2-40B4-BE49-F238E27FC236}">
                <a16:creationId xmlns:a16="http://schemas.microsoft.com/office/drawing/2014/main" id="{D030E577-8CDC-C227-071F-9517E14E42CF}"/>
              </a:ext>
            </a:extLst>
          </p:cNvPr>
          <p:cNvPicPr>
            <a:picLocks noChangeAspect="1"/>
          </p:cNvPicPr>
          <p:nvPr/>
        </p:nvPicPr>
        <p:blipFill>
          <a:blip r:embed="rId3"/>
          <a:stretch>
            <a:fillRect/>
          </a:stretch>
        </p:blipFill>
        <p:spPr>
          <a:xfrm>
            <a:off x="2555598" y="1379628"/>
            <a:ext cx="7080803" cy="4098744"/>
          </a:xfrm>
          <a:prstGeom prst="rect">
            <a:avLst/>
          </a:prstGeom>
        </p:spPr>
      </p:pic>
      <p:sp>
        <p:nvSpPr>
          <p:cNvPr id="11" name="TextBox 10">
            <a:extLst>
              <a:ext uri="{FF2B5EF4-FFF2-40B4-BE49-F238E27FC236}">
                <a16:creationId xmlns:a16="http://schemas.microsoft.com/office/drawing/2014/main" id="{6F9A6BE7-A6CB-43A6-93FD-9D605C25EEDF}"/>
              </a:ext>
            </a:extLst>
          </p:cNvPr>
          <p:cNvSpPr txBox="1"/>
          <p:nvPr/>
        </p:nvSpPr>
        <p:spPr>
          <a:xfrm>
            <a:off x="1524001" y="5633463"/>
            <a:ext cx="9144000" cy="1015663"/>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Although unemployment rates for all groups tend to rise and fall together, the unemployment rate for Blacks is typically about twice as high as for Whites, while the unemployment rate for Hispanics is in-between.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2" name="Title 25">
            <a:extLst>
              <a:ext uri="{FF2B5EF4-FFF2-40B4-BE49-F238E27FC236}">
                <a16:creationId xmlns:a16="http://schemas.microsoft.com/office/drawing/2014/main" id="{9744C3B9-F49E-8B1E-E083-7A32AFEAC6D6}"/>
              </a:ext>
            </a:extLst>
          </p:cNvPr>
          <p:cNvSpPr txBox="1">
            <a:spLocks noGrp="1"/>
          </p:cNvSpPr>
          <p:nvPr>
            <p:ph type="title" idx="4294967295"/>
          </p:nvPr>
        </p:nvSpPr>
        <p:spPr>
          <a:xfrm>
            <a:off x="1524001" y="3384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Patterns of Unemployment – Education</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FB305CCD-31F7-9A78-D6FE-4222F59EA14C}"/>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0" name="Group 9" descr="Those with less education typically suffer higher unemployment rates.">
            <a:extLst>
              <a:ext uri="{FF2B5EF4-FFF2-40B4-BE49-F238E27FC236}">
                <a16:creationId xmlns:a16="http://schemas.microsoft.com/office/drawing/2014/main" id="{1285944B-A4A1-40FB-8308-87B862F78432}"/>
              </a:ext>
            </a:extLst>
          </p:cNvPr>
          <p:cNvGrpSpPr/>
          <p:nvPr/>
        </p:nvGrpSpPr>
        <p:grpSpPr>
          <a:xfrm>
            <a:off x="2066923" y="1585567"/>
            <a:ext cx="8058154" cy="806935"/>
            <a:chOff x="542923" y="1736761"/>
            <a:chExt cx="8058154" cy="806935"/>
          </a:xfrm>
          <a:solidFill>
            <a:srgbClr val="627981"/>
          </a:solidFill>
        </p:grpSpPr>
        <p:sp>
          <p:nvSpPr>
            <p:cNvPr id="11" name="Rectangle 10">
              <a:extLst>
                <a:ext uri="{FF2B5EF4-FFF2-40B4-BE49-F238E27FC236}">
                  <a16:creationId xmlns:a16="http://schemas.microsoft.com/office/drawing/2014/main" id="{949D0FF8-7CCB-4A87-9067-53FDBFF6D98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63F503E7-4411-400E-809F-8BAA0C8C993C}"/>
                </a:ext>
              </a:extLst>
            </p:cNvPr>
            <p:cNvSpPr txBox="1"/>
            <p:nvPr/>
          </p:nvSpPr>
          <p:spPr>
            <a:xfrm>
              <a:off x="639096" y="1940173"/>
              <a:ext cx="796198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Those with less education typically suffer higher unemployment rates.</a:t>
              </a:r>
            </a:p>
          </p:txBody>
        </p:sp>
      </p:grpSp>
      <p:grpSp>
        <p:nvGrpSpPr>
          <p:cNvPr id="13" name="Group 12" descr="Additional education usually offers better connections to the labor market and higher demand.">
            <a:extLst>
              <a:ext uri="{FF2B5EF4-FFF2-40B4-BE49-F238E27FC236}">
                <a16:creationId xmlns:a16="http://schemas.microsoft.com/office/drawing/2014/main" id="{19ED7886-C0A2-41DA-A00E-678971507FCF}"/>
              </a:ext>
            </a:extLst>
          </p:cNvPr>
          <p:cNvGrpSpPr/>
          <p:nvPr/>
        </p:nvGrpSpPr>
        <p:grpSpPr>
          <a:xfrm>
            <a:off x="2066923" y="2471278"/>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368EA268-90AC-4EE0-BB2B-5588BFC88C5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BBA4E909-8DF5-4156-880D-DA962802DBD0}"/>
                </a:ext>
              </a:extLst>
            </p:cNvPr>
            <p:cNvSpPr txBox="1"/>
            <p:nvPr/>
          </p:nvSpPr>
          <p:spPr>
            <a:xfrm>
              <a:off x="639096"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Additional education usually offers better connections to the labor market and higher demand.</a:t>
              </a:r>
            </a:p>
          </p:txBody>
        </p:sp>
      </p:grpSp>
      <p:pic>
        <p:nvPicPr>
          <p:cNvPr id="5" name="Picture 4" descr="A table describing the unemployment rate by level of education for August 2022. It reads: some high school, did not graduate: 6.2%; high school graduate: 4.2%; some college or associate degree: 2.9%; Bachelor's degree and higher: 1.9%">
            <a:extLst>
              <a:ext uri="{FF2B5EF4-FFF2-40B4-BE49-F238E27FC236}">
                <a16:creationId xmlns:a16="http://schemas.microsoft.com/office/drawing/2014/main" id="{A994596E-290B-5494-5A6A-3AD6FCF10873}"/>
              </a:ext>
            </a:extLst>
          </p:cNvPr>
          <p:cNvPicPr>
            <a:picLocks noChangeAspect="1"/>
          </p:cNvPicPr>
          <p:nvPr/>
        </p:nvPicPr>
        <p:blipFill>
          <a:blip r:embed="rId3"/>
          <a:stretch>
            <a:fillRect/>
          </a:stretch>
        </p:blipFill>
        <p:spPr>
          <a:xfrm>
            <a:off x="1418267" y="3579788"/>
            <a:ext cx="9355466" cy="2700680"/>
          </a:xfrm>
          <a:prstGeom prst="rect">
            <a:avLst/>
          </a:prstGeom>
        </p:spPr>
      </p:pic>
    </p:spTree>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CE806D-7A19-44B9-9346-4B9D86CE06A5}">
  <ds:schemaRefs>
    <ds:schemaRef ds:uri="http://schemas.microsoft.com/sharepoint/v3/contenttype/forms"/>
  </ds:schemaRefs>
</ds:datastoreItem>
</file>

<file path=customXml/itemProps2.xml><?xml version="1.0" encoding="utf-8"?>
<ds:datastoreItem xmlns:ds="http://schemas.openxmlformats.org/officeDocument/2006/customXml" ds:itemID="{4F921BEF-CB77-4C5E-AB99-9F4AE6CDF938}">
  <ds:schemaRefs>
    <ds:schemaRef ds:uri="http://schemas.openxmlformats.org/package/2006/metadata/core-properties"/>
    <ds:schemaRef ds:uri="http://purl.org/dc/dcmitype/"/>
    <ds:schemaRef ds:uri="fdab59f7-c3a7-48e5-acd8-618ce834776e"/>
    <ds:schemaRef ds:uri="http://schemas.microsoft.com/office/2006/documentManagement/types"/>
    <ds:schemaRef ds:uri="06d9c582-05c2-476b-83d2-72ab8b1380b2"/>
    <ds:schemaRef ds:uri="http://schemas.microsoft.com/office/infopath/2007/PartnerControls"/>
    <ds:schemaRef ds:uri="http://schemas.microsoft.com/office/2006/metadata/properties"/>
    <ds:schemaRef ds:uri="http://www.w3.org/XML/1998/namespace"/>
    <ds:schemaRef ds:uri="http://purl.org/dc/terms/"/>
    <ds:schemaRef ds:uri="http://purl.org/dc/elements/1.1/"/>
  </ds:schemaRefs>
</ds:datastoreItem>
</file>

<file path=customXml/itemProps3.xml><?xml version="1.0" encoding="utf-8"?>
<ds:datastoreItem xmlns:ds="http://schemas.openxmlformats.org/officeDocument/2006/customXml" ds:itemID="{675F998B-F851-4F64-9A30-1ED18B50BB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221</TotalTime>
  <Words>1185</Words>
  <Application>Microsoft Office PowerPoint</Application>
  <PresentationFormat>Widescreen</PresentationFormat>
  <Paragraphs>89</Paragraphs>
  <Slides>13</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Century Gothic</vt:lpstr>
      <vt:lpstr>Arial</vt:lpstr>
      <vt:lpstr>Calibri</vt:lpstr>
      <vt:lpstr>Calibri Light</vt:lpstr>
      <vt:lpstr>1_Office Theme</vt:lpstr>
      <vt:lpstr>Patterns of Unemployment</vt:lpstr>
      <vt:lpstr>Introduction</vt:lpstr>
      <vt:lpstr>On Your Own</vt:lpstr>
      <vt:lpstr>Patterns of Unemployment1</vt:lpstr>
      <vt:lpstr>Patterns of Unemployment – Gender</vt:lpstr>
      <vt:lpstr>Patterns of Unemployment – Age1</vt:lpstr>
      <vt:lpstr>Patterns of Unemployment – Age2</vt:lpstr>
      <vt:lpstr>Patterns of Unemployment – Race</vt:lpstr>
      <vt:lpstr>Patterns of Unemployment – Education1</vt:lpstr>
      <vt:lpstr>Patterns of Unemployment – Education2</vt:lpstr>
      <vt:lpstr>International Unemployment Comparisons</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26</cp:revision>
  <dcterms:modified xsi:type="dcterms:W3CDTF">2026-02-05T13:15:10Z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